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3"/>
  </p:sldMasterIdLst>
  <p:sldIdLst>
    <p:sldId id="256" r:id="rId4"/>
    <p:sldId id="257" r:id="rId5"/>
    <p:sldId id="258" r:id="rId6"/>
    <p:sldId id="259" r:id="rId7"/>
    <p:sldId id="260" r:id="rId8"/>
    <p:sldId id="268" r:id="rId9"/>
    <p:sldId id="261" r:id="rId10"/>
    <p:sldId id="262" r:id="rId11"/>
    <p:sldId id="263" r:id="rId12"/>
    <p:sldId id="264" r:id="rId13"/>
    <p:sldId id="265" r:id="rId14"/>
    <p:sldId id="267" r:id="rId15"/>
    <p:sldId id="266" r:id="rId16"/>
    <p:sldId id="269" r:id="rId17"/>
    <p:sldId id="270" r:id="rId18"/>
    <p:sldId id="27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9" d="100"/>
          <a:sy n="69" d="100"/>
        </p:scale>
        <p:origin x="122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255FD5-965B-45F7-A7A7-1DEE935A1A7E}" type="datetimeFigureOut">
              <a:rPr lang="en-GB" smtClean="0"/>
              <a:t>11/03/2018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16DF4A-B086-4118-A454-07E203950782}" type="slidenum">
              <a:rPr lang="en-GB" smtClean="0"/>
              <a:t>‹#›</a:t>
            </a:fld>
            <a:endParaRPr lang="en-GB"/>
          </a:p>
        </p:txBody>
      </p:sp>
    </p:spTree>
    <p:extLst>
      <p:ext uri="{BB962C8B-B14F-4D97-AF65-F5344CB8AC3E}">
        <p14:creationId xmlns:p14="http://schemas.microsoft.com/office/powerpoint/2010/main" val="4053311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255FD5-965B-45F7-A7A7-1DEE935A1A7E}" type="datetimeFigureOut">
              <a:rPr lang="en-GB" smtClean="0"/>
              <a:t>11/03/2018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16DF4A-B086-4118-A454-07E203950782}" type="slidenum">
              <a:rPr lang="en-GB" smtClean="0"/>
              <a:t>‹#›</a:t>
            </a:fld>
            <a:endParaRPr lang="en-GB"/>
          </a:p>
        </p:txBody>
      </p:sp>
    </p:spTree>
    <p:extLst>
      <p:ext uri="{BB962C8B-B14F-4D97-AF65-F5344CB8AC3E}">
        <p14:creationId xmlns:p14="http://schemas.microsoft.com/office/powerpoint/2010/main" val="82419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255FD5-965B-45F7-A7A7-1DEE935A1A7E}" type="datetimeFigureOut">
              <a:rPr lang="en-GB" smtClean="0"/>
              <a:t>11/03/2018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16DF4A-B086-4118-A454-07E203950782}" type="slidenum">
              <a:rPr lang="en-GB" smtClean="0"/>
              <a:t>‹#›</a:t>
            </a:fld>
            <a:endParaRPr lang="en-GB"/>
          </a:p>
        </p:txBody>
      </p:sp>
    </p:spTree>
    <p:extLst>
      <p:ext uri="{BB962C8B-B14F-4D97-AF65-F5344CB8AC3E}">
        <p14:creationId xmlns:p14="http://schemas.microsoft.com/office/powerpoint/2010/main" val="26708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255FD5-965B-45F7-A7A7-1DEE935A1A7E}" type="datetimeFigureOut">
              <a:rPr lang="en-GB" smtClean="0"/>
              <a:t>11/03/2018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16DF4A-B086-4118-A454-07E203950782}" type="slidenum">
              <a:rPr lang="en-GB" smtClean="0"/>
              <a:t>‹#›</a:t>
            </a:fld>
            <a:endParaRPr lang="en-GB"/>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42819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255FD5-965B-45F7-A7A7-1DEE935A1A7E}" type="datetimeFigureOut">
              <a:rPr lang="en-GB" smtClean="0"/>
              <a:t>11/03/2018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16DF4A-B086-4118-A454-07E203950782}" type="slidenum">
              <a:rPr lang="en-GB" smtClean="0"/>
              <a:t>‹#›</a:t>
            </a:fld>
            <a:endParaRPr lang="en-GB"/>
          </a:p>
        </p:txBody>
      </p:sp>
    </p:spTree>
    <p:extLst>
      <p:ext uri="{BB962C8B-B14F-4D97-AF65-F5344CB8AC3E}">
        <p14:creationId xmlns:p14="http://schemas.microsoft.com/office/powerpoint/2010/main" val="2755263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E255FD5-965B-45F7-A7A7-1DEE935A1A7E}" type="datetimeFigureOut">
              <a:rPr lang="en-GB" smtClean="0"/>
              <a:t>11/03/2018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16DF4A-B086-4118-A454-07E203950782}" type="slidenum">
              <a:rPr lang="en-GB" smtClean="0"/>
              <a:t>‹#›</a:t>
            </a:fld>
            <a:endParaRPr lang="en-GB"/>
          </a:p>
        </p:txBody>
      </p:sp>
    </p:spTree>
    <p:extLst>
      <p:ext uri="{BB962C8B-B14F-4D97-AF65-F5344CB8AC3E}">
        <p14:creationId xmlns:p14="http://schemas.microsoft.com/office/powerpoint/2010/main" val="2336889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E255FD5-965B-45F7-A7A7-1DEE935A1A7E}" type="datetimeFigureOut">
              <a:rPr lang="en-GB" smtClean="0"/>
              <a:t>11/03/2018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16DF4A-B086-4118-A454-07E203950782}" type="slidenum">
              <a:rPr lang="en-GB" smtClean="0"/>
              <a:t>‹#›</a:t>
            </a:fld>
            <a:endParaRPr lang="en-GB"/>
          </a:p>
        </p:txBody>
      </p:sp>
    </p:spTree>
    <p:extLst>
      <p:ext uri="{BB962C8B-B14F-4D97-AF65-F5344CB8AC3E}">
        <p14:creationId xmlns:p14="http://schemas.microsoft.com/office/powerpoint/2010/main" val="2003836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255FD5-965B-45F7-A7A7-1DEE935A1A7E}" type="datetimeFigureOut">
              <a:rPr lang="en-GB" smtClean="0"/>
              <a:t>11/03/2018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16DF4A-B086-4118-A454-07E203950782}" type="slidenum">
              <a:rPr lang="en-GB" smtClean="0"/>
              <a:t>‹#›</a:t>
            </a:fld>
            <a:endParaRPr lang="en-GB"/>
          </a:p>
        </p:txBody>
      </p:sp>
    </p:spTree>
    <p:extLst>
      <p:ext uri="{BB962C8B-B14F-4D97-AF65-F5344CB8AC3E}">
        <p14:creationId xmlns:p14="http://schemas.microsoft.com/office/powerpoint/2010/main" val="2301861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255FD5-965B-45F7-A7A7-1DEE935A1A7E}" type="datetimeFigureOut">
              <a:rPr lang="en-GB" smtClean="0"/>
              <a:t>11/03/2018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16DF4A-B086-4118-A454-07E203950782}" type="slidenum">
              <a:rPr lang="en-GB" smtClean="0"/>
              <a:t>‹#›</a:t>
            </a:fld>
            <a:endParaRPr lang="en-GB"/>
          </a:p>
        </p:txBody>
      </p:sp>
    </p:spTree>
    <p:extLst>
      <p:ext uri="{BB962C8B-B14F-4D97-AF65-F5344CB8AC3E}">
        <p14:creationId xmlns:p14="http://schemas.microsoft.com/office/powerpoint/2010/main" val="1287583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255FD5-965B-45F7-A7A7-1DEE935A1A7E}" type="datetimeFigureOut">
              <a:rPr lang="en-GB" smtClean="0"/>
              <a:t>11/03/2018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16DF4A-B086-4118-A454-07E203950782}" type="slidenum">
              <a:rPr lang="en-GB" smtClean="0"/>
              <a:t>‹#›</a:t>
            </a:fld>
            <a:endParaRPr lang="en-GB"/>
          </a:p>
        </p:txBody>
      </p:sp>
    </p:spTree>
    <p:extLst>
      <p:ext uri="{BB962C8B-B14F-4D97-AF65-F5344CB8AC3E}">
        <p14:creationId xmlns:p14="http://schemas.microsoft.com/office/powerpoint/2010/main" val="148336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255FD5-965B-45F7-A7A7-1DEE935A1A7E}" type="datetimeFigureOut">
              <a:rPr lang="en-GB" smtClean="0"/>
              <a:t>11/03/2018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16DF4A-B086-4118-A454-07E203950782}" type="slidenum">
              <a:rPr lang="en-GB" smtClean="0"/>
              <a:t>‹#›</a:t>
            </a:fld>
            <a:endParaRPr lang="en-GB"/>
          </a:p>
        </p:txBody>
      </p:sp>
    </p:spTree>
    <p:extLst>
      <p:ext uri="{BB962C8B-B14F-4D97-AF65-F5344CB8AC3E}">
        <p14:creationId xmlns:p14="http://schemas.microsoft.com/office/powerpoint/2010/main" val="410058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255FD5-965B-45F7-A7A7-1DEE935A1A7E}" type="datetimeFigureOut">
              <a:rPr lang="en-GB" smtClean="0"/>
              <a:t>11/03/2018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16DF4A-B086-4118-A454-07E203950782}" type="slidenum">
              <a:rPr lang="en-GB" smtClean="0"/>
              <a:t>‹#›</a:t>
            </a:fld>
            <a:endParaRPr lang="en-GB"/>
          </a:p>
        </p:txBody>
      </p:sp>
    </p:spTree>
    <p:extLst>
      <p:ext uri="{BB962C8B-B14F-4D97-AF65-F5344CB8AC3E}">
        <p14:creationId xmlns:p14="http://schemas.microsoft.com/office/powerpoint/2010/main" val="216008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255FD5-965B-45F7-A7A7-1DEE935A1A7E}" type="datetimeFigureOut">
              <a:rPr lang="en-GB" smtClean="0"/>
              <a:t>11/03/2018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16DF4A-B086-4118-A454-07E203950782}" type="slidenum">
              <a:rPr lang="en-GB" smtClean="0"/>
              <a:t>‹#›</a:t>
            </a:fld>
            <a:endParaRPr lang="en-GB"/>
          </a:p>
        </p:txBody>
      </p:sp>
    </p:spTree>
    <p:extLst>
      <p:ext uri="{BB962C8B-B14F-4D97-AF65-F5344CB8AC3E}">
        <p14:creationId xmlns:p14="http://schemas.microsoft.com/office/powerpoint/2010/main" val="297774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255FD5-965B-45F7-A7A7-1DEE935A1A7E}" type="datetimeFigureOut">
              <a:rPr lang="en-GB" smtClean="0"/>
              <a:t>11/03/2018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16DF4A-B086-4118-A454-07E203950782}" type="slidenum">
              <a:rPr lang="en-GB" smtClean="0"/>
              <a:t>‹#›</a:t>
            </a:fld>
            <a:endParaRPr lang="en-GB"/>
          </a:p>
        </p:txBody>
      </p:sp>
    </p:spTree>
    <p:extLst>
      <p:ext uri="{BB962C8B-B14F-4D97-AF65-F5344CB8AC3E}">
        <p14:creationId xmlns:p14="http://schemas.microsoft.com/office/powerpoint/2010/main" val="174046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255FD5-965B-45F7-A7A7-1DEE935A1A7E}" type="datetimeFigureOut">
              <a:rPr lang="en-GB" smtClean="0"/>
              <a:t>11/03/2018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16DF4A-B086-4118-A454-07E203950782}" type="slidenum">
              <a:rPr lang="en-GB" smtClean="0"/>
              <a:t>‹#›</a:t>
            </a:fld>
            <a:endParaRPr lang="en-GB"/>
          </a:p>
        </p:txBody>
      </p:sp>
    </p:spTree>
    <p:extLst>
      <p:ext uri="{BB962C8B-B14F-4D97-AF65-F5344CB8AC3E}">
        <p14:creationId xmlns:p14="http://schemas.microsoft.com/office/powerpoint/2010/main" val="398217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9E255FD5-965B-45F7-A7A7-1DEE935A1A7E}" type="datetimeFigureOut">
              <a:rPr lang="en-GB" smtClean="0"/>
              <a:t>11/03/2018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16DF4A-B086-4118-A454-07E203950782}" type="slidenum">
              <a:rPr lang="en-GB" smtClean="0"/>
              <a:t>‹#›</a:t>
            </a:fld>
            <a:endParaRPr lang="en-GB"/>
          </a:p>
        </p:txBody>
      </p:sp>
    </p:spTree>
    <p:extLst>
      <p:ext uri="{BB962C8B-B14F-4D97-AF65-F5344CB8AC3E}">
        <p14:creationId xmlns:p14="http://schemas.microsoft.com/office/powerpoint/2010/main" val="109830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255FD5-965B-45F7-A7A7-1DEE935A1A7E}" type="datetimeFigureOut">
              <a:rPr lang="en-GB" smtClean="0"/>
              <a:t>11/03/2018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16DF4A-B086-4118-A454-07E203950782}" type="slidenum">
              <a:rPr lang="en-GB" smtClean="0"/>
              <a:t>‹#›</a:t>
            </a:fld>
            <a:endParaRPr lang="en-GB"/>
          </a:p>
        </p:txBody>
      </p:sp>
    </p:spTree>
    <p:extLst>
      <p:ext uri="{BB962C8B-B14F-4D97-AF65-F5344CB8AC3E}">
        <p14:creationId xmlns:p14="http://schemas.microsoft.com/office/powerpoint/2010/main" val="188360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255FD5-965B-45F7-A7A7-1DEE935A1A7E}" type="datetimeFigureOut">
              <a:rPr lang="en-GB" smtClean="0"/>
              <a:t>11/03/2018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16DF4A-B086-4118-A454-07E203950782}" type="slidenum">
              <a:rPr lang="en-GB" smtClean="0"/>
              <a:t>‹#›</a:t>
            </a:fld>
            <a:endParaRPr lang="en-GB"/>
          </a:p>
        </p:txBody>
      </p:sp>
    </p:spTree>
    <p:extLst>
      <p:ext uri="{BB962C8B-B14F-4D97-AF65-F5344CB8AC3E}">
        <p14:creationId xmlns:p14="http://schemas.microsoft.com/office/powerpoint/2010/main" val="3416876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9E255FD5-965B-45F7-A7A7-1DEE935A1A7E}" type="datetimeFigureOut">
              <a:rPr lang="en-GB" smtClean="0"/>
              <a:t>11/03/2018</a:t>
            </a:fld>
            <a:endParaRPr lang="en-GB"/>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4A16DF4A-B086-4118-A454-07E203950782}" type="slidenum">
              <a:rPr lang="en-GB" smtClean="0"/>
              <a:t>‹#›</a:t>
            </a:fld>
            <a:endParaRPr lang="en-GB"/>
          </a:p>
        </p:txBody>
      </p:sp>
    </p:spTree>
    <p:extLst>
      <p:ext uri="{BB962C8B-B14F-4D97-AF65-F5344CB8AC3E}">
        <p14:creationId xmlns:p14="http://schemas.microsoft.com/office/powerpoint/2010/main" val="27969407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974273"/>
          </a:xfrm>
        </p:spPr>
        <p:txBody>
          <a:bodyPr/>
          <a:lstStyle/>
          <a:p>
            <a:r>
              <a:rPr lang="en-GB" b="1" u="sng" dirty="0" smtClean="0"/>
              <a:t>Why did the Cold War spread to Asia?</a:t>
            </a:r>
            <a:endParaRPr lang="en-GB" b="1" u="sng" dirty="0"/>
          </a:p>
        </p:txBody>
      </p:sp>
      <p:sp>
        <p:nvSpPr>
          <p:cNvPr id="3" name="Subtitle 2"/>
          <p:cNvSpPr>
            <a:spLocks noGrp="1"/>
          </p:cNvSpPr>
          <p:nvPr>
            <p:ph type="subTitle" idx="1"/>
          </p:nvPr>
        </p:nvSpPr>
        <p:spPr>
          <a:xfrm>
            <a:off x="0" y="2053793"/>
            <a:ext cx="9144000" cy="1115434"/>
          </a:xfrm>
        </p:spPr>
        <p:txBody>
          <a:bodyPr>
            <a:normAutofit fontScale="92500" lnSpcReduction="20000"/>
          </a:bodyPr>
          <a:lstStyle/>
          <a:p>
            <a:r>
              <a:rPr lang="en-GB" sz="3600" b="1" i="1" dirty="0" smtClean="0">
                <a:solidFill>
                  <a:schemeClr val="accent2"/>
                </a:solidFill>
              </a:rPr>
              <a:t>L/O – To identify the causes of ideological conflict in Asia</a:t>
            </a:r>
            <a:endParaRPr lang="en-GB" sz="3600" b="1" i="1"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02" y="3279202"/>
            <a:ext cx="4268398" cy="3345873"/>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130638" y="2940626"/>
            <a:ext cx="2852302" cy="3794425"/>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3808270" y="3900196"/>
            <a:ext cx="2886189" cy="2355131"/>
          </a:xfrm>
          <a:prstGeom prst="rect">
            <a:avLst/>
          </a:prstGeom>
          <a:ln>
            <a:solidFill>
              <a:schemeClr val="bg1"/>
            </a:solidFill>
          </a:ln>
        </p:spPr>
      </p:pic>
    </p:spTree>
    <p:extLst>
      <p:ext uri="{BB962C8B-B14F-4D97-AF65-F5344CB8AC3E}">
        <p14:creationId xmlns:p14="http://schemas.microsoft.com/office/powerpoint/2010/main" val="1121909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NSC-68 – Total Commitment</a:t>
            </a:r>
            <a:endParaRPr lang="en-GB" b="1" u="sng" dirty="0"/>
          </a:p>
        </p:txBody>
      </p:sp>
      <p:sp>
        <p:nvSpPr>
          <p:cNvPr id="3" name="Content Placeholder 2"/>
          <p:cNvSpPr>
            <a:spLocks noGrp="1"/>
          </p:cNvSpPr>
          <p:nvPr>
            <p:ph idx="1"/>
          </p:nvPr>
        </p:nvSpPr>
        <p:spPr>
          <a:xfrm>
            <a:off x="1" y="1205346"/>
            <a:ext cx="6442364" cy="5652654"/>
          </a:xfrm>
        </p:spPr>
        <p:txBody>
          <a:bodyPr>
            <a:normAutofit/>
          </a:bodyPr>
          <a:lstStyle/>
          <a:p>
            <a:r>
              <a:rPr lang="en-GB" dirty="0" smtClean="0"/>
              <a:t>NSC-68 was a report by the </a:t>
            </a:r>
            <a:r>
              <a:rPr lang="en-GB" dirty="0" smtClean="0">
                <a:solidFill>
                  <a:srgbClr val="FFC000"/>
                </a:solidFill>
              </a:rPr>
              <a:t>US National Security Council </a:t>
            </a:r>
            <a:r>
              <a:rPr lang="en-GB" dirty="0" smtClean="0"/>
              <a:t>in 1950 and is seen as one of the key documents of the Cold War.</a:t>
            </a:r>
          </a:p>
          <a:p>
            <a:endParaRPr lang="en-GB" dirty="0"/>
          </a:p>
          <a:p>
            <a:r>
              <a:rPr lang="en-GB" dirty="0" smtClean="0"/>
              <a:t>It warned that all Communist activity everywhere could be </a:t>
            </a:r>
            <a:r>
              <a:rPr lang="en-GB" dirty="0" smtClean="0">
                <a:solidFill>
                  <a:srgbClr val="92D050"/>
                </a:solidFill>
              </a:rPr>
              <a:t>traced back to Moscow</a:t>
            </a:r>
            <a:r>
              <a:rPr lang="en-GB" dirty="0" smtClean="0"/>
              <a:t>. Recent world events had a ‘global theme’ that all indicated the </a:t>
            </a:r>
            <a:r>
              <a:rPr lang="en-GB" dirty="0" smtClean="0">
                <a:solidFill>
                  <a:srgbClr val="00B0F0"/>
                </a:solidFill>
              </a:rPr>
              <a:t>growing strength of the USSR</a:t>
            </a:r>
            <a:r>
              <a:rPr lang="en-GB" dirty="0" smtClean="0"/>
              <a:t>.</a:t>
            </a:r>
          </a:p>
          <a:p>
            <a:endParaRPr lang="en-GB" dirty="0"/>
          </a:p>
          <a:p>
            <a:r>
              <a:rPr lang="en-GB" dirty="0" smtClean="0"/>
              <a:t>NSC-68 represented a ‘</a:t>
            </a:r>
            <a:r>
              <a:rPr lang="en-GB" dirty="0" smtClean="0">
                <a:solidFill>
                  <a:schemeClr val="accent6"/>
                </a:solidFill>
              </a:rPr>
              <a:t>monolithic</a:t>
            </a:r>
            <a:r>
              <a:rPr lang="en-GB" dirty="0" smtClean="0"/>
              <a:t>’ view of Communism – it was all controlled by Moscow!</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0250" y="3314699"/>
            <a:ext cx="2418361" cy="3385705"/>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191796" y="1068027"/>
            <a:ext cx="2869077" cy="2148320"/>
          </a:xfrm>
          <a:prstGeom prst="rect">
            <a:avLst/>
          </a:prstGeom>
          <a:ln>
            <a:noFill/>
          </a:ln>
          <a:effectLst>
            <a:softEdge rad="112500"/>
          </a:effectLst>
        </p:spPr>
      </p:pic>
    </p:spTree>
    <p:extLst>
      <p:ext uri="{BB962C8B-B14F-4D97-AF65-F5344CB8AC3E}">
        <p14:creationId xmlns:p14="http://schemas.microsoft.com/office/powerpoint/2010/main" val="886865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093527" cy="1311564"/>
          </a:xfrm>
        </p:spPr>
        <p:txBody>
          <a:bodyPr/>
          <a:lstStyle/>
          <a:p>
            <a:r>
              <a:rPr lang="en-GB" b="1" u="sng" dirty="0" smtClean="0"/>
              <a:t>NSC-68 – ‘Total Commitment’</a:t>
            </a:r>
            <a:endParaRPr lang="en-GB" b="1" u="sng" dirty="0"/>
          </a:p>
        </p:txBody>
      </p:sp>
      <p:sp>
        <p:nvSpPr>
          <p:cNvPr id="3" name="Content Placeholder 2"/>
          <p:cNvSpPr>
            <a:spLocks noGrp="1"/>
          </p:cNvSpPr>
          <p:nvPr>
            <p:ph idx="1"/>
          </p:nvPr>
        </p:nvSpPr>
        <p:spPr>
          <a:xfrm>
            <a:off x="1" y="1205346"/>
            <a:ext cx="6442364" cy="5652654"/>
          </a:xfrm>
        </p:spPr>
        <p:txBody>
          <a:bodyPr>
            <a:normAutofit/>
          </a:bodyPr>
          <a:lstStyle/>
          <a:p>
            <a:r>
              <a:rPr lang="en-GB" dirty="0" smtClean="0"/>
              <a:t>The report went on to warn of a ‘</a:t>
            </a:r>
            <a:r>
              <a:rPr lang="en-GB" dirty="0" smtClean="0">
                <a:solidFill>
                  <a:schemeClr val="accent6"/>
                </a:solidFill>
              </a:rPr>
              <a:t>indefinite period of tension and danger</a:t>
            </a:r>
            <a:r>
              <a:rPr lang="en-GB" dirty="0" smtClean="0"/>
              <a:t>’, advising the US to by ready to meet every challenge that may arise.</a:t>
            </a:r>
          </a:p>
          <a:p>
            <a:endParaRPr lang="en-GB" dirty="0"/>
          </a:p>
          <a:p>
            <a:r>
              <a:rPr lang="en-GB" dirty="0" smtClean="0"/>
              <a:t>To this end, it recommended the government increase its military spending by </a:t>
            </a:r>
            <a:r>
              <a:rPr lang="en-GB" dirty="0" smtClean="0">
                <a:solidFill>
                  <a:srgbClr val="00B0F0"/>
                </a:solidFill>
              </a:rPr>
              <a:t>$35-50 billion</a:t>
            </a:r>
            <a:r>
              <a:rPr lang="en-GB" dirty="0" smtClean="0"/>
              <a:t>!</a:t>
            </a:r>
          </a:p>
          <a:p>
            <a:endParaRPr lang="en-GB" dirty="0"/>
          </a:p>
          <a:p>
            <a:r>
              <a:rPr lang="en-GB" dirty="0" smtClean="0"/>
              <a:t>NSC-68 was hugely significant as it encouraged military and economic aid to be given to </a:t>
            </a:r>
            <a:r>
              <a:rPr lang="en-GB" dirty="0" smtClean="0">
                <a:solidFill>
                  <a:srgbClr val="FFC000"/>
                </a:solidFill>
              </a:rPr>
              <a:t>any </a:t>
            </a:r>
            <a:r>
              <a:rPr lang="en-GB" dirty="0" smtClean="0"/>
              <a:t>country that was resisting Communism – </a:t>
            </a:r>
            <a:r>
              <a:rPr lang="en-GB" dirty="0" smtClean="0">
                <a:solidFill>
                  <a:srgbClr val="92D050"/>
                </a:solidFill>
              </a:rPr>
              <a:t>anywhere in the world</a:t>
            </a:r>
            <a:r>
              <a:rPr lang="en-GB" dirty="0" smtClean="0"/>
              <a:t>.</a:t>
            </a:r>
          </a:p>
        </p:txBody>
      </p:sp>
      <p:pic>
        <p:nvPicPr>
          <p:cNvPr id="4" name="Picture 3"/>
          <p:cNvPicPr>
            <a:picLocks noChangeAspect="1"/>
          </p:cNvPicPr>
          <p:nvPr/>
        </p:nvPicPr>
        <p:blipFill>
          <a:blip r:embed="rId2"/>
          <a:stretch>
            <a:fillRect/>
          </a:stretch>
        </p:blipFill>
        <p:spPr>
          <a:xfrm>
            <a:off x="6930736" y="305522"/>
            <a:ext cx="2261755" cy="2261755"/>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540645" y="3378488"/>
            <a:ext cx="2476933" cy="3302577"/>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6930736" y="1970808"/>
            <a:ext cx="1844387" cy="1891679"/>
          </a:xfrm>
          <a:prstGeom prst="rect">
            <a:avLst/>
          </a:prstGeom>
          <a:ln>
            <a:solidFill>
              <a:schemeClr val="bg1"/>
            </a:solidFill>
          </a:ln>
        </p:spPr>
      </p:pic>
    </p:spTree>
    <p:extLst>
      <p:ext uri="{BB962C8B-B14F-4D97-AF65-F5344CB8AC3E}">
        <p14:creationId xmlns:p14="http://schemas.microsoft.com/office/powerpoint/2010/main" val="1393116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909" y="114300"/>
            <a:ext cx="8894618" cy="65982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u="sng" dirty="0" smtClean="0">
                <a:latin typeface="Klinic Slab Bold" pitchFamily="50" charset="0"/>
              </a:rPr>
              <a:t>Secret Statement in National Security Council Report 68, State and </a:t>
            </a:r>
            <a:r>
              <a:rPr lang="en-GB" sz="2000" b="1" u="sng" dirty="0" err="1" smtClean="0">
                <a:latin typeface="Klinic Slab Bold" pitchFamily="50" charset="0"/>
              </a:rPr>
              <a:t>Defense</a:t>
            </a:r>
            <a:r>
              <a:rPr lang="en-GB" sz="2000" b="1" u="sng" dirty="0" smtClean="0">
                <a:latin typeface="Klinic Slab Bold" pitchFamily="50" charset="0"/>
              </a:rPr>
              <a:t> Department, Washington, April 1950:</a:t>
            </a:r>
            <a:endParaRPr lang="en-GB" sz="2000" b="1" u="sng" dirty="0">
              <a:latin typeface="Klinic Slab Bold" pitchFamily="50" charset="0"/>
            </a:endParaRPr>
          </a:p>
          <a:p>
            <a:pPr algn="ctr"/>
            <a:endParaRPr lang="en-GB" i="1" dirty="0" smtClean="0">
              <a:latin typeface="Klinic Slab Book" pitchFamily="50" charset="0"/>
            </a:endParaRPr>
          </a:p>
          <a:p>
            <a:pPr algn="ctr"/>
            <a:r>
              <a:rPr lang="en-GB" sz="2000" i="1" dirty="0" smtClean="0">
                <a:latin typeface="Klinic Slab Book" pitchFamily="50" charset="0"/>
              </a:rPr>
              <a:t>[We advocate] an immediate and large scale build-up in our military and general strength and that of our allies with the intention of righting the power balance and in the hope that through means others that all-out war we could induce a change in the nature of the socialist system…</a:t>
            </a:r>
          </a:p>
          <a:p>
            <a:pPr algn="ctr"/>
            <a:endParaRPr lang="en-GB" sz="2000" i="1" dirty="0">
              <a:latin typeface="Klinic Slab Book" pitchFamily="50" charset="0"/>
            </a:endParaRPr>
          </a:p>
          <a:p>
            <a:pPr algn="ctr"/>
            <a:r>
              <a:rPr lang="en-GB" sz="2000" i="1" dirty="0" smtClean="0">
                <a:latin typeface="Klinic Slab Book" pitchFamily="50" charset="0"/>
              </a:rPr>
              <a:t>The United States… can strike out on a bold and massive program of rebuilding the West’s defensive potential to surpass that of the Soviet world, and of meeting each fresh challenge promptly and unequivocally… This means virtual abandonment by the United States of trying to distinguish between national and global security. It also means the end of subordinating security needs to the traditional budgeting restrictions; of asking ‘How much security can we afford?’ In other words, security must henceforth become the dominant element in the national budget, and other elements mush be accommodated to it…</a:t>
            </a:r>
          </a:p>
          <a:p>
            <a:pPr algn="ctr"/>
            <a:endParaRPr lang="en-GB" sz="2000" i="1" dirty="0">
              <a:latin typeface="Klinic Slab Book" pitchFamily="50" charset="0"/>
            </a:endParaRPr>
          </a:p>
          <a:p>
            <a:pPr algn="ctr"/>
            <a:r>
              <a:rPr lang="en-GB" sz="2000" i="1" dirty="0" smtClean="0">
                <a:latin typeface="Klinic Slab Book" pitchFamily="50" charset="0"/>
              </a:rPr>
              <a:t>This new concept of the security needs of the nation calls for annual appropriations of the order of $50 billion, or not much below the former wartime levels.</a:t>
            </a:r>
            <a:endParaRPr lang="en-GB" sz="2000" i="1" dirty="0">
              <a:latin typeface="Klinic Slab Book" pitchFamily="50" charset="0"/>
            </a:endParaRPr>
          </a:p>
        </p:txBody>
      </p:sp>
    </p:spTree>
    <p:extLst>
      <p:ext uri="{BB962C8B-B14F-4D97-AF65-F5344CB8AC3E}">
        <p14:creationId xmlns:p14="http://schemas.microsoft.com/office/powerpoint/2010/main" val="3448263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442365" cy="1205346"/>
          </a:xfrm>
        </p:spPr>
        <p:txBody>
          <a:bodyPr/>
          <a:lstStyle/>
          <a:p>
            <a:r>
              <a:rPr lang="en-GB" b="1" u="sng" dirty="0" smtClean="0"/>
              <a:t>NSC-68 – Total Commitment</a:t>
            </a:r>
            <a:endParaRPr lang="en-GB" b="1" u="sng" dirty="0"/>
          </a:p>
        </p:txBody>
      </p:sp>
      <p:sp>
        <p:nvSpPr>
          <p:cNvPr id="3" name="Content Placeholder 2"/>
          <p:cNvSpPr>
            <a:spLocks noGrp="1"/>
          </p:cNvSpPr>
          <p:nvPr>
            <p:ph idx="1"/>
          </p:nvPr>
        </p:nvSpPr>
        <p:spPr>
          <a:xfrm>
            <a:off x="1" y="1205346"/>
            <a:ext cx="6442364" cy="5652654"/>
          </a:xfrm>
        </p:spPr>
        <p:txBody>
          <a:bodyPr>
            <a:normAutofit/>
          </a:bodyPr>
          <a:lstStyle/>
          <a:p>
            <a:r>
              <a:rPr lang="en-GB" dirty="0" smtClean="0"/>
              <a:t>Revisionist historians have critised US perceptions of Soviet intentions expressed in the document. They argue the document rested of </a:t>
            </a:r>
            <a:r>
              <a:rPr lang="en-GB" dirty="0" smtClean="0">
                <a:solidFill>
                  <a:srgbClr val="92D050"/>
                </a:solidFill>
              </a:rPr>
              <a:t>false premises </a:t>
            </a:r>
            <a:r>
              <a:rPr lang="en-GB" dirty="0" smtClean="0"/>
              <a:t>and was just an </a:t>
            </a:r>
            <a:r>
              <a:rPr lang="en-GB" dirty="0" smtClean="0">
                <a:solidFill>
                  <a:srgbClr val="FFFF00"/>
                </a:solidFill>
              </a:rPr>
              <a:t>‘</a:t>
            </a:r>
            <a:r>
              <a:rPr lang="en-GB" dirty="0" smtClean="0">
                <a:solidFill>
                  <a:schemeClr val="accent2"/>
                </a:solidFill>
              </a:rPr>
              <a:t>excuse’ for US expansionism.</a:t>
            </a:r>
          </a:p>
          <a:p>
            <a:endParaRPr lang="en-GB" dirty="0"/>
          </a:p>
          <a:p>
            <a:r>
              <a:rPr lang="en-GB" dirty="0" smtClean="0"/>
              <a:t>How </a:t>
            </a:r>
            <a:r>
              <a:rPr lang="en-GB" dirty="0" smtClean="0"/>
              <a:t>would America pay? The American taxpayer would have to raise </a:t>
            </a:r>
            <a:r>
              <a:rPr lang="en-GB" dirty="0" smtClean="0">
                <a:solidFill>
                  <a:srgbClr val="00B0F0"/>
                </a:solidFill>
              </a:rPr>
              <a:t>huge amounts of money</a:t>
            </a:r>
            <a:r>
              <a:rPr lang="en-GB" dirty="0" smtClean="0"/>
              <a:t>. </a:t>
            </a:r>
          </a:p>
          <a:p>
            <a:endParaRPr lang="en-GB" dirty="0"/>
          </a:p>
          <a:p>
            <a:r>
              <a:rPr lang="en-GB" dirty="0" smtClean="0"/>
              <a:t>Historian </a:t>
            </a:r>
            <a:r>
              <a:rPr lang="en-GB" dirty="0" smtClean="0">
                <a:solidFill>
                  <a:srgbClr val="FFC000"/>
                </a:solidFill>
              </a:rPr>
              <a:t>William S. </a:t>
            </a:r>
            <a:r>
              <a:rPr lang="en-GB" dirty="0" err="1" smtClean="0">
                <a:solidFill>
                  <a:srgbClr val="FFC000"/>
                </a:solidFill>
              </a:rPr>
              <a:t>Taubman</a:t>
            </a:r>
            <a:r>
              <a:rPr lang="en-GB" dirty="0" smtClean="0">
                <a:solidFill>
                  <a:srgbClr val="FFC000"/>
                </a:solidFill>
              </a:rPr>
              <a:t> </a:t>
            </a:r>
            <a:r>
              <a:rPr lang="en-GB" dirty="0" smtClean="0"/>
              <a:t>argues that Dean Acheson </a:t>
            </a:r>
            <a:r>
              <a:rPr lang="en-GB" dirty="0" smtClean="0">
                <a:solidFill>
                  <a:schemeClr val="accent6"/>
                </a:solidFill>
              </a:rPr>
              <a:t>deliberately overstated the case </a:t>
            </a:r>
            <a:r>
              <a:rPr lang="en-GB" dirty="0" smtClean="0"/>
              <a:t>in order to persuade the US public to agree to a rise in military spending.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9544" y="114299"/>
            <a:ext cx="2388388" cy="3647859"/>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713576" y="3876457"/>
            <a:ext cx="2120323" cy="2891350"/>
          </a:xfrm>
          <a:prstGeom prst="rect">
            <a:avLst/>
          </a:prstGeom>
          <a:ln>
            <a:noFill/>
          </a:ln>
          <a:effectLst>
            <a:softEdge rad="112500"/>
          </a:effectLst>
        </p:spPr>
      </p:pic>
    </p:spTree>
    <p:extLst>
      <p:ext uri="{BB962C8B-B14F-4D97-AF65-F5344CB8AC3E}">
        <p14:creationId xmlns:p14="http://schemas.microsoft.com/office/powerpoint/2010/main" val="109263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NSC-68 and Asia</a:t>
            </a:r>
            <a:endParaRPr lang="en-GB" b="1" u="sng" dirty="0"/>
          </a:p>
        </p:txBody>
      </p:sp>
      <p:sp>
        <p:nvSpPr>
          <p:cNvPr id="3" name="Content Placeholder 2"/>
          <p:cNvSpPr>
            <a:spLocks noGrp="1"/>
          </p:cNvSpPr>
          <p:nvPr>
            <p:ph idx="1"/>
          </p:nvPr>
        </p:nvSpPr>
        <p:spPr>
          <a:xfrm>
            <a:off x="1" y="1205346"/>
            <a:ext cx="6525491" cy="5652654"/>
          </a:xfrm>
        </p:spPr>
        <p:txBody>
          <a:bodyPr>
            <a:normAutofit/>
          </a:bodyPr>
          <a:lstStyle/>
          <a:p>
            <a:r>
              <a:rPr lang="en-GB" dirty="0" smtClean="0"/>
              <a:t>Facing difficult </a:t>
            </a:r>
            <a:r>
              <a:rPr lang="en-GB" dirty="0" smtClean="0">
                <a:solidFill>
                  <a:schemeClr val="accent2"/>
                </a:solidFill>
              </a:rPr>
              <a:t>congressional elections </a:t>
            </a:r>
            <a:r>
              <a:rPr lang="en-GB" dirty="0" smtClean="0"/>
              <a:t>in November 1950, and in a growing climate of fear, President Truman could not afford to be seen as ‘</a:t>
            </a:r>
            <a:r>
              <a:rPr lang="en-GB" dirty="0" smtClean="0">
                <a:solidFill>
                  <a:srgbClr val="00B0F0"/>
                </a:solidFill>
              </a:rPr>
              <a:t>soft</a:t>
            </a:r>
            <a:r>
              <a:rPr lang="en-GB" dirty="0" smtClean="0"/>
              <a:t>’ on Communism.</a:t>
            </a:r>
          </a:p>
          <a:p>
            <a:endParaRPr lang="en-GB" dirty="0"/>
          </a:p>
          <a:p>
            <a:r>
              <a:rPr lang="en-GB" dirty="0" smtClean="0"/>
              <a:t>Personally, Truman was in no rush to consider committing the USA to </a:t>
            </a:r>
            <a:r>
              <a:rPr lang="en-GB" dirty="0" smtClean="0">
                <a:solidFill>
                  <a:srgbClr val="92D050"/>
                </a:solidFill>
              </a:rPr>
              <a:t>containment on a ‘global scale’ </a:t>
            </a:r>
            <a:r>
              <a:rPr lang="en-GB" dirty="0" smtClean="0"/>
              <a:t>as advocated by NSC-68.</a:t>
            </a:r>
          </a:p>
          <a:p>
            <a:endParaRPr lang="en-GB" dirty="0"/>
          </a:p>
          <a:p>
            <a:r>
              <a:rPr lang="en-GB" dirty="0" smtClean="0"/>
              <a:t>However on 25</a:t>
            </a:r>
            <a:r>
              <a:rPr lang="en-GB" baseline="30000" dirty="0" smtClean="0"/>
              <a:t>th</a:t>
            </a:r>
            <a:r>
              <a:rPr lang="en-GB" dirty="0" smtClean="0"/>
              <a:t> June 1950, Communist North Korea invaded South Korea. </a:t>
            </a:r>
            <a:r>
              <a:rPr lang="en-GB" dirty="0" smtClean="0">
                <a:solidFill>
                  <a:schemeClr val="accent6"/>
                </a:solidFill>
              </a:rPr>
              <a:t>The Cold War had now spread to Asia</a:t>
            </a:r>
            <a:r>
              <a:rPr lang="en-GB" dirty="0" smtClean="0"/>
              <a:t>. Would Truman now try to contain it? </a:t>
            </a:r>
          </a:p>
        </p:txBody>
      </p:sp>
      <p:pic>
        <p:nvPicPr>
          <p:cNvPr id="4" name="Picture 3"/>
          <p:cNvPicPr>
            <a:picLocks noChangeAspect="1"/>
          </p:cNvPicPr>
          <p:nvPr/>
        </p:nvPicPr>
        <p:blipFill>
          <a:blip r:embed="rId2"/>
          <a:stretch>
            <a:fillRect/>
          </a:stretch>
        </p:blipFill>
        <p:spPr>
          <a:xfrm>
            <a:off x="6525492" y="115888"/>
            <a:ext cx="2537546" cy="3238878"/>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525493" y="3470654"/>
            <a:ext cx="2435368" cy="3234668"/>
          </a:xfrm>
          <a:prstGeom prst="rect">
            <a:avLst/>
          </a:prstGeom>
          <a:ln>
            <a:noFill/>
          </a:ln>
          <a:effectLst>
            <a:softEdge rad="112500"/>
          </a:effectLst>
        </p:spPr>
      </p:pic>
    </p:spTree>
    <p:extLst>
      <p:ext uri="{BB962C8B-B14F-4D97-AF65-F5344CB8AC3E}">
        <p14:creationId xmlns:p14="http://schemas.microsoft.com/office/powerpoint/2010/main" val="297966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Containment in Asia</a:t>
            </a:r>
            <a:endParaRPr lang="en-GB" dirty="0"/>
          </a:p>
        </p:txBody>
      </p:sp>
      <p:sp>
        <p:nvSpPr>
          <p:cNvPr id="3" name="Content Placeholder 2"/>
          <p:cNvSpPr>
            <a:spLocks noGrp="1"/>
          </p:cNvSpPr>
          <p:nvPr>
            <p:ph idx="1"/>
          </p:nvPr>
        </p:nvSpPr>
        <p:spPr>
          <a:xfrm>
            <a:off x="0" y="1242940"/>
            <a:ext cx="6213764" cy="5615060"/>
          </a:xfrm>
        </p:spPr>
        <p:txBody>
          <a:bodyPr>
            <a:normAutofit/>
          </a:bodyPr>
          <a:lstStyle/>
          <a:p>
            <a:r>
              <a:rPr lang="en-GB" dirty="0" smtClean="0"/>
              <a:t>The North Korean attack was seen as clear </a:t>
            </a:r>
            <a:r>
              <a:rPr lang="en-GB" dirty="0" smtClean="0">
                <a:solidFill>
                  <a:schemeClr val="tx2"/>
                </a:solidFill>
              </a:rPr>
              <a:t>Soviet expansionism </a:t>
            </a:r>
            <a:r>
              <a:rPr lang="en-GB" dirty="0" smtClean="0"/>
              <a:t>and it was assumed that the North Koreans were being </a:t>
            </a:r>
            <a:r>
              <a:rPr lang="en-GB" dirty="0" smtClean="0">
                <a:solidFill>
                  <a:schemeClr val="accent3"/>
                </a:solidFill>
              </a:rPr>
              <a:t>instructed by Stalin.</a:t>
            </a:r>
          </a:p>
          <a:p>
            <a:endParaRPr lang="en-GB" dirty="0"/>
          </a:p>
          <a:p>
            <a:r>
              <a:rPr lang="en-GB" dirty="0" smtClean="0"/>
              <a:t>The Korean War seemed to </a:t>
            </a:r>
            <a:r>
              <a:rPr lang="en-GB" dirty="0" smtClean="0">
                <a:solidFill>
                  <a:srgbClr val="00B0F0"/>
                </a:solidFill>
              </a:rPr>
              <a:t>back-up what NSC-68 predicted</a:t>
            </a:r>
            <a:r>
              <a:rPr lang="en-GB" dirty="0" smtClean="0"/>
              <a:t>. Truman now feared that failure to take action would result in a ‘</a:t>
            </a:r>
            <a:r>
              <a:rPr lang="en-GB" dirty="0" smtClean="0">
                <a:solidFill>
                  <a:srgbClr val="92D050"/>
                </a:solidFill>
              </a:rPr>
              <a:t>domino effect</a:t>
            </a:r>
            <a:r>
              <a:rPr lang="en-GB" dirty="0" smtClean="0"/>
              <a:t>’. </a:t>
            </a:r>
          </a:p>
          <a:p>
            <a:endParaRPr lang="en-GB" dirty="0"/>
          </a:p>
          <a:p>
            <a:r>
              <a:rPr lang="en-GB" dirty="0" smtClean="0"/>
              <a:t>Communism could quickly spread to other countries! The US therefore responded with the same policy it had used in Europe – </a:t>
            </a:r>
            <a:r>
              <a:rPr lang="en-GB" dirty="0" smtClean="0">
                <a:solidFill>
                  <a:schemeClr val="accent6"/>
                </a:solidFill>
              </a:rPr>
              <a:t>containment</a:t>
            </a:r>
            <a:r>
              <a:rPr lang="en-GB" dirty="0" smtClean="0"/>
              <a:t>.</a:t>
            </a:r>
            <a:endParaRPr lang="en-GB" dirty="0"/>
          </a:p>
        </p:txBody>
      </p:sp>
      <p:sp>
        <p:nvSpPr>
          <p:cNvPr id="4" name="Rectangle 3"/>
          <p:cNvSpPr/>
          <p:nvPr/>
        </p:nvSpPr>
        <p:spPr>
          <a:xfrm>
            <a:off x="6473535" y="114300"/>
            <a:ext cx="2524991" cy="66086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u="sng" dirty="0" smtClean="0">
                <a:latin typeface="Klinic Slab Bold" pitchFamily="50" charset="0"/>
              </a:rPr>
              <a:t>President Truman:</a:t>
            </a:r>
            <a:endParaRPr lang="en-GB" sz="2000" b="1" u="sng" dirty="0">
              <a:latin typeface="Klinic Slab Bold" pitchFamily="50" charset="0"/>
            </a:endParaRPr>
          </a:p>
          <a:p>
            <a:pPr algn="ctr"/>
            <a:endParaRPr lang="en-GB" i="1" dirty="0" smtClean="0">
              <a:latin typeface="Klinic Slab Book" pitchFamily="50" charset="0"/>
            </a:endParaRPr>
          </a:p>
          <a:p>
            <a:pPr algn="ctr"/>
            <a:r>
              <a:rPr lang="en-GB" sz="2000" i="1" dirty="0" smtClean="0">
                <a:latin typeface="Klinic Slab Book" pitchFamily="50" charset="0"/>
              </a:rPr>
              <a:t>If we let Korea down, the Soviets will keep right on going and swallow up one piece of Asia after another… If we were to let Asia go, the Near East would collapse and no telling what would happen in Europe… Korea is like the Greece of the Far East. If we are tough enough now, if we stand up to them like we did in Greece three years ago, they won’t take any more steps.</a:t>
            </a:r>
            <a:endParaRPr lang="en-GB" sz="2000" i="1" dirty="0">
              <a:latin typeface="Klinic Slab Book" pitchFamily="50" charset="0"/>
            </a:endParaRPr>
          </a:p>
        </p:txBody>
      </p:sp>
    </p:spTree>
    <p:extLst>
      <p:ext uri="{BB962C8B-B14F-4D97-AF65-F5344CB8AC3E}">
        <p14:creationId xmlns:p14="http://schemas.microsoft.com/office/powerpoint/2010/main" val="2343919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5471" y="114445"/>
            <a:ext cx="8873837" cy="2774228"/>
          </a:xfrm>
        </p:spPr>
        <p:txBody>
          <a:bodyPr>
            <a:noAutofit/>
          </a:bodyPr>
          <a:lstStyle/>
          <a:p>
            <a:r>
              <a:rPr lang="en-GB" b="1" u="sng" dirty="0" smtClean="0"/>
              <a:t>Why did the USA policy of containment shift to Asia after 1949?</a:t>
            </a:r>
            <a:endParaRPr lang="en-GB" b="1" u="sng" dirty="0"/>
          </a:p>
        </p:txBody>
      </p:sp>
      <p:sp>
        <p:nvSpPr>
          <p:cNvPr id="5" name="Subtitle 4"/>
          <p:cNvSpPr>
            <a:spLocks noGrp="1"/>
          </p:cNvSpPr>
          <p:nvPr>
            <p:ph type="subTitle" idx="1"/>
          </p:nvPr>
        </p:nvSpPr>
        <p:spPr>
          <a:xfrm>
            <a:off x="0" y="3356264"/>
            <a:ext cx="9144000" cy="3501736"/>
          </a:xfrm>
        </p:spPr>
        <p:txBody>
          <a:bodyPr>
            <a:normAutofit fontScale="92500" lnSpcReduction="10000"/>
          </a:bodyPr>
          <a:lstStyle/>
          <a:p>
            <a:r>
              <a:rPr lang="en-GB" sz="5400" i="1" dirty="0" smtClean="0"/>
              <a:t>Use the notes from the presentation and textbook pages 57-61 to help you answer this question.</a:t>
            </a:r>
            <a:endParaRPr lang="en-GB" sz="5400" i="1" dirty="0"/>
          </a:p>
        </p:txBody>
      </p:sp>
    </p:spTree>
    <p:extLst>
      <p:ext uri="{BB962C8B-B14F-4D97-AF65-F5344CB8AC3E}">
        <p14:creationId xmlns:p14="http://schemas.microsoft.com/office/powerpoint/2010/main" val="41370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US Foreign Policy 1949-1950</a:t>
            </a:r>
            <a:endParaRPr lang="en-GB" b="1" u="sng" dirty="0"/>
          </a:p>
        </p:txBody>
      </p:sp>
      <p:sp>
        <p:nvSpPr>
          <p:cNvPr id="3" name="Content Placeholder 2"/>
          <p:cNvSpPr>
            <a:spLocks noGrp="1"/>
          </p:cNvSpPr>
          <p:nvPr>
            <p:ph idx="1"/>
          </p:nvPr>
        </p:nvSpPr>
        <p:spPr>
          <a:xfrm>
            <a:off x="1" y="1049482"/>
            <a:ext cx="7117772" cy="5808518"/>
          </a:xfrm>
        </p:spPr>
        <p:txBody>
          <a:bodyPr>
            <a:noAutofit/>
          </a:bodyPr>
          <a:lstStyle/>
          <a:p>
            <a:r>
              <a:rPr lang="en-GB" dirty="0" smtClean="0"/>
              <a:t>By May 1949, the Berlin Blockade had been defeated, West Germany (FRG) had been created and the NATO alliance had formed. The USA was optimistic that </a:t>
            </a:r>
            <a:r>
              <a:rPr lang="en-GB" dirty="0" smtClean="0">
                <a:solidFill>
                  <a:srgbClr val="FFC000"/>
                </a:solidFill>
              </a:rPr>
              <a:t>Communism had been contained in Europe</a:t>
            </a:r>
            <a:r>
              <a:rPr lang="en-GB" dirty="0" smtClean="0"/>
              <a:t>. </a:t>
            </a:r>
          </a:p>
          <a:p>
            <a:endParaRPr lang="en-GB" dirty="0"/>
          </a:p>
          <a:p>
            <a:r>
              <a:rPr lang="en-GB" dirty="0" smtClean="0"/>
              <a:t>NATO ensured that Western Europe was protected against the massive Soviet army by the USA’s </a:t>
            </a:r>
            <a:r>
              <a:rPr lang="en-GB" dirty="0" smtClean="0">
                <a:solidFill>
                  <a:srgbClr val="92D050"/>
                </a:solidFill>
              </a:rPr>
              <a:t>atomic weapons</a:t>
            </a:r>
            <a:r>
              <a:rPr lang="en-GB" dirty="0" smtClean="0"/>
              <a:t>.</a:t>
            </a:r>
          </a:p>
          <a:p>
            <a:endParaRPr lang="en-GB" dirty="0"/>
          </a:p>
          <a:p>
            <a:r>
              <a:rPr lang="en-GB" dirty="0" smtClean="0"/>
              <a:t>However by Autumn 1949, the balance of power had shifted. </a:t>
            </a:r>
            <a:r>
              <a:rPr lang="en-GB" dirty="0" smtClean="0">
                <a:solidFill>
                  <a:srgbClr val="00B0F0"/>
                </a:solidFill>
              </a:rPr>
              <a:t>China fell to communism </a:t>
            </a:r>
            <a:r>
              <a:rPr lang="en-GB" dirty="0" smtClean="0"/>
              <a:t>and the USSR developed its </a:t>
            </a:r>
            <a:r>
              <a:rPr lang="en-GB" dirty="0" smtClean="0">
                <a:solidFill>
                  <a:schemeClr val="accent2"/>
                </a:solidFill>
              </a:rPr>
              <a:t>first atomic bomb</a:t>
            </a:r>
            <a:r>
              <a:rPr lang="en-GB" dirty="0" smtClean="0"/>
              <a:t>.</a:t>
            </a:r>
            <a:endParaRPr lang="en-GB" dirty="0"/>
          </a:p>
        </p:txBody>
      </p:sp>
      <p:pic>
        <p:nvPicPr>
          <p:cNvPr id="4" name="Picture 3"/>
          <p:cNvPicPr>
            <a:picLocks noChangeAspect="1"/>
          </p:cNvPicPr>
          <p:nvPr/>
        </p:nvPicPr>
        <p:blipFill>
          <a:blip r:embed="rId2"/>
          <a:stretch>
            <a:fillRect/>
          </a:stretch>
        </p:blipFill>
        <p:spPr>
          <a:xfrm>
            <a:off x="7247659" y="188768"/>
            <a:ext cx="1714500" cy="2552700"/>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7065818" y="5164282"/>
            <a:ext cx="1995053" cy="1496290"/>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7192239" y="3082636"/>
            <a:ext cx="1742209" cy="1742209"/>
          </a:xfrm>
          <a:prstGeom prst="rect">
            <a:avLst/>
          </a:prstGeom>
          <a:ln>
            <a:noFill/>
          </a:ln>
          <a:effectLst>
            <a:softEdge rad="112500"/>
          </a:effectLst>
        </p:spPr>
      </p:pic>
    </p:spTree>
    <p:extLst>
      <p:ext uri="{BB962C8B-B14F-4D97-AF65-F5344CB8AC3E}">
        <p14:creationId xmlns:p14="http://schemas.microsoft.com/office/powerpoint/2010/main" val="2552786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64" y="-1659"/>
            <a:ext cx="7886700" cy="1325563"/>
          </a:xfrm>
        </p:spPr>
        <p:txBody>
          <a:bodyPr/>
          <a:lstStyle/>
          <a:p>
            <a:r>
              <a:rPr lang="en-GB" b="1" u="sng" dirty="0" smtClean="0"/>
              <a:t>The USSR’s First Atomic Bomb</a:t>
            </a:r>
            <a:endParaRPr lang="en-GB" b="1" u="sng" dirty="0"/>
          </a:p>
        </p:txBody>
      </p:sp>
      <p:sp>
        <p:nvSpPr>
          <p:cNvPr id="3" name="Content Placeholder 2"/>
          <p:cNvSpPr>
            <a:spLocks noGrp="1"/>
          </p:cNvSpPr>
          <p:nvPr>
            <p:ph idx="1"/>
          </p:nvPr>
        </p:nvSpPr>
        <p:spPr>
          <a:xfrm>
            <a:off x="0" y="1205346"/>
            <a:ext cx="7003473" cy="5652654"/>
          </a:xfrm>
        </p:spPr>
        <p:txBody>
          <a:bodyPr>
            <a:normAutofit/>
          </a:bodyPr>
          <a:lstStyle/>
          <a:p>
            <a:r>
              <a:rPr lang="en-GB" dirty="0" smtClean="0"/>
              <a:t>In August 1949 the USSR developed it first atomic bomb, shattering US and NATO security.</a:t>
            </a:r>
          </a:p>
          <a:p>
            <a:endParaRPr lang="en-GB" dirty="0"/>
          </a:p>
          <a:p>
            <a:r>
              <a:rPr lang="en-GB" dirty="0" smtClean="0"/>
              <a:t>The USA was completely </a:t>
            </a:r>
            <a:r>
              <a:rPr lang="en-GB" dirty="0" smtClean="0">
                <a:solidFill>
                  <a:schemeClr val="accent6"/>
                </a:solidFill>
              </a:rPr>
              <a:t>taken by surprise </a:t>
            </a:r>
            <a:r>
              <a:rPr lang="en-GB" dirty="0" smtClean="0"/>
              <a:t>at the speed in which the USSR had developed its atomic bomb. </a:t>
            </a:r>
          </a:p>
          <a:p>
            <a:endParaRPr lang="en-GB" dirty="0"/>
          </a:p>
          <a:p>
            <a:r>
              <a:rPr lang="en-GB" dirty="0" smtClean="0"/>
              <a:t>The USA’s </a:t>
            </a:r>
            <a:r>
              <a:rPr lang="en-GB" dirty="0" smtClean="0">
                <a:solidFill>
                  <a:schemeClr val="accent2"/>
                </a:solidFill>
              </a:rPr>
              <a:t>nuclear monopoly </a:t>
            </a:r>
            <a:r>
              <a:rPr lang="en-GB" dirty="0" smtClean="0"/>
              <a:t>was now at an end and it could no longer use the threat of nuclear weapons in foreign policy. A new </a:t>
            </a:r>
            <a:r>
              <a:rPr lang="en-GB" dirty="0" smtClean="0">
                <a:solidFill>
                  <a:srgbClr val="00B0F0"/>
                </a:solidFill>
              </a:rPr>
              <a:t>balance of power </a:t>
            </a:r>
            <a:r>
              <a:rPr lang="en-GB" dirty="0" smtClean="0"/>
              <a:t>emerged amongst the superpowers.</a:t>
            </a:r>
            <a:endParaRPr lang="en-GB" dirty="0"/>
          </a:p>
        </p:txBody>
      </p:sp>
      <p:pic>
        <p:nvPicPr>
          <p:cNvPr id="4" name="Picture 3"/>
          <p:cNvPicPr>
            <a:picLocks noChangeAspect="1"/>
          </p:cNvPicPr>
          <p:nvPr/>
        </p:nvPicPr>
        <p:blipFill>
          <a:blip r:embed="rId2"/>
          <a:stretch>
            <a:fillRect/>
          </a:stretch>
        </p:blipFill>
        <p:spPr>
          <a:xfrm>
            <a:off x="7003473" y="116898"/>
            <a:ext cx="2084869" cy="2834120"/>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7173050" y="2997778"/>
            <a:ext cx="1800225" cy="2543175"/>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6758559" y="5342661"/>
            <a:ext cx="2256281" cy="1424420"/>
          </a:xfrm>
          <a:prstGeom prst="rect">
            <a:avLst/>
          </a:prstGeom>
          <a:ln>
            <a:solidFill>
              <a:schemeClr val="bg1"/>
            </a:solidFill>
          </a:ln>
        </p:spPr>
      </p:pic>
    </p:spTree>
    <p:extLst>
      <p:ext uri="{BB962C8B-B14F-4D97-AF65-F5344CB8AC3E}">
        <p14:creationId xmlns:p14="http://schemas.microsoft.com/office/powerpoint/2010/main" val="218783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271491" cy="1205346"/>
          </a:xfrm>
        </p:spPr>
        <p:txBody>
          <a:bodyPr/>
          <a:lstStyle/>
          <a:p>
            <a:r>
              <a:rPr lang="en-GB" b="1" u="sng" dirty="0" smtClean="0"/>
              <a:t>China falls to Communism</a:t>
            </a:r>
            <a:endParaRPr lang="en-GB" b="1" u="sng" dirty="0"/>
          </a:p>
        </p:txBody>
      </p:sp>
      <p:sp>
        <p:nvSpPr>
          <p:cNvPr id="3" name="Content Placeholder 2"/>
          <p:cNvSpPr>
            <a:spLocks noGrp="1"/>
          </p:cNvSpPr>
          <p:nvPr>
            <p:ph idx="1"/>
          </p:nvPr>
        </p:nvSpPr>
        <p:spPr>
          <a:xfrm>
            <a:off x="1" y="1205346"/>
            <a:ext cx="6442364" cy="5652654"/>
          </a:xfrm>
        </p:spPr>
        <p:txBody>
          <a:bodyPr>
            <a:normAutofit/>
          </a:bodyPr>
          <a:lstStyle/>
          <a:p>
            <a:r>
              <a:rPr lang="en-GB" dirty="0" smtClean="0"/>
              <a:t>In October 1949, Mao Zedong had declared the foundation of the </a:t>
            </a:r>
            <a:r>
              <a:rPr lang="en-GB" dirty="0" smtClean="0">
                <a:solidFill>
                  <a:srgbClr val="00B0F0"/>
                </a:solidFill>
              </a:rPr>
              <a:t>People’s Republic of China </a:t>
            </a:r>
            <a:r>
              <a:rPr lang="en-GB" dirty="0" smtClean="0"/>
              <a:t>(PRC), establishing a communist regime across China.</a:t>
            </a:r>
          </a:p>
          <a:p>
            <a:endParaRPr lang="en-GB" dirty="0"/>
          </a:p>
          <a:p>
            <a:r>
              <a:rPr lang="en-GB" dirty="0" smtClean="0"/>
              <a:t>During the Chinese Civil War (1945-49), the USA had supported </a:t>
            </a:r>
            <a:r>
              <a:rPr lang="en-GB" dirty="0" smtClean="0">
                <a:solidFill>
                  <a:schemeClr val="accent6"/>
                </a:solidFill>
              </a:rPr>
              <a:t>Chiang Kai-shek’s Nationalist government</a:t>
            </a:r>
            <a:r>
              <a:rPr lang="en-GB" dirty="0" smtClean="0"/>
              <a:t>.</a:t>
            </a:r>
          </a:p>
          <a:p>
            <a:endParaRPr lang="en-GB" dirty="0"/>
          </a:p>
          <a:p>
            <a:r>
              <a:rPr lang="en-GB" dirty="0" smtClean="0"/>
              <a:t>The communist victory took many by surprise and debate raged in American over the </a:t>
            </a:r>
            <a:r>
              <a:rPr lang="en-GB" dirty="0" smtClean="0">
                <a:solidFill>
                  <a:srgbClr val="92D050"/>
                </a:solidFill>
              </a:rPr>
              <a:t>extent to which Truman could have ‘saved’ China</a:t>
            </a:r>
            <a:r>
              <a:rPr lang="en-GB" dirty="0" smtClean="0"/>
              <a:t>.</a:t>
            </a:r>
            <a:endParaRPr lang="en-GB" dirty="0"/>
          </a:p>
        </p:txBody>
      </p:sp>
      <p:pic>
        <p:nvPicPr>
          <p:cNvPr id="4" name="Picture 3"/>
          <p:cNvPicPr>
            <a:picLocks noChangeAspect="1"/>
          </p:cNvPicPr>
          <p:nvPr/>
        </p:nvPicPr>
        <p:blipFill>
          <a:blip r:embed="rId2"/>
          <a:stretch>
            <a:fillRect/>
          </a:stretch>
        </p:blipFill>
        <p:spPr>
          <a:xfrm>
            <a:off x="6338455" y="161779"/>
            <a:ext cx="2649682" cy="3825744"/>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165707" y="4229100"/>
            <a:ext cx="2822430" cy="2524705"/>
          </a:xfrm>
          <a:prstGeom prst="rect">
            <a:avLst/>
          </a:prstGeom>
          <a:ln>
            <a:noFill/>
          </a:ln>
          <a:effectLst>
            <a:softEdge rad="112500"/>
          </a:effectLst>
        </p:spPr>
      </p:pic>
    </p:spTree>
    <p:extLst>
      <p:ext uri="{BB962C8B-B14F-4D97-AF65-F5344CB8AC3E}">
        <p14:creationId xmlns:p14="http://schemas.microsoft.com/office/powerpoint/2010/main" val="2322237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442365" cy="1205346"/>
          </a:xfrm>
        </p:spPr>
        <p:txBody>
          <a:bodyPr/>
          <a:lstStyle/>
          <a:p>
            <a:r>
              <a:rPr lang="en-GB" b="1" u="sng" dirty="0" smtClean="0"/>
              <a:t>China falls to Communism</a:t>
            </a:r>
            <a:endParaRPr lang="en-GB" b="1" u="sng" dirty="0"/>
          </a:p>
        </p:txBody>
      </p:sp>
      <p:sp>
        <p:nvSpPr>
          <p:cNvPr id="3" name="Content Placeholder 2"/>
          <p:cNvSpPr>
            <a:spLocks noGrp="1"/>
          </p:cNvSpPr>
          <p:nvPr>
            <p:ph idx="1"/>
          </p:nvPr>
        </p:nvSpPr>
        <p:spPr>
          <a:xfrm>
            <a:off x="1" y="1205346"/>
            <a:ext cx="6442364" cy="5652654"/>
          </a:xfrm>
        </p:spPr>
        <p:txBody>
          <a:bodyPr>
            <a:normAutofit/>
          </a:bodyPr>
          <a:lstStyle/>
          <a:p>
            <a:r>
              <a:rPr lang="en-GB" dirty="0" smtClean="0"/>
              <a:t>In 1949 a White Paper was published by US Secretary of State </a:t>
            </a:r>
            <a:r>
              <a:rPr lang="en-GB" dirty="0" smtClean="0">
                <a:solidFill>
                  <a:srgbClr val="92D050"/>
                </a:solidFill>
              </a:rPr>
              <a:t>Dean Acheson</a:t>
            </a:r>
            <a:r>
              <a:rPr lang="en-GB" dirty="0" smtClean="0"/>
              <a:t>. It stated that the US </a:t>
            </a:r>
            <a:r>
              <a:rPr lang="en-GB" dirty="0" smtClean="0">
                <a:solidFill>
                  <a:schemeClr val="accent6"/>
                </a:solidFill>
              </a:rPr>
              <a:t>could not have altered the outcome </a:t>
            </a:r>
            <a:r>
              <a:rPr lang="en-GB" dirty="0" smtClean="0"/>
              <a:t>of the Civil War.</a:t>
            </a:r>
          </a:p>
          <a:p>
            <a:endParaRPr lang="en-GB" dirty="0"/>
          </a:p>
          <a:p>
            <a:r>
              <a:rPr lang="en-GB" dirty="0" smtClean="0"/>
              <a:t>It blamed defeat on the unpopularity of Chiang Kai-shek with the Chinese people, and it was a ‘</a:t>
            </a:r>
            <a:r>
              <a:rPr lang="en-GB" dirty="0" smtClean="0">
                <a:solidFill>
                  <a:srgbClr val="00B0F0"/>
                </a:solidFill>
              </a:rPr>
              <a:t>nationalist collapse</a:t>
            </a:r>
            <a:r>
              <a:rPr lang="en-GB" dirty="0" smtClean="0"/>
              <a:t>’ rather than a ‘</a:t>
            </a:r>
            <a:r>
              <a:rPr lang="en-GB" dirty="0" smtClean="0">
                <a:solidFill>
                  <a:schemeClr val="accent2"/>
                </a:solidFill>
              </a:rPr>
              <a:t>communist victory</a:t>
            </a:r>
            <a:r>
              <a:rPr lang="en-GB" dirty="0" smtClean="0"/>
              <a:t>’.</a:t>
            </a:r>
          </a:p>
          <a:p>
            <a:endParaRPr lang="en-GB" dirty="0"/>
          </a:p>
          <a:p>
            <a:r>
              <a:rPr lang="en-GB" dirty="0" smtClean="0"/>
              <a:t>The White Paper was </a:t>
            </a:r>
            <a:r>
              <a:rPr lang="en-GB" dirty="0" smtClean="0">
                <a:solidFill>
                  <a:srgbClr val="92D050"/>
                </a:solidFill>
              </a:rPr>
              <a:t>received badly</a:t>
            </a:r>
            <a:r>
              <a:rPr lang="en-GB" dirty="0" smtClean="0"/>
              <a:t>. Many in the US blamed Truman’s government for </a:t>
            </a:r>
            <a:r>
              <a:rPr lang="en-GB" dirty="0" smtClean="0">
                <a:solidFill>
                  <a:schemeClr val="accent6"/>
                </a:solidFill>
              </a:rPr>
              <a:t>not doing enough</a:t>
            </a:r>
            <a:r>
              <a:rPr lang="en-GB" dirty="0" smtClean="0">
                <a:solidFill>
                  <a:srgbClr val="FFFF00"/>
                </a:solidFill>
              </a:rPr>
              <a:t> </a:t>
            </a:r>
            <a:r>
              <a:rPr lang="en-GB" dirty="0" smtClean="0"/>
              <a:t>to stop Communism in Asia.</a:t>
            </a:r>
            <a:endParaRPr lang="en-GB" dirty="0"/>
          </a:p>
        </p:txBody>
      </p:sp>
      <p:pic>
        <p:nvPicPr>
          <p:cNvPr id="4" name="Picture 3"/>
          <p:cNvPicPr>
            <a:picLocks noChangeAspect="1"/>
          </p:cNvPicPr>
          <p:nvPr/>
        </p:nvPicPr>
        <p:blipFill>
          <a:blip r:embed="rId2"/>
          <a:stretch>
            <a:fillRect/>
          </a:stretch>
        </p:blipFill>
        <p:spPr>
          <a:xfrm>
            <a:off x="6359238" y="135082"/>
            <a:ext cx="2701635" cy="3524692"/>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539744" y="3410600"/>
            <a:ext cx="2423749" cy="3193290"/>
          </a:xfrm>
          <a:prstGeom prst="rect">
            <a:avLst/>
          </a:prstGeom>
          <a:ln>
            <a:noFill/>
          </a:ln>
          <a:effectLst>
            <a:softEdge rad="112500"/>
          </a:effectLst>
        </p:spPr>
      </p:pic>
    </p:spTree>
    <p:extLst>
      <p:ext uri="{BB962C8B-B14F-4D97-AF65-F5344CB8AC3E}">
        <p14:creationId xmlns:p14="http://schemas.microsoft.com/office/powerpoint/2010/main" val="1106078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909" y="114300"/>
            <a:ext cx="8894618" cy="65982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b="1" u="sng" dirty="0" smtClean="0">
                <a:latin typeface="Klinic Slab Bold" pitchFamily="50" charset="0"/>
              </a:rPr>
              <a:t>Secretary of State Dean Acheson’s White Paper, ‘United States Relations with China’, August 1949</a:t>
            </a:r>
          </a:p>
          <a:p>
            <a:pPr algn="ctr"/>
            <a:endParaRPr lang="en-GB" i="1" dirty="0" smtClean="0">
              <a:latin typeface="Klinic Slab Book" pitchFamily="50" charset="0"/>
            </a:endParaRPr>
          </a:p>
          <a:p>
            <a:pPr algn="ctr"/>
            <a:r>
              <a:rPr lang="en-GB" sz="2000" i="1" dirty="0" smtClean="0">
                <a:latin typeface="Klinic Slab Book" pitchFamily="50" charset="0"/>
              </a:rPr>
              <a:t>The reasons for the failure of the Chinese National Government appear… not to stem from any inadequacy of American aid. Our military observers on the spot have reported that the Nationalist armies did not lose a single battle during the crucial year of 1948 through lack of arms or ammunition. </a:t>
            </a:r>
          </a:p>
          <a:p>
            <a:pPr algn="ctr"/>
            <a:endParaRPr lang="en-GB" sz="2000" i="1" dirty="0">
              <a:latin typeface="Klinic Slab Book" pitchFamily="50" charset="0"/>
            </a:endParaRPr>
          </a:p>
          <a:p>
            <a:pPr algn="ctr"/>
            <a:r>
              <a:rPr lang="en-GB" sz="2000" i="1" dirty="0" smtClean="0">
                <a:latin typeface="Klinic Slab Book" pitchFamily="50" charset="0"/>
              </a:rPr>
              <a:t>The fact was that the decay which our observers had detected in Chongqing early in the war had fatally sapped the powers of resistance of the </a:t>
            </a:r>
            <a:r>
              <a:rPr lang="en-GB" sz="2000" b="1" i="1" dirty="0" err="1" smtClean="0">
                <a:latin typeface="Klinic Slab Book" pitchFamily="50" charset="0"/>
              </a:rPr>
              <a:t>Guomindang</a:t>
            </a:r>
            <a:r>
              <a:rPr lang="en-GB" sz="2000" b="1" i="1" dirty="0" smtClean="0">
                <a:latin typeface="Klinic Slab Book" pitchFamily="50" charset="0"/>
              </a:rPr>
              <a:t>. </a:t>
            </a:r>
            <a:r>
              <a:rPr lang="en-GB" sz="2000" i="1" dirty="0" smtClean="0">
                <a:latin typeface="Klinic Slab Book" pitchFamily="50" charset="0"/>
              </a:rPr>
              <a:t>Its leaders had proved incapable of meeting the crisis confronting them, its troops had lost the will to fight, and its government had lost popular support. The Communists, on the other hand, through a ruthless discipline and fanatical zeal, attempted to sell themselves as guardians and liberators of the people. </a:t>
            </a:r>
          </a:p>
          <a:p>
            <a:pPr algn="ctr"/>
            <a:endParaRPr lang="en-GB" sz="2000" i="1" dirty="0">
              <a:latin typeface="Klinic Slab Book" pitchFamily="50" charset="0"/>
            </a:endParaRPr>
          </a:p>
          <a:p>
            <a:pPr algn="ctr"/>
            <a:r>
              <a:rPr lang="en-GB" sz="2000" i="1" dirty="0" smtClean="0">
                <a:latin typeface="Klinic Slab Book" pitchFamily="50" charset="0"/>
              </a:rPr>
              <a:t>The Nationalist armies did not have to be defeated; they disintegrated. History has proved again and again that a regime without faith in itself and an army without morale cannot survive the test of battle.</a:t>
            </a:r>
            <a:endParaRPr lang="en-GB" sz="2000" i="1" dirty="0">
              <a:latin typeface="Klinic Slab Book" pitchFamily="50" charset="0"/>
            </a:endParaRPr>
          </a:p>
        </p:txBody>
      </p:sp>
    </p:spTree>
    <p:extLst>
      <p:ext uri="{BB962C8B-B14F-4D97-AF65-F5344CB8AC3E}">
        <p14:creationId xmlns:p14="http://schemas.microsoft.com/office/powerpoint/2010/main" val="761033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The Red Scare</a:t>
            </a:r>
            <a:endParaRPr lang="en-GB" b="1" u="sng" dirty="0"/>
          </a:p>
        </p:txBody>
      </p:sp>
      <p:sp>
        <p:nvSpPr>
          <p:cNvPr id="3" name="Content Placeholder 2"/>
          <p:cNvSpPr>
            <a:spLocks noGrp="1"/>
          </p:cNvSpPr>
          <p:nvPr>
            <p:ph idx="1"/>
          </p:nvPr>
        </p:nvSpPr>
        <p:spPr>
          <a:xfrm>
            <a:off x="1" y="1205346"/>
            <a:ext cx="6442364" cy="5652654"/>
          </a:xfrm>
        </p:spPr>
        <p:txBody>
          <a:bodyPr>
            <a:normAutofit/>
          </a:bodyPr>
          <a:lstStyle/>
          <a:p>
            <a:r>
              <a:rPr lang="en-GB" dirty="0" smtClean="0"/>
              <a:t>The fall of China and the USSR’s atomic bomb led to fears about </a:t>
            </a:r>
            <a:r>
              <a:rPr lang="en-GB" dirty="0" smtClean="0">
                <a:solidFill>
                  <a:schemeClr val="accent2"/>
                </a:solidFill>
              </a:rPr>
              <a:t>growing Soviet power</a:t>
            </a:r>
            <a:r>
              <a:rPr lang="en-GB" dirty="0" smtClean="0"/>
              <a:t>. Anti-Communist feeling in the USA grew, and by 1950 had reached </a:t>
            </a:r>
            <a:r>
              <a:rPr lang="en-GB" dirty="0" smtClean="0">
                <a:solidFill>
                  <a:srgbClr val="00B0F0"/>
                </a:solidFill>
              </a:rPr>
              <a:t>fever-pitch</a:t>
            </a:r>
            <a:r>
              <a:rPr lang="en-GB" dirty="0" smtClean="0"/>
              <a:t>.</a:t>
            </a:r>
          </a:p>
          <a:p>
            <a:endParaRPr lang="en-GB" dirty="0"/>
          </a:p>
          <a:p>
            <a:r>
              <a:rPr lang="en-GB" dirty="0" smtClean="0"/>
              <a:t>In this atmosphere, </a:t>
            </a:r>
            <a:r>
              <a:rPr lang="en-GB" dirty="0" smtClean="0">
                <a:solidFill>
                  <a:srgbClr val="92D050"/>
                </a:solidFill>
              </a:rPr>
              <a:t>Senator Joseph McCarthy </a:t>
            </a:r>
            <a:r>
              <a:rPr lang="en-GB" dirty="0" smtClean="0"/>
              <a:t>of Wisconsin began alleging that the Soviet Union was conspiring to place Communist sympathisers in </a:t>
            </a:r>
            <a:r>
              <a:rPr lang="en-GB" dirty="0" smtClean="0">
                <a:solidFill>
                  <a:schemeClr val="accent6"/>
                </a:solidFill>
              </a:rPr>
              <a:t>key positions in the USA</a:t>
            </a:r>
            <a:r>
              <a:rPr lang="en-GB" dirty="0" smtClean="0"/>
              <a:t>.</a:t>
            </a:r>
          </a:p>
          <a:p>
            <a:endParaRPr lang="en-GB" dirty="0"/>
          </a:p>
          <a:p>
            <a:r>
              <a:rPr lang="en-GB" dirty="0" smtClean="0"/>
              <a:t>His accusation led to a series of ‘</a:t>
            </a:r>
            <a:r>
              <a:rPr lang="en-GB" dirty="0" smtClean="0">
                <a:solidFill>
                  <a:schemeClr val="accent6"/>
                </a:solidFill>
              </a:rPr>
              <a:t>purges’ and ‘show trials’</a:t>
            </a:r>
            <a:r>
              <a:rPr lang="en-GB" dirty="0" smtClean="0"/>
              <a:t>. People were accused of ‘</a:t>
            </a:r>
            <a:r>
              <a:rPr lang="en-GB" dirty="0" smtClean="0">
                <a:solidFill>
                  <a:srgbClr val="00B0F0"/>
                </a:solidFill>
              </a:rPr>
              <a:t>un-American behaviour</a:t>
            </a:r>
            <a:r>
              <a:rPr lang="en-GB" dirty="0" smtClean="0"/>
              <a:t>’, some were executed.</a:t>
            </a:r>
            <a:endParaRPr lang="en-GB" dirty="0"/>
          </a:p>
        </p:txBody>
      </p:sp>
      <p:pic>
        <p:nvPicPr>
          <p:cNvPr id="4" name="Picture 3"/>
          <p:cNvPicPr>
            <a:picLocks noChangeAspect="1"/>
          </p:cNvPicPr>
          <p:nvPr/>
        </p:nvPicPr>
        <p:blipFill>
          <a:blip r:embed="rId2"/>
          <a:stretch>
            <a:fillRect/>
          </a:stretch>
        </p:blipFill>
        <p:spPr>
          <a:xfrm>
            <a:off x="6442365" y="3618635"/>
            <a:ext cx="2607683" cy="3129220"/>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402964" y="126066"/>
            <a:ext cx="2636693" cy="3382424"/>
          </a:xfrm>
          <a:prstGeom prst="rect">
            <a:avLst/>
          </a:prstGeom>
        </p:spPr>
      </p:pic>
    </p:spTree>
    <p:extLst>
      <p:ext uri="{BB962C8B-B14F-4D97-AF65-F5344CB8AC3E}">
        <p14:creationId xmlns:p14="http://schemas.microsoft.com/office/powerpoint/2010/main" val="1565381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The Red Scare</a:t>
            </a:r>
            <a:endParaRPr lang="en-GB" b="1" u="sng" dirty="0"/>
          </a:p>
        </p:txBody>
      </p:sp>
      <p:sp>
        <p:nvSpPr>
          <p:cNvPr id="3" name="Content Placeholder 2"/>
          <p:cNvSpPr>
            <a:spLocks noGrp="1"/>
          </p:cNvSpPr>
          <p:nvPr>
            <p:ph idx="1"/>
          </p:nvPr>
        </p:nvSpPr>
        <p:spPr>
          <a:xfrm>
            <a:off x="1" y="1205346"/>
            <a:ext cx="6141026" cy="5652654"/>
          </a:xfrm>
        </p:spPr>
        <p:txBody>
          <a:bodyPr>
            <a:normAutofit/>
          </a:bodyPr>
          <a:lstStyle/>
          <a:p>
            <a:r>
              <a:rPr lang="en-GB" dirty="0" smtClean="0"/>
              <a:t>The period in the USA became known as the ‘</a:t>
            </a:r>
            <a:r>
              <a:rPr lang="en-GB" dirty="0" smtClean="0">
                <a:solidFill>
                  <a:schemeClr val="accent6"/>
                </a:solidFill>
              </a:rPr>
              <a:t>Red Scare</a:t>
            </a:r>
            <a:r>
              <a:rPr lang="en-GB" dirty="0" smtClean="0"/>
              <a:t>’. All elements of US society began to be viewed with suspicion.</a:t>
            </a:r>
          </a:p>
          <a:p>
            <a:endParaRPr lang="en-GB" dirty="0"/>
          </a:p>
          <a:p>
            <a:r>
              <a:rPr lang="en-GB" dirty="0" smtClean="0"/>
              <a:t>The ‘anti-Red’ crusade shifted public opinion </a:t>
            </a:r>
            <a:r>
              <a:rPr lang="en-GB" dirty="0" smtClean="0">
                <a:solidFill>
                  <a:schemeClr val="accent2"/>
                </a:solidFill>
              </a:rPr>
              <a:t>against Communism in America</a:t>
            </a:r>
            <a:r>
              <a:rPr lang="en-GB" dirty="0" smtClean="0"/>
              <a:t>. McCarthy began to accuse everyone of being Communists, including members of the US Army and State Department.</a:t>
            </a:r>
          </a:p>
          <a:p>
            <a:endParaRPr lang="en-GB" dirty="0"/>
          </a:p>
          <a:p>
            <a:r>
              <a:rPr lang="en-GB" dirty="0" smtClean="0"/>
              <a:t>He even claimed that the Truman administration was influenced by Communism, </a:t>
            </a:r>
            <a:r>
              <a:rPr lang="en-GB" dirty="0" smtClean="0">
                <a:solidFill>
                  <a:srgbClr val="00B0F0"/>
                </a:solidFill>
              </a:rPr>
              <a:t>it was being too ‘soft’.</a:t>
            </a:r>
            <a:endParaRPr lang="en-GB" dirty="0">
              <a:solidFill>
                <a:srgbClr val="00B0F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2314" y="148070"/>
            <a:ext cx="2875250" cy="4151430"/>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5933209" y="4373770"/>
            <a:ext cx="3093460" cy="2317109"/>
          </a:xfrm>
          <a:prstGeom prst="rect">
            <a:avLst/>
          </a:prstGeom>
          <a:ln>
            <a:noFill/>
          </a:ln>
          <a:effectLst>
            <a:softEdge rad="112500"/>
          </a:effectLst>
        </p:spPr>
      </p:pic>
    </p:spTree>
    <p:extLst>
      <p:ext uri="{BB962C8B-B14F-4D97-AF65-F5344CB8AC3E}">
        <p14:creationId xmlns:p14="http://schemas.microsoft.com/office/powerpoint/2010/main" val="1806954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The Red Scare</a:t>
            </a:r>
            <a:endParaRPr lang="en-GB" b="1" u="sng" dirty="0"/>
          </a:p>
        </p:txBody>
      </p:sp>
      <p:sp>
        <p:nvSpPr>
          <p:cNvPr id="3" name="Content Placeholder 2"/>
          <p:cNvSpPr>
            <a:spLocks noGrp="1"/>
          </p:cNvSpPr>
          <p:nvPr>
            <p:ph idx="1"/>
          </p:nvPr>
        </p:nvSpPr>
        <p:spPr>
          <a:xfrm>
            <a:off x="1" y="1205346"/>
            <a:ext cx="6442364" cy="5652654"/>
          </a:xfrm>
        </p:spPr>
        <p:txBody>
          <a:bodyPr>
            <a:normAutofit/>
          </a:bodyPr>
          <a:lstStyle/>
          <a:p>
            <a:r>
              <a:rPr lang="en-GB" dirty="0" smtClean="0"/>
              <a:t>In this atmosphere, in February 1950, Secretary of State Dean Acheson was forced to </a:t>
            </a:r>
            <a:r>
              <a:rPr lang="en-GB" dirty="0" smtClean="0">
                <a:solidFill>
                  <a:srgbClr val="00B0F0"/>
                </a:solidFill>
              </a:rPr>
              <a:t>publically reconsider the White Paper on China</a:t>
            </a:r>
            <a:r>
              <a:rPr lang="en-GB" dirty="0" smtClean="0"/>
              <a:t>, now claiming that China under Mao was </a:t>
            </a:r>
            <a:r>
              <a:rPr lang="en-GB" dirty="0" smtClean="0">
                <a:solidFill>
                  <a:schemeClr val="accent6"/>
                </a:solidFill>
              </a:rPr>
              <a:t>completely in league </a:t>
            </a:r>
            <a:r>
              <a:rPr lang="en-GB" dirty="0" smtClean="0"/>
              <a:t>with the USSR.</a:t>
            </a:r>
          </a:p>
          <a:p>
            <a:endParaRPr lang="en-GB" dirty="0"/>
          </a:p>
          <a:p>
            <a:r>
              <a:rPr lang="en-GB" dirty="0" smtClean="0"/>
              <a:t>State Department advisors on China who had criticised the KMT </a:t>
            </a:r>
            <a:r>
              <a:rPr lang="en-GB" dirty="0" smtClean="0">
                <a:solidFill>
                  <a:srgbClr val="92D050"/>
                </a:solidFill>
              </a:rPr>
              <a:t>lost their jobs</a:t>
            </a:r>
            <a:r>
              <a:rPr lang="en-GB" dirty="0" smtClean="0"/>
              <a:t>. Truman even began a review of US foreign policy. Under this pressure, he was </a:t>
            </a:r>
            <a:r>
              <a:rPr lang="en-GB" dirty="0" smtClean="0">
                <a:solidFill>
                  <a:srgbClr val="FFC000"/>
                </a:solidFill>
              </a:rPr>
              <a:t>unable to recognise the legitimacy of the new Chinese government</a:t>
            </a:r>
            <a:r>
              <a:rPr lang="en-GB" dirty="0" smtClean="0"/>
              <a:t>.</a:t>
            </a:r>
            <a:endParaRPr lang="en-GB" dirty="0"/>
          </a:p>
        </p:txBody>
      </p:sp>
      <p:pic>
        <p:nvPicPr>
          <p:cNvPr id="5" name="Picture 4"/>
          <p:cNvPicPr>
            <a:picLocks noChangeAspect="1"/>
          </p:cNvPicPr>
          <p:nvPr/>
        </p:nvPicPr>
        <p:blipFill>
          <a:blip r:embed="rId2"/>
          <a:stretch>
            <a:fillRect/>
          </a:stretch>
        </p:blipFill>
        <p:spPr>
          <a:xfrm>
            <a:off x="6442365" y="3169226"/>
            <a:ext cx="2539083" cy="3537599"/>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6591540" y="94678"/>
            <a:ext cx="2240731" cy="2923373"/>
          </a:xfrm>
          <a:prstGeom prst="rect">
            <a:avLst/>
          </a:prstGeom>
          <a:ln>
            <a:noFill/>
          </a:ln>
          <a:effectLst>
            <a:softEdge rad="112500"/>
          </a:effectLst>
        </p:spPr>
      </p:pic>
    </p:spTree>
    <p:extLst>
      <p:ext uri="{BB962C8B-B14F-4D97-AF65-F5344CB8AC3E}">
        <p14:creationId xmlns:p14="http://schemas.microsoft.com/office/powerpoint/2010/main" val="1956066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athena xmlns="http://schemas.microsoft.com/edu/athena" version="0.1.3082.0">
  <media streamable="true" recordStart="0" recordEnd="22968" recordLength="109685"/>
</athena>
</file>

<file path=customXml/item2.xml><?xml version="1.0" encoding="utf-8"?>
<athena xmlns="http://schemas.microsoft.com/edu/athena" version="0.1.3082.0">
  <media streamable="true" recordStart="22968" recordEnd="109642" recordLength="109685"/>
</athena>
</file>

<file path=customXml/itemProps1.xml><?xml version="1.0" encoding="utf-8"?>
<ds:datastoreItem xmlns:ds="http://schemas.openxmlformats.org/officeDocument/2006/customXml" ds:itemID="{EFA15711-4D52-414D-B7CE-7AE8107CFCE4}">
  <ds:schemaRefs>
    <ds:schemaRef ds:uri="http://schemas.microsoft.com/edu/athena"/>
  </ds:schemaRefs>
</ds:datastoreItem>
</file>

<file path=customXml/itemProps2.xml><?xml version="1.0" encoding="utf-8"?>
<ds:datastoreItem xmlns:ds="http://schemas.openxmlformats.org/officeDocument/2006/customXml" ds:itemID="{C1FF9A66-04ED-4442-BBD1-E77AEA0597B5}">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TM04033925[[fn=Droplet]]</Template>
  <TotalTime>775</TotalTime>
  <Words>1518</Words>
  <Application>Microsoft Office PowerPoint</Application>
  <PresentationFormat>On-screen Show (4:3)</PresentationFormat>
  <Paragraphs>91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Klinic Slab Bold</vt:lpstr>
      <vt:lpstr>Klinic Slab Book</vt:lpstr>
      <vt:lpstr>Tw Cen MT</vt:lpstr>
      <vt:lpstr>Droplet</vt:lpstr>
      <vt:lpstr>Why did the Cold War spread to Asia?</vt:lpstr>
      <vt:lpstr>US Foreign Policy 1949-1950</vt:lpstr>
      <vt:lpstr>The USSR’s First Atomic Bomb</vt:lpstr>
      <vt:lpstr>China falls to Communism</vt:lpstr>
      <vt:lpstr>China falls to Communism</vt:lpstr>
      <vt:lpstr>PowerPoint Presentation</vt:lpstr>
      <vt:lpstr>The Red Scare</vt:lpstr>
      <vt:lpstr>The Red Scare</vt:lpstr>
      <vt:lpstr>The Red Scare</vt:lpstr>
      <vt:lpstr>NSC-68 – Total Commitment</vt:lpstr>
      <vt:lpstr>NSC-68 – ‘Total Commitment’</vt:lpstr>
      <vt:lpstr>PowerPoint Presentation</vt:lpstr>
      <vt:lpstr>NSC-68 – Total Commitment</vt:lpstr>
      <vt:lpstr>NSC-68 and Asia</vt:lpstr>
      <vt:lpstr>Containment in Asia</vt:lpstr>
      <vt:lpstr>Why did the USA policy of containment shift to Asia after 1949?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did the Cold War spread to Asia?</dc:title>
  <dc:creator>Stephen Budd</dc:creator>
  <cp:lastModifiedBy>Donald Lynch</cp:lastModifiedBy>
  <cp:revision>26</cp:revision>
  <dcterms:created xsi:type="dcterms:W3CDTF">2014-12-02T15:04:43Z</dcterms:created>
  <dcterms:modified xsi:type="dcterms:W3CDTF">2018-03-11T21:16:08Z</dcterms:modified>
</cp:coreProperties>
</file>