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03" r:id="rId4"/>
    <p:sldId id="269" r:id="rId5"/>
    <p:sldId id="283" r:id="rId6"/>
    <p:sldId id="272" r:id="rId7"/>
    <p:sldId id="263" r:id="rId8"/>
    <p:sldId id="273" r:id="rId9"/>
    <p:sldId id="293" r:id="rId10"/>
    <p:sldId id="264" r:id="rId11"/>
    <p:sldId id="274" r:id="rId12"/>
    <p:sldId id="275" r:id="rId13"/>
    <p:sldId id="284" r:id="rId14"/>
    <p:sldId id="276" r:id="rId15"/>
    <p:sldId id="294" r:id="rId16"/>
    <p:sldId id="271" r:id="rId17"/>
    <p:sldId id="277" r:id="rId18"/>
    <p:sldId id="278" r:id="rId19"/>
    <p:sldId id="265" r:id="rId20"/>
    <p:sldId id="285" r:id="rId21"/>
    <p:sldId id="279" r:id="rId22"/>
    <p:sldId id="280" r:id="rId23"/>
    <p:sldId id="281" r:id="rId24"/>
    <p:sldId id="295" r:id="rId25"/>
    <p:sldId id="286" r:id="rId26"/>
    <p:sldId id="287" r:id="rId27"/>
    <p:sldId id="288" r:id="rId28"/>
    <p:sldId id="296" r:id="rId29"/>
    <p:sldId id="289" r:id="rId30"/>
    <p:sldId id="297" r:id="rId31"/>
    <p:sldId id="290" r:id="rId32"/>
    <p:sldId id="291" r:id="rId33"/>
    <p:sldId id="292" r:id="rId34"/>
    <p:sldId id="298" r:id="rId35"/>
    <p:sldId id="299" r:id="rId36"/>
    <p:sldId id="30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DBADA-5297-4014-8DF2-DEE66F361D1D}" v="6" dt="2020-02-06T14:45:42.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1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Lynch" userId="874aedd4-8584-4ce0-af62-304e8e867e63" providerId="ADAL" clId="{A53DBADA-5297-4014-8DF2-DEE66F361D1D}"/>
    <pc:docChg chg="modSld">
      <pc:chgData name="Donald Lynch" userId="874aedd4-8584-4ce0-af62-304e8e867e63" providerId="ADAL" clId="{A53DBADA-5297-4014-8DF2-DEE66F361D1D}" dt="2020-02-06T14:45:42.984" v="5" actId="20577"/>
      <pc:docMkLst>
        <pc:docMk/>
      </pc:docMkLst>
      <pc:sldChg chg="modSp">
        <pc:chgData name="Donald Lynch" userId="874aedd4-8584-4ce0-af62-304e8e867e63" providerId="ADAL" clId="{A53DBADA-5297-4014-8DF2-DEE66F361D1D}" dt="2020-02-06T14:45:42.984" v="5" actId="20577"/>
        <pc:sldMkLst>
          <pc:docMk/>
          <pc:sldMk cId="1129031086" sldId="269"/>
        </pc:sldMkLst>
        <pc:spChg chg="mod">
          <ac:chgData name="Donald Lynch" userId="874aedd4-8584-4ce0-af62-304e8e867e63" providerId="ADAL" clId="{A53DBADA-5297-4014-8DF2-DEE66F361D1D}" dt="2020-02-06T14:45:42.984" v="5" actId="20577"/>
          <ac:spMkLst>
            <pc:docMk/>
            <pc:sldMk cId="1129031086" sldId="26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B50FB0F-4AB9-4CF7-A296-0864E10793B4}" type="datetimeFigureOut">
              <a:rPr lang="en-GB" smtClean="0"/>
              <a:t>06/02/2020</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8089E7F-35C2-497E-829F-16575CD89F47}" type="slidenum">
              <a:rPr lang="en-GB" smtClean="0"/>
              <a:t>‹#›</a:t>
            </a:fld>
            <a:endParaRPr lang="en-GB"/>
          </a:p>
        </p:txBody>
      </p:sp>
    </p:spTree>
    <p:extLst>
      <p:ext uri="{BB962C8B-B14F-4D97-AF65-F5344CB8AC3E}">
        <p14:creationId xmlns:p14="http://schemas.microsoft.com/office/powerpoint/2010/main" val="382836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0FB0F-4AB9-4CF7-A296-0864E10793B4}"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89E7F-35C2-497E-829F-16575CD89F47}" type="slidenum">
              <a:rPr lang="en-GB" smtClean="0"/>
              <a:t>‹#›</a:t>
            </a:fld>
            <a:endParaRPr lang="en-GB"/>
          </a:p>
        </p:txBody>
      </p:sp>
    </p:spTree>
    <p:extLst>
      <p:ext uri="{BB962C8B-B14F-4D97-AF65-F5344CB8AC3E}">
        <p14:creationId xmlns:p14="http://schemas.microsoft.com/office/powerpoint/2010/main" val="265200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3B50FB0F-4AB9-4CF7-A296-0864E10793B4}" type="datetimeFigureOut">
              <a:rPr lang="en-GB" smtClean="0"/>
              <a:t>06/02/2020</a:t>
            </a:fld>
            <a:endParaRPr lang="en-GB"/>
          </a:p>
        </p:txBody>
      </p:sp>
      <p:sp>
        <p:nvSpPr>
          <p:cNvPr id="5" name="Footer Placeholder 4"/>
          <p:cNvSpPr>
            <a:spLocks noGrp="1"/>
          </p:cNvSpPr>
          <p:nvPr>
            <p:ph type="ftr" sz="quarter" idx="11"/>
          </p:nvPr>
        </p:nvSpPr>
        <p:spPr>
          <a:xfrm>
            <a:off x="581192" y="5951810"/>
            <a:ext cx="5922209" cy="365125"/>
          </a:xfrm>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8089E7F-35C2-497E-829F-16575CD89F47}" type="slidenum">
              <a:rPr lang="en-GB" smtClean="0"/>
              <a:t>‹#›</a:t>
            </a:fld>
            <a:endParaRPr lang="en-GB"/>
          </a:p>
        </p:txBody>
      </p:sp>
    </p:spTree>
    <p:extLst>
      <p:ext uri="{BB962C8B-B14F-4D97-AF65-F5344CB8AC3E}">
        <p14:creationId xmlns:p14="http://schemas.microsoft.com/office/powerpoint/2010/main" val="78302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0FB0F-4AB9-4CF7-A296-0864E10793B4}"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089E7F-35C2-497E-829F-16575CD89F47}" type="slidenum">
              <a:rPr lang="en-GB" smtClean="0"/>
              <a:t>‹#›</a:t>
            </a:fld>
            <a:endParaRPr lang="en-GB"/>
          </a:p>
        </p:txBody>
      </p:sp>
    </p:spTree>
    <p:extLst>
      <p:ext uri="{BB962C8B-B14F-4D97-AF65-F5344CB8AC3E}">
        <p14:creationId xmlns:p14="http://schemas.microsoft.com/office/powerpoint/2010/main" val="258158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B50FB0F-4AB9-4CF7-A296-0864E10793B4}" type="datetimeFigureOut">
              <a:rPr lang="en-GB" smtClean="0"/>
              <a:t>06/02/2020</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8089E7F-35C2-497E-829F-16575CD89F47}" type="slidenum">
              <a:rPr lang="en-GB" smtClean="0"/>
              <a:t>‹#›</a:t>
            </a:fld>
            <a:endParaRPr lang="en-GB"/>
          </a:p>
        </p:txBody>
      </p:sp>
    </p:spTree>
    <p:extLst>
      <p:ext uri="{BB962C8B-B14F-4D97-AF65-F5344CB8AC3E}">
        <p14:creationId xmlns:p14="http://schemas.microsoft.com/office/powerpoint/2010/main" val="45408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0FB0F-4AB9-4CF7-A296-0864E10793B4}"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089E7F-35C2-497E-829F-16575CD89F47}" type="slidenum">
              <a:rPr lang="en-GB" smtClean="0"/>
              <a:t>‹#›</a:t>
            </a:fld>
            <a:endParaRPr lang="en-GB"/>
          </a:p>
        </p:txBody>
      </p:sp>
    </p:spTree>
    <p:extLst>
      <p:ext uri="{BB962C8B-B14F-4D97-AF65-F5344CB8AC3E}">
        <p14:creationId xmlns:p14="http://schemas.microsoft.com/office/powerpoint/2010/main" val="399106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0FB0F-4AB9-4CF7-A296-0864E10793B4}" type="datetimeFigureOut">
              <a:rPr lang="en-GB" smtClean="0"/>
              <a:t>06/02/2020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089E7F-35C2-497E-829F-16575CD89F47}" type="slidenum">
              <a:rPr lang="en-GB" smtClean="0"/>
              <a:t>‹#›</a:t>
            </a:fld>
            <a:endParaRPr lang="en-GB"/>
          </a:p>
        </p:txBody>
      </p:sp>
    </p:spTree>
    <p:extLst>
      <p:ext uri="{BB962C8B-B14F-4D97-AF65-F5344CB8AC3E}">
        <p14:creationId xmlns:p14="http://schemas.microsoft.com/office/powerpoint/2010/main" val="253699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0FB0F-4AB9-4CF7-A296-0864E10793B4}" type="datetimeFigureOut">
              <a:rPr lang="en-GB" smtClean="0"/>
              <a:t>06/02/2020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089E7F-35C2-497E-829F-16575CD89F47}" type="slidenum">
              <a:rPr lang="en-GB" smtClean="0"/>
              <a:t>‹#›</a:t>
            </a:fld>
            <a:endParaRPr lang="en-GB"/>
          </a:p>
        </p:txBody>
      </p:sp>
    </p:spTree>
    <p:extLst>
      <p:ext uri="{BB962C8B-B14F-4D97-AF65-F5344CB8AC3E}">
        <p14:creationId xmlns:p14="http://schemas.microsoft.com/office/powerpoint/2010/main" val="209338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0FB0F-4AB9-4CF7-A296-0864E10793B4}" type="datetimeFigureOut">
              <a:rPr lang="en-GB" smtClean="0"/>
              <a:t>06/02/2020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089E7F-35C2-497E-829F-16575CD89F47}" type="slidenum">
              <a:rPr lang="en-GB" smtClean="0"/>
              <a:t>‹#›</a:t>
            </a:fld>
            <a:endParaRPr lang="en-GB"/>
          </a:p>
        </p:txBody>
      </p:sp>
    </p:spTree>
    <p:extLst>
      <p:ext uri="{BB962C8B-B14F-4D97-AF65-F5344CB8AC3E}">
        <p14:creationId xmlns:p14="http://schemas.microsoft.com/office/powerpoint/2010/main" val="129131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B50FB0F-4AB9-4CF7-A296-0864E10793B4}" type="datetimeFigureOut">
              <a:rPr lang="en-GB" smtClean="0"/>
              <a:t>06/02/2020</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8089E7F-35C2-497E-829F-16575CD89F47}" type="slidenum">
              <a:rPr lang="en-GB" smtClean="0"/>
              <a:t>‹#›</a:t>
            </a:fld>
            <a:endParaRPr lang="en-GB"/>
          </a:p>
        </p:txBody>
      </p:sp>
    </p:spTree>
    <p:extLst>
      <p:ext uri="{BB962C8B-B14F-4D97-AF65-F5344CB8AC3E}">
        <p14:creationId xmlns:p14="http://schemas.microsoft.com/office/powerpoint/2010/main" val="394165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0FB0F-4AB9-4CF7-A296-0864E10793B4}"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089E7F-35C2-497E-829F-16575CD89F47}" type="slidenum">
              <a:rPr lang="en-GB" smtClean="0"/>
              <a:t>‹#›</a:t>
            </a:fld>
            <a:endParaRPr lang="en-GB"/>
          </a:p>
        </p:txBody>
      </p:sp>
    </p:spTree>
    <p:extLst>
      <p:ext uri="{BB962C8B-B14F-4D97-AF65-F5344CB8AC3E}">
        <p14:creationId xmlns:p14="http://schemas.microsoft.com/office/powerpoint/2010/main" val="191447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3B50FB0F-4AB9-4CF7-A296-0864E10793B4}" type="datetimeFigureOut">
              <a:rPr lang="en-GB" smtClean="0"/>
              <a:t>06/02/2020</a:t>
            </a:fld>
            <a:endParaRPr lang="en-GB"/>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28089E7F-35C2-497E-829F-16575CD89F47}" type="slidenum">
              <a:rPr lang="en-GB" smtClean="0"/>
              <a:t>‹#›</a:t>
            </a:fld>
            <a:endParaRPr lang="en-GB"/>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68579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84664"/>
          </a:xfrm>
        </p:spPr>
        <p:txBody>
          <a:bodyPr/>
          <a:lstStyle/>
          <a:p>
            <a:r>
              <a:rPr lang="en-GB" b="1" u="sng" dirty="0"/>
              <a:t>Why did the ‘Grand Alliance’ Breakdown?</a:t>
            </a:r>
          </a:p>
        </p:txBody>
      </p:sp>
      <p:sp>
        <p:nvSpPr>
          <p:cNvPr id="3" name="Subtitle 2"/>
          <p:cNvSpPr>
            <a:spLocks noGrp="1"/>
          </p:cNvSpPr>
          <p:nvPr>
            <p:ph type="subTitle" idx="1"/>
          </p:nvPr>
        </p:nvSpPr>
        <p:spPr>
          <a:xfrm>
            <a:off x="0" y="2116138"/>
            <a:ext cx="9144000" cy="803707"/>
          </a:xfrm>
        </p:spPr>
        <p:txBody>
          <a:bodyPr/>
          <a:lstStyle/>
          <a:p>
            <a:r>
              <a:rPr lang="en-GB" b="1" i="1" dirty="0">
                <a:solidFill>
                  <a:schemeClr val="tx2"/>
                </a:solidFill>
              </a:rPr>
              <a:t>L/O – To identify how disagreements arising from the Second World War led to the Cold War</a:t>
            </a:r>
          </a:p>
        </p:txBody>
      </p:sp>
      <p:pic>
        <p:nvPicPr>
          <p:cNvPr id="4" name="Picture 3"/>
          <p:cNvPicPr>
            <a:picLocks noChangeAspect="1"/>
          </p:cNvPicPr>
          <p:nvPr/>
        </p:nvPicPr>
        <p:blipFill>
          <a:blip r:embed="rId2"/>
          <a:stretch>
            <a:fillRect/>
          </a:stretch>
        </p:blipFill>
        <p:spPr>
          <a:xfrm>
            <a:off x="369526" y="2919845"/>
            <a:ext cx="8404947" cy="3745851"/>
          </a:xfrm>
          <a:prstGeom prst="rect">
            <a:avLst/>
          </a:prstGeom>
          <a:ln>
            <a:noFill/>
          </a:ln>
          <a:effectLst>
            <a:softEdge rad="112500"/>
          </a:effectLst>
        </p:spPr>
      </p:pic>
    </p:spTree>
    <p:extLst>
      <p:ext uri="{BB962C8B-B14F-4D97-AF65-F5344CB8AC3E}">
        <p14:creationId xmlns:p14="http://schemas.microsoft.com/office/powerpoint/2010/main" val="354153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42357"/>
            <a:ext cx="7886700" cy="1325563"/>
          </a:xfrm>
        </p:spPr>
        <p:txBody>
          <a:bodyPr/>
          <a:lstStyle/>
          <a:p>
            <a:r>
              <a:rPr lang="en-GB" b="1" u="sng" dirty="0"/>
              <a:t>The Yalta Conference – Feb 1945</a:t>
            </a:r>
          </a:p>
        </p:txBody>
      </p:sp>
      <p:sp>
        <p:nvSpPr>
          <p:cNvPr id="3" name="Content Placeholder 2"/>
          <p:cNvSpPr>
            <a:spLocks noGrp="1"/>
          </p:cNvSpPr>
          <p:nvPr>
            <p:ph idx="1"/>
          </p:nvPr>
        </p:nvSpPr>
        <p:spPr>
          <a:xfrm>
            <a:off x="0" y="1101436"/>
            <a:ext cx="6968835" cy="5756564"/>
          </a:xfrm>
        </p:spPr>
        <p:txBody>
          <a:bodyPr>
            <a:normAutofit/>
          </a:bodyPr>
          <a:lstStyle/>
          <a:p>
            <a:r>
              <a:rPr lang="en-GB" dirty="0">
                <a:effectLst>
                  <a:outerShdw blurRad="38100" dist="38100" dir="2700000" algn="tl">
                    <a:srgbClr val="000000">
                      <a:alpha val="43137"/>
                    </a:srgbClr>
                  </a:outerShdw>
                </a:effectLst>
              </a:rPr>
              <a:t>The second conference was held in February 1945 at </a:t>
            </a:r>
            <a:r>
              <a:rPr lang="en-GB" dirty="0">
                <a:solidFill>
                  <a:srgbClr val="92D050"/>
                </a:solidFill>
                <a:effectLst>
                  <a:outerShdw blurRad="38100" dist="38100" dir="2700000" algn="tl">
                    <a:srgbClr val="000000">
                      <a:alpha val="43137"/>
                    </a:srgbClr>
                  </a:outerShdw>
                </a:effectLst>
              </a:rPr>
              <a:t>Yalta on the Black Sea in the USSR</a:t>
            </a:r>
            <a:r>
              <a:rPr lang="en-GB" dirty="0">
                <a:effectLst>
                  <a:outerShdw blurRad="38100" dist="38100" dir="2700000" algn="tl">
                    <a:srgbClr val="000000">
                      <a:alpha val="43137"/>
                    </a:srgbClr>
                  </a:outerShdw>
                </a:effectLst>
              </a:rPr>
              <a:t>. The same leaders attended this conference. </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Stalin’s position was strengthened by the fact that the </a:t>
            </a:r>
            <a:r>
              <a:rPr lang="en-GB" dirty="0">
                <a:solidFill>
                  <a:schemeClr val="accent6"/>
                </a:solidFill>
                <a:effectLst>
                  <a:outerShdw blurRad="38100" dist="38100" dir="2700000" algn="tl">
                    <a:srgbClr val="000000">
                      <a:alpha val="43137"/>
                    </a:srgbClr>
                  </a:outerShdw>
                </a:effectLst>
              </a:rPr>
              <a:t>Red Army occupied most of Eastern Europe.</a:t>
            </a:r>
            <a:r>
              <a:rPr lang="en-GB" dirty="0">
                <a:effectLst>
                  <a:outerShdw blurRad="38100" dist="38100" dir="2700000" algn="tl">
                    <a:srgbClr val="000000">
                      <a:alpha val="43137"/>
                    </a:srgbClr>
                  </a:outerShdw>
                </a:effectLst>
              </a:rPr>
              <a:t> He seemed more willing to be assertive.</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By the time of the conference, it was clear that Stalin was already going back on his word – he began supporting </a:t>
            </a:r>
            <a:r>
              <a:rPr lang="en-GB" dirty="0">
                <a:solidFill>
                  <a:schemeClr val="accent6"/>
                </a:solidFill>
                <a:effectLst>
                  <a:outerShdw blurRad="38100" dist="38100" dir="2700000" algn="tl">
                    <a:srgbClr val="000000">
                      <a:alpha val="43137"/>
                    </a:srgbClr>
                  </a:outerShdw>
                </a:effectLst>
              </a:rPr>
              <a:t>communist groups across Eastern Europe.</a:t>
            </a:r>
          </a:p>
        </p:txBody>
      </p:sp>
      <p:pic>
        <p:nvPicPr>
          <p:cNvPr id="4" name="Picture 3"/>
          <p:cNvPicPr>
            <a:picLocks noChangeAspect="1"/>
          </p:cNvPicPr>
          <p:nvPr/>
        </p:nvPicPr>
        <p:blipFill>
          <a:blip r:embed="rId2"/>
          <a:stretch>
            <a:fillRect/>
          </a:stretch>
        </p:blipFill>
        <p:spPr>
          <a:xfrm>
            <a:off x="7103918" y="1410277"/>
            <a:ext cx="2040082" cy="2040082"/>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938530" y="3535073"/>
            <a:ext cx="2070387" cy="3151084"/>
          </a:xfrm>
          <a:prstGeom prst="rect">
            <a:avLst/>
          </a:prstGeom>
        </p:spPr>
      </p:pic>
    </p:spTree>
    <p:extLst>
      <p:ext uri="{BB962C8B-B14F-4D97-AF65-F5344CB8AC3E}">
        <p14:creationId xmlns:p14="http://schemas.microsoft.com/office/powerpoint/2010/main" val="6139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7" y="0"/>
            <a:ext cx="7886700" cy="1325563"/>
          </a:xfrm>
        </p:spPr>
        <p:txBody>
          <a:bodyPr/>
          <a:lstStyle/>
          <a:p>
            <a:r>
              <a:rPr lang="en-GB" b="1" u="sng" dirty="0"/>
              <a:t>The Yalta Conference – Debates</a:t>
            </a:r>
          </a:p>
        </p:txBody>
      </p:sp>
      <p:sp>
        <p:nvSpPr>
          <p:cNvPr id="3" name="Content Placeholder 2"/>
          <p:cNvSpPr>
            <a:spLocks noGrp="1"/>
          </p:cNvSpPr>
          <p:nvPr>
            <p:ph idx="1"/>
          </p:nvPr>
        </p:nvSpPr>
        <p:spPr>
          <a:xfrm>
            <a:off x="0" y="1101436"/>
            <a:ext cx="7117774" cy="5756564"/>
          </a:xfrm>
        </p:spPr>
        <p:txBody>
          <a:bodyPr>
            <a:normAutofit/>
          </a:bodyPr>
          <a:lstStyle/>
          <a:p>
            <a:r>
              <a:rPr lang="en-GB" b="1" u="sng" dirty="0">
                <a:effectLst>
                  <a:outerShdw blurRad="38100" dist="38100" dir="2700000" algn="tl">
                    <a:srgbClr val="000000">
                      <a:alpha val="43137"/>
                    </a:srgbClr>
                  </a:outerShdw>
                </a:effectLst>
              </a:rPr>
              <a:t>The State of the War</a:t>
            </a:r>
            <a:r>
              <a:rPr lang="en-GB" dirty="0">
                <a:effectLst>
                  <a:outerShdw blurRad="38100" dist="38100" dir="2700000" algn="tl">
                    <a:srgbClr val="000000">
                      <a:alpha val="43137"/>
                    </a:srgbClr>
                  </a:outerShdw>
                </a:effectLst>
              </a:rPr>
              <a:t> – Germany was on </a:t>
            </a:r>
            <a:r>
              <a:rPr lang="en-GB" dirty="0">
                <a:solidFill>
                  <a:srgbClr val="FFC000"/>
                </a:solidFill>
                <a:effectLst>
                  <a:outerShdw blurRad="38100" dist="38100" dir="2700000" algn="tl">
                    <a:srgbClr val="000000">
                      <a:alpha val="43137"/>
                    </a:srgbClr>
                  </a:outerShdw>
                </a:effectLst>
              </a:rPr>
              <a:t>verge of being defeated</a:t>
            </a:r>
            <a:r>
              <a:rPr lang="en-GB" dirty="0">
                <a:effectLst>
                  <a:outerShdw blurRad="38100" dist="38100" dir="2700000" algn="tl">
                    <a:srgbClr val="000000">
                      <a:alpha val="43137"/>
                    </a:srgbClr>
                  </a:outerShdw>
                </a:effectLst>
              </a:rPr>
              <a:t>. The Second Front had begun with the </a:t>
            </a:r>
            <a:r>
              <a:rPr lang="en-GB" dirty="0">
                <a:solidFill>
                  <a:srgbClr val="00B0F0"/>
                </a:solidFill>
                <a:effectLst>
                  <a:outerShdw blurRad="38100" dist="38100" dir="2700000" algn="tl">
                    <a:srgbClr val="000000">
                      <a:alpha val="43137"/>
                    </a:srgbClr>
                  </a:outerShdw>
                </a:effectLst>
              </a:rPr>
              <a:t>Normandy Landings </a:t>
            </a:r>
            <a:r>
              <a:rPr lang="en-GB" dirty="0">
                <a:effectLst>
                  <a:outerShdw blurRad="38100" dist="38100" dir="2700000" algn="tl">
                    <a:srgbClr val="000000">
                      <a:alpha val="43137"/>
                    </a:srgbClr>
                  </a:outerShdw>
                </a:effectLst>
              </a:rPr>
              <a:t>in 1944. The Allies were ready to </a:t>
            </a:r>
            <a:r>
              <a:rPr lang="en-GB" dirty="0">
                <a:solidFill>
                  <a:schemeClr val="accent6"/>
                </a:solidFill>
                <a:effectLst>
                  <a:outerShdw blurRad="38100" dist="38100" dir="2700000" algn="tl">
                    <a:srgbClr val="000000">
                      <a:alpha val="43137"/>
                    </a:srgbClr>
                  </a:outerShdw>
                </a:effectLst>
              </a:rPr>
              <a:t>invade Germany </a:t>
            </a:r>
            <a:r>
              <a:rPr lang="en-GB" dirty="0">
                <a:effectLst>
                  <a:outerShdw blurRad="38100" dist="38100" dir="2700000" algn="tl">
                    <a:srgbClr val="000000">
                      <a:alpha val="43137"/>
                    </a:srgbClr>
                  </a:outerShdw>
                </a:effectLst>
              </a:rPr>
              <a:t>itself. The Japanese were </a:t>
            </a:r>
            <a:r>
              <a:rPr lang="en-GB" dirty="0">
                <a:solidFill>
                  <a:srgbClr val="92D050"/>
                </a:solidFill>
                <a:effectLst>
                  <a:outerShdw blurRad="38100" dist="38100" dir="2700000" algn="tl">
                    <a:srgbClr val="000000">
                      <a:alpha val="43137"/>
                    </a:srgbClr>
                  </a:outerShdw>
                </a:effectLst>
              </a:rPr>
              <a:t>preparing for the invasion of their homeland</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Germany</a:t>
            </a:r>
            <a:r>
              <a:rPr lang="en-GB" dirty="0">
                <a:effectLst>
                  <a:outerShdw blurRad="38100" dist="38100" dir="2700000" algn="tl">
                    <a:srgbClr val="000000">
                      <a:alpha val="43137"/>
                    </a:srgbClr>
                  </a:outerShdw>
                </a:effectLst>
              </a:rPr>
              <a:t> – Decided that Germany would be </a:t>
            </a:r>
            <a:r>
              <a:rPr lang="en-GB" dirty="0">
                <a:solidFill>
                  <a:schemeClr val="accent6"/>
                </a:solidFill>
                <a:effectLst>
                  <a:outerShdw blurRad="38100" dist="38100" dir="2700000" algn="tl">
                    <a:srgbClr val="000000">
                      <a:alpha val="43137"/>
                    </a:srgbClr>
                  </a:outerShdw>
                </a:effectLst>
              </a:rPr>
              <a:t>disarmed, demilitarised, de-Nazified and divided into four zones.</a:t>
            </a:r>
            <a:r>
              <a:rPr lang="en-GB" dirty="0">
                <a:effectLst>
                  <a:outerShdw blurRad="38100" dist="38100" dir="2700000" algn="tl">
                    <a:srgbClr val="000000">
                      <a:alpha val="43137"/>
                    </a:srgbClr>
                  </a:outerShdw>
                </a:effectLst>
              </a:rPr>
              <a:t> This division would be temporary – Germany was to be run as ‘</a:t>
            </a:r>
            <a:r>
              <a:rPr lang="en-GB" dirty="0">
                <a:solidFill>
                  <a:schemeClr val="accent6"/>
                </a:solidFill>
                <a:effectLst>
                  <a:outerShdw blurRad="38100" dist="38100" dir="2700000" algn="tl">
                    <a:srgbClr val="000000">
                      <a:alpha val="43137"/>
                    </a:srgbClr>
                  </a:outerShdw>
                </a:effectLst>
              </a:rPr>
              <a:t>one country</a:t>
            </a:r>
            <a:r>
              <a:rPr lang="en-GB" dirty="0">
                <a:effectLst>
                  <a:outerShdw blurRad="38100" dist="38100" dir="2700000" algn="tl">
                    <a:srgbClr val="000000">
                      <a:alpha val="43137"/>
                    </a:srgbClr>
                  </a:outerShdw>
                </a:effectLst>
              </a:rPr>
              <a:t>’. An </a:t>
            </a:r>
            <a:r>
              <a:rPr lang="en-GB" dirty="0">
                <a:solidFill>
                  <a:srgbClr val="00B0F0"/>
                </a:solidFill>
                <a:effectLst>
                  <a:outerShdw blurRad="38100" dist="38100" dir="2700000" algn="tl">
                    <a:srgbClr val="000000">
                      <a:alpha val="43137"/>
                    </a:srgbClr>
                  </a:outerShdw>
                </a:effectLst>
              </a:rPr>
              <a:t>Allied Control Commission </a:t>
            </a:r>
            <a:r>
              <a:rPr lang="en-GB" dirty="0">
                <a:effectLst>
                  <a:outerShdw blurRad="38100" dist="38100" dir="2700000" algn="tl">
                    <a:srgbClr val="000000">
                      <a:alpha val="43137"/>
                    </a:srgbClr>
                  </a:outerShdw>
                </a:effectLst>
              </a:rPr>
              <a:t>(ACC) would govern Germany. Stalin demanded reparations – agreed </a:t>
            </a:r>
            <a:r>
              <a:rPr lang="en-GB" dirty="0">
                <a:solidFill>
                  <a:srgbClr val="92D050"/>
                </a:solidFill>
                <a:effectLst>
                  <a:outerShdw blurRad="38100" dist="38100" dir="2700000" algn="tl">
                    <a:srgbClr val="000000">
                      <a:alpha val="43137"/>
                    </a:srgbClr>
                  </a:outerShdw>
                </a:effectLst>
              </a:rPr>
              <a:t>$20 billion, 50% to USSR</a:t>
            </a:r>
            <a:r>
              <a:rPr lang="en-GB"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6908430" y="1587716"/>
            <a:ext cx="2135557" cy="1678565"/>
          </a:xfrm>
          <a:prstGeom prst="rect">
            <a:avLst/>
          </a:prstGeom>
        </p:spPr>
      </p:pic>
      <p:pic>
        <p:nvPicPr>
          <p:cNvPr id="5" name="Picture 4"/>
          <p:cNvPicPr>
            <a:picLocks noChangeAspect="1"/>
          </p:cNvPicPr>
          <p:nvPr/>
        </p:nvPicPr>
        <p:blipFill>
          <a:blip r:embed="rId3"/>
          <a:stretch>
            <a:fillRect/>
          </a:stretch>
        </p:blipFill>
        <p:spPr>
          <a:xfrm>
            <a:off x="7117774" y="4291445"/>
            <a:ext cx="1834668" cy="1969943"/>
          </a:xfrm>
          <a:prstGeom prst="rect">
            <a:avLst/>
          </a:prstGeom>
        </p:spPr>
      </p:pic>
    </p:spTree>
    <p:extLst>
      <p:ext uri="{BB962C8B-B14F-4D97-AF65-F5344CB8AC3E}">
        <p14:creationId xmlns:p14="http://schemas.microsoft.com/office/powerpoint/2010/main" val="777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09" y="62813"/>
            <a:ext cx="7886700" cy="1325563"/>
          </a:xfrm>
        </p:spPr>
        <p:txBody>
          <a:bodyPr/>
          <a:lstStyle/>
          <a:p>
            <a:r>
              <a:rPr lang="en-GB" b="1" u="sng" dirty="0"/>
              <a:t>The Yalta Conference – Debates</a:t>
            </a:r>
          </a:p>
        </p:txBody>
      </p:sp>
      <p:sp>
        <p:nvSpPr>
          <p:cNvPr id="3" name="Content Placeholder 2"/>
          <p:cNvSpPr>
            <a:spLocks noGrp="1"/>
          </p:cNvSpPr>
          <p:nvPr>
            <p:ph idx="1"/>
          </p:nvPr>
        </p:nvSpPr>
        <p:spPr>
          <a:xfrm>
            <a:off x="0" y="1101436"/>
            <a:ext cx="6120245" cy="5756564"/>
          </a:xfrm>
        </p:spPr>
        <p:txBody>
          <a:bodyPr>
            <a:normAutofit/>
          </a:bodyPr>
          <a:lstStyle/>
          <a:p>
            <a:r>
              <a:rPr lang="en-GB" b="1" u="sng" dirty="0">
                <a:effectLst>
                  <a:outerShdw blurRad="38100" dist="38100" dir="2700000" algn="tl">
                    <a:srgbClr val="000000">
                      <a:alpha val="43137"/>
                    </a:srgbClr>
                  </a:outerShdw>
                </a:effectLst>
              </a:rPr>
              <a:t>Poland</a:t>
            </a:r>
            <a:r>
              <a:rPr lang="en-GB" dirty="0">
                <a:effectLst>
                  <a:outerShdw blurRad="38100" dist="38100" dir="2700000" algn="tl">
                    <a:srgbClr val="000000">
                      <a:alpha val="43137"/>
                    </a:srgbClr>
                  </a:outerShdw>
                </a:effectLst>
              </a:rPr>
              <a:t> – New frontiers of Poland decided. Eastern border was drawn at the ‘</a:t>
            </a:r>
            <a:r>
              <a:rPr lang="en-GB" dirty="0">
                <a:solidFill>
                  <a:srgbClr val="92D050"/>
                </a:solidFill>
                <a:effectLst>
                  <a:outerShdw blurRad="38100" dist="38100" dir="2700000" algn="tl">
                    <a:srgbClr val="000000">
                      <a:alpha val="43137"/>
                    </a:srgbClr>
                  </a:outerShdw>
                </a:effectLst>
              </a:rPr>
              <a:t>Curzon Line</a:t>
            </a:r>
            <a:r>
              <a:rPr lang="en-GB" dirty="0">
                <a:effectLst>
                  <a:outerShdw blurRad="38100" dist="38100" dir="2700000" algn="tl">
                    <a:srgbClr val="000000">
                      <a:alpha val="43137"/>
                    </a:srgbClr>
                  </a:outerShdw>
                </a:effectLst>
              </a:rPr>
              <a:t>’ – its pre-Russo-Polish War (1921) border. Poland gained territory in the West from Germany along the ‘</a:t>
            </a:r>
            <a:r>
              <a:rPr lang="en-GB" dirty="0">
                <a:solidFill>
                  <a:srgbClr val="00B0F0"/>
                </a:solidFill>
                <a:effectLst>
                  <a:outerShdw blurRad="38100" dist="38100" dir="2700000" algn="tl">
                    <a:srgbClr val="000000">
                      <a:alpha val="43137"/>
                    </a:srgbClr>
                  </a:outerShdw>
                </a:effectLst>
              </a:rPr>
              <a:t>Oder-Neisse Line</a:t>
            </a:r>
            <a:r>
              <a:rPr lang="en-GB" dirty="0">
                <a:effectLst>
                  <a:outerShdw blurRad="38100" dist="38100" dir="2700000" algn="tl">
                    <a:srgbClr val="000000">
                      <a:alpha val="43137"/>
                    </a:srgbClr>
                  </a:outerShdw>
                </a:effectLst>
              </a:rPr>
              <a:t>’. Stalin, now satisfied, agreed to promise ‘</a:t>
            </a:r>
            <a:r>
              <a:rPr lang="en-GB" dirty="0">
                <a:solidFill>
                  <a:schemeClr val="accent6"/>
                </a:solidFill>
                <a:effectLst>
                  <a:outerShdw blurRad="38100" dist="38100" dir="2700000" algn="tl">
                    <a:srgbClr val="000000">
                      <a:alpha val="43137"/>
                    </a:srgbClr>
                  </a:outerShdw>
                </a:effectLst>
              </a:rPr>
              <a:t>free elections</a:t>
            </a:r>
            <a:r>
              <a:rPr lang="en-GB" dirty="0">
                <a:effectLst>
                  <a:outerShdw blurRad="38100" dist="38100" dir="2700000" algn="tl">
                    <a:srgbClr val="000000">
                      <a:alpha val="43137"/>
                    </a:srgbClr>
                  </a:outerShdw>
                </a:effectLst>
              </a:rPr>
              <a:t>’ for Poland.</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Eastern Europe</a:t>
            </a:r>
            <a:r>
              <a:rPr lang="en-GB" dirty="0">
                <a:effectLst>
                  <a:outerShdw blurRad="38100" dist="38100" dir="2700000" algn="tl">
                    <a:srgbClr val="000000">
                      <a:alpha val="43137"/>
                    </a:srgbClr>
                  </a:outerShdw>
                </a:effectLst>
              </a:rPr>
              <a:t> – Stalin agreed that Eastern Europe would be able to have ‘</a:t>
            </a:r>
            <a:r>
              <a:rPr lang="en-GB" dirty="0">
                <a:solidFill>
                  <a:srgbClr val="FFC000"/>
                </a:solidFill>
                <a:effectLst>
                  <a:outerShdw blurRad="38100" dist="38100" dir="2700000" algn="tl">
                    <a:srgbClr val="000000">
                      <a:alpha val="43137"/>
                    </a:srgbClr>
                  </a:outerShdw>
                </a:effectLst>
              </a:rPr>
              <a:t>free elections</a:t>
            </a:r>
            <a:r>
              <a:rPr lang="en-GB" dirty="0">
                <a:effectLst>
                  <a:outerShdw blurRad="38100" dist="38100" dir="2700000" algn="tl">
                    <a:srgbClr val="000000">
                      <a:alpha val="43137"/>
                    </a:srgbClr>
                  </a:outerShdw>
                </a:effectLst>
              </a:rPr>
              <a:t>’. This was seen as a major victory for USA/UK.</a:t>
            </a:r>
          </a:p>
        </p:txBody>
      </p:sp>
      <p:pic>
        <p:nvPicPr>
          <p:cNvPr id="4" name="Picture 3"/>
          <p:cNvPicPr>
            <a:picLocks noChangeAspect="1"/>
          </p:cNvPicPr>
          <p:nvPr/>
        </p:nvPicPr>
        <p:blipFill>
          <a:blip r:embed="rId2"/>
          <a:stretch>
            <a:fillRect/>
          </a:stretch>
        </p:blipFill>
        <p:spPr>
          <a:xfrm>
            <a:off x="6206183" y="1388376"/>
            <a:ext cx="2792345" cy="28575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047509" y="4308690"/>
            <a:ext cx="2951019" cy="2363167"/>
          </a:xfrm>
          <a:prstGeom prst="rect">
            <a:avLst/>
          </a:prstGeom>
          <a:ln>
            <a:noFill/>
          </a:ln>
          <a:effectLst>
            <a:softEdge rad="112500"/>
          </a:effectLst>
        </p:spPr>
      </p:pic>
    </p:spTree>
    <p:extLst>
      <p:ext uri="{BB962C8B-B14F-4D97-AF65-F5344CB8AC3E}">
        <p14:creationId xmlns:p14="http://schemas.microsoft.com/office/powerpoint/2010/main" val="295633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6"/>
            <a:ext cx="9166989" cy="6037118"/>
          </a:xfrm>
        </p:spPr>
      </p:pic>
    </p:spTree>
    <p:extLst>
      <p:ext uri="{BB962C8B-B14F-4D97-AF65-F5344CB8AC3E}">
        <p14:creationId xmlns:p14="http://schemas.microsoft.com/office/powerpoint/2010/main" val="305110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157018"/>
            <a:ext cx="7886700" cy="1325563"/>
          </a:xfrm>
        </p:spPr>
        <p:txBody>
          <a:bodyPr/>
          <a:lstStyle/>
          <a:p>
            <a:r>
              <a:rPr lang="en-GB" b="1" u="sng" dirty="0"/>
              <a:t>The Yalta Conference – Feb 1945</a:t>
            </a:r>
          </a:p>
        </p:txBody>
      </p:sp>
      <p:sp>
        <p:nvSpPr>
          <p:cNvPr id="3" name="Content Placeholder 2"/>
          <p:cNvSpPr>
            <a:spLocks noGrp="1"/>
          </p:cNvSpPr>
          <p:nvPr>
            <p:ph idx="1"/>
          </p:nvPr>
        </p:nvSpPr>
        <p:spPr>
          <a:xfrm>
            <a:off x="0" y="1101436"/>
            <a:ext cx="9144000" cy="5756564"/>
          </a:xfrm>
        </p:spPr>
        <p:txBody>
          <a:bodyPr>
            <a:normAutofit/>
          </a:bodyPr>
          <a:lstStyle/>
          <a:p>
            <a:r>
              <a:rPr lang="en-GB" b="1" u="sng" dirty="0">
                <a:effectLst>
                  <a:outerShdw blurRad="38100" dist="38100" dir="2700000" algn="tl">
                    <a:srgbClr val="000000">
                      <a:alpha val="43137"/>
                    </a:srgbClr>
                  </a:outerShdw>
                </a:effectLst>
              </a:rPr>
              <a:t>Japan</a:t>
            </a:r>
            <a:r>
              <a:rPr lang="en-GB" dirty="0">
                <a:effectLst>
                  <a:outerShdw blurRad="38100" dist="38100" dir="2700000" algn="tl">
                    <a:srgbClr val="000000">
                      <a:alpha val="43137"/>
                    </a:srgbClr>
                  </a:outerShdw>
                </a:effectLst>
              </a:rPr>
              <a:t> – Stalin now </a:t>
            </a:r>
            <a:r>
              <a:rPr lang="en-GB" dirty="0">
                <a:solidFill>
                  <a:schemeClr val="accent6"/>
                </a:solidFill>
                <a:effectLst>
                  <a:outerShdw blurRad="38100" dist="38100" dir="2700000" algn="tl">
                    <a:srgbClr val="000000">
                      <a:alpha val="43137"/>
                    </a:srgbClr>
                  </a:outerShdw>
                </a:effectLst>
              </a:rPr>
              <a:t>promised to enter the war against Japan </a:t>
            </a:r>
            <a:r>
              <a:rPr lang="en-GB" dirty="0">
                <a:effectLst>
                  <a:outerShdw blurRad="38100" dist="38100" dir="2700000" algn="tl">
                    <a:srgbClr val="000000">
                      <a:alpha val="43137"/>
                    </a:srgbClr>
                  </a:outerShdw>
                </a:effectLst>
              </a:rPr>
              <a:t>but demanded territory in return from Japan as ‘</a:t>
            </a:r>
            <a:r>
              <a:rPr lang="en-GB" dirty="0">
                <a:solidFill>
                  <a:srgbClr val="FFC000"/>
                </a:solidFill>
                <a:effectLst>
                  <a:outerShdw blurRad="38100" dist="38100" dir="2700000" algn="tl">
                    <a:srgbClr val="000000">
                      <a:alpha val="43137"/>
                    </a:srgbClr>
                  </a:outerShdw>
                </a:effectLst>
              </a:rPr>
              <a:t>reward</a:t>
            </a:r>
            <a:r>
              <a:rPr lang="en-GB" dirty="0">
                <a:effectLst>
                  <a:outerShdw blurRad="38100" dist="38100" dir="2700000" algn="tl">
                    <a:srgbClr val="000000">
                      <a:alpha val="43137"/>
                    </a:srgbClr>
                  </a:outerShdw>
                </a:effectLst>
              </a:rPr>
              <a:t>’ – South Sakhalin and the Kurile Islands.</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United Nations</a:t>
            </a:r>
            <a:r>
              <a:rPr lang="en-GB" dirty="0">
                <a:effectLst>
                  <a:outerShdw blurRad="38100" dist="38100" dir="2700000" algn="tl">
                    <a:srgbClr val="000000">
                      <a:alpha val="43137"/>
                    </a:srgbClr>
                  </a:outerShdw>
                </a:effectLst>
              </a:rPr>
              <a:t> – Stalin agreed that the USSR would </a:t>
            </a:r>
            <a:r>
              <a:rPr lang="en-GB" dirty="0">
                <a:solidFill>
                  <a:srgbClr val="92D050"/>
                </a:solidFill>
                <a:effectLst>
                  <a:outerShdw blurRad="38100" dist="38100" dir="2700000" algn="tl">
                    <a:srgbClr val="000000">
                      <a:alpha val="43137"/>
                    </a:srgbClr>
                  </a:outerShdw>
                </a:effectLst>
              </a:rPr>
              <a:t>join the UN</a:t>
            </a:r>
            <a:r>
              <a:rPr lang="en-GB" dirty="0">
                <a:effectLst>
                  <a:outerShdw blurRad="38100" dist="38100" dir="2700000" algn="tl">
                    <a:srgbClr val="000000">
                      <a:alpha val="43137"/>
                    </a:srgbClr>
                  </a:outerShdw>
                </a:effectLst>
              </a:rPr>
              <a:t>. They would be a </a:t>
            </a:r>
            <a:r>
              <a:rPr lang="en-GB" dirty="0">
                <a:solidFill>
                  <a:srgbClr val="00B0F0"/>
                </a:solidFill>
                <a:effectLst>
                  <a:outerShdw blurRad="38100" dist="38100" dir="2700000" algn="tl">
                    <a:srgbClr val="000000">
                      <a:alpha val="43137"/>
                    </a:srgbClr>
                  </a:outerShdw>
                </a:effectLst>
              </a:rPr>
              <a:t>5-permanent member Security Council</a:t>
            </a:r>
            <a:r>
              <a:rPr lang="en-GB" dirty="0">
                <a:effectLst>
                  <a:outerShdw blurRad="38100" dist="38100" dir="2700000" algn="tl">
                    <a:srgbClr val="000000">
                      <a:alpha val="43137"/>
                    </a:srgbClr>
                  </a:outerShdw>
                </a:effectLst>
              </a:rPr>
              <a:t>, each with the power of </a:t>
            </a:r>
            <a:r>
              <a:rPr lang="en-GB" dirty="0">
                <a:solidFill>
                  <a:schemeClr val="accent6"/>
                </a:solidFill>
                <a:effectLst>
                  <a:outerShdw blurRad="38100" dist="38100" dir="2700000" algn="tl">
                    <a:srgbClr val="000000">
                      <a:alpha val="43137"/>
                    </a:srgbClr>
                  </a:outerShdw>
                </a:effectLst>
              </a:rPr>
              <a:t>veto</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Conclusions</a:t>
            </a:r>
            <a:r>
              <a:rPr lang="en-GB" dirty="0">
                <a:effectLst>
                  <a:outerShdw blurRad="38100" dist="38100" dir="2700000" algn="tl">
                    <a:srgbClr val="000000">
                      <a:alpha val="43137"/>
                    </a:srgbClr>
                  </a:outerShdw>
                </a:effectLst>
              </a:rPr>
              <a:t> – Main outcomes were the </a:t>
            </a:r>
            <a:r>
              <a:rPr lang="en-GB" dirty="0">
                <a:solidFill>
                  <a:srgbClr val="92D050"/>
                </a:solidFill>
                <a:effectLst>
                  <a:outerShdw blurRad="38100" dist="38100" dir="2700000" algn="tl">
                    <a:srgbClr val="000000">
                      <a:alpha val="43137"/>
                    </a:srgbClr>
                  </a:outerShdw>
                </a:effectLst>
              </a:rPr>
              <a:t>agreement on the United Nations</a:t>
            </a:r>
            <a:r>
              <a:rPr lang="en-GB" dirty="0">
                <a:effectLst>
                  <a:outerShdw blurRad="38100" dist="38100" dir="2700000" algn="tl">
                    <a:srgbClr val="000000">
                      <a:alpha val="43137"/>
                    </a:srgbClr>
                  </a:outerShdw>
                </a:effectLst>
              </a:rPr>
              <a:t>; Soviet </a:t>
            </a:r>
            <a:r>
              <a:rPr lang="en-GB" dirty="0">
                <a:solidFill>
                  <a:srgbClr val="00B0F0"/>
                </a:solidFill>
                <a:effectLst>
                  <a:outerShdw blurRad="38100" dist="38100" dir="2700000" algn="tl">
                    <a:srgbClr val="000000">
                      <a:alpha val="43137"/>
                    </a:srgbClr>
                  </a:outerShdw>
                </a:effectLst>
              </a:rPr>
              <a:t>agreement to join the Pacific War</a:t>
            </a:r>
            <a:r>
              <a:rPr lang="en-GB" dirty="0">
                <a:effectLst>
                  <a:outerShdw blurRad="38100" dist="38100" dir="2700000" algn="tl">
                    <a:srgbClr val="000000">
                      <a:alpha val="43137"/>
                    </a:srgbClr>
                  </a:outerShdw>
                </a:effectLst>
              </a:rPr>
              <a:t>; and the ‘</a:t>
            </a:r>
            <a:r>
              <a:rPr lang="en-GB" dirty="0">
                <a:solidFill>
                  <a:srgbClr val="FFC000"/>
                </a:solidFill>
                <a:effectLst>
                  <a:outerShdw blurRad="38100" dist="38100" dir="2700000" algn="tl">
                    <a:srgbClr val="000000">
                      <a:alpha val="43137"/>
                    </a:srgbClr>
                  </a:outerShdw>
                </a:effectLst>
              </a:rPr>
              <a:t>Declaration for Liberated Europe</a:t>
            </a:r>
            <a:r>
              <a:rPr lang="en-GB" dirty="0">
                <a:effectLst>
                  <a:outerShdw blurRad="38100" dist="38100" dir="2700000" algn="tl">
                    <a:srgbClr val="000000">
                      <a:alpha val="43137"/>
                    </a:srgbClr>
                  </a:outerShdw>
                </a:effectLst>
              </a:rPr>
              <a:t>’ pledging democratic governments and free elections in all European countries.</a:t>
            </a:r>
          </a:p>
        </p:txBody>
      </p:sp>
    </p:spTree>
    <p:extLst>
      <p:ext uri="{BB962C8B-B14F-4D97-AF65-F5344CB8AC3E}">
        <p14:creationId xmlns:p14="http://schemas.microsoft.com/office/powerpoint/2010/main" val="405390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87" y="1516532"/>
            <a:ext cx="7886700" cy="4351338"/>
          </a:xfrm>
        </p:spPr>
        <p:txBody>
          <a:bodyPr>
            <a:normAutofit/>
          </a:bodyPr>
          <a:lstStyle/>
          <a:p>
            <a:pPr marL="0" indent="0" algn="ctr">
              <a:buNone/>
            </a:pPr>
            <a:r>
              <a:rPr lang="en-GB" sz="6600" b="1" dirty="0"/>
              <a:t>How did the Yalta Conference effect Superpower Relations?</a:t>
            </a:r>
          </a:p>
        </p:txBody>
      </p:sp>
    </p:spTree>
    <p:extLst>
      <p:ext uri="{BB962C8B-B14F-4D97-AF65-F5344CB8AC3E}">
        <p14:creationId xmlns:p14="http://schemas.microsoft.com/office/powerpoint/2010/main" val="417950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8" y="0"/>
            <a:ext cx="7886700" cy="1325563"/>
          </a:xfrm>
        </p:spPr>
        <p:txBody>
          <a:bodyPr/>
          <a:lstStyle/>
          <a:p>
            <a:r>
              <a:rPr lang="en-GB" b="1" u="sng" dirty="0"/>
              <a:t>The Polish Question</a:t>
            </a:r>
          </a:p>
        </p:txBody>
      </p:sp>
      <p:sp>
        <p:nvSpPr>
          <p:cNvPr id="3" name="Content Placeholder 2"/>
          <p:cNvSpPr>
            <a:spLocks noGrp="1"/>
          </p:cNvSpPr>
          <p:nvPr>
            <p:ph idx="1"/>
          </p:nvPr>
        </p:nvSpPr>
        <p:spPr>
          <a:xfrm>
            <a:off x="1" y="1146220"/>
            <a:ext cx="6542468" cy="5711779"/>
          </a:xfrm>
        </p:spPr>
        <p:txBody>
          <a:bodyPr>
            <a:normAutofit/>
          </a:bodyPr>
          <a:lstStyle/>
          <a:p>
            <a:r>
              <a:rPr lang="en-GB" b="1" u="sng" dirty="0"/>
              <a:t>The London Poles</a:t>
            </a:r>
            <a:r>
              <a:rPr lang="en-GB" dirty="0"/>
              <a:t> - Thousands of Poles escaped from Poland in 1939 when they were invaded by Germany and the USSR. Members of the government, armed forces and over 100,000 refugees fled to France. They </a:t>
            </a:r>
            <a:r>
              <a:rPr lang="en-GB" dirty="0">
                <a:solidFill>
                  <a:srgbClr val="00B0F0"/>
                </a:solidFill>
              </a:rPr>
              <a:t>moved to London </a:t>
            </a:r>
            <a:r>
              <a:rPr lang="en-GB" dirty="0"/>
              <a:t>after the fall of France in 1940.</a:t>
            </a:r>
          </a:p>
          <a:p>
            <a:endParaRPr lang="en-GB" dirty="0"/>
          </a:p>
          <a:p>
            <a:r>
              <a:rPr lang="en-GB" dirty="0"/>
              <a:t>The London Poles were </a:t>
            </a:r>
            <a:r>
              <a:rPr lang="en-GB" dirty="0">
                <a:solidFill>
                  <a:schemeClr val="accent6"/>
                </a:solidFill>
              </a:rPr>
              <a:t>opposed to any deals with the Soviets</a:t>
            </a:r>
            <a:r>
              <a:rPr lang="en-GB" dirty="0"/>
              <a:t>. They were against the proposal at Yalta to move the borders of their country. They demanded that if they were to sacrifice land, they must have </a:t>
            </a:r>
            <a:r>
              <a:rPr lang="en-GB" dirty="0">
                <a:solidFill>
                  <a:srgbClr val="FFC000"/>
                </a:solidFill>
              </a:rPr>
              <a:t>cast-iron guarantees </a:t>
            </a:r>
            <a:r>
              <a:rPr lang="en-GB" dirty="0"/>
              <a:t>the Poland’s government would be ‘</a:t>
            </a:r>
            <a:r>
              <a:rPr lang="en-GB" dirty="0">
                <a:solidFill>
                  <a:srgbClr val="92D050"/>
                </a:solidFill>
              </a:rPr>
              <a:t>free</a:t>
            </a:r>
            <a:r>
              <a:rPr lang="en-GB" dirty="0"/>
              <a:t>’ after the war.</a:t>
            </a:r>
          </a:p>
          <a:p>
            <a:endParaRPr lang="en-GB" dirty="0"/>
          </a:p>
          <a:p>
            <a:endParaRPr lang="en-GB" dirty="0"/>
          </a:p>
        </p:txBody>
      </p:sp>
      <p:pic>
        <p:nvPicPr>
          <p:cNvPr id="4" name="Picture 3"/>
          <p:cNvPicPr>
            <a:picLocks noChangeAspect="1"/>
          </p:cNvPicPr>
          <p:nvPr/>
        </p:nvPicPr>
        <p:blipFill>
          <a:blip r:embed="rId2"/>
          <a:stretch>
            <a:fillRect/>
          </a:stretch>
        </p:blipFill>
        <p:spPr>
          <a:xfrm>
            <a:off x="6697510" y="4774478"/>
            <a:ext cx="2343150" cy="195262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978191" y="1519847"/>
            <a:ext cx="2165809" cy="3254631"/>
          </a:xfrm>
          <a:prstGeom prst="rect">
            <a:avLst/>
          </a:prstGeom>
        </p:spPr>
      </p:pic>
    </p:spTree>
    <p:extLst>
      <p:ext uri="{BB962C8B-B14F-4D97-AF65-F5344CB8AC3E}">
        <p14:creationId xmlns:p14="http://schemas.microsoft.com/office/powerpoint/2010/main" val="16203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3937"/>
            <a:ext cx="7886700" cy="1325563"/>
          </a:xfrm>
        </p:spPr>
        <p:txBody>
          <a:bodyPr/>
          <a:lstStyle/>
          <a:p>
            <a:r>
              <a:rPr lang="en-GB" b="1" u="sng" dirty="0"/>
              <a:t>The Polish Question</a:t>
            </a:r>
          </a:p>
        </p:txBody>
      </p:sp>
      <p:sp>
        <p:nvSpPr>
          <p:cNvPr id="3" name="Content Placeholder 2"/>
          <p:cNvSpPr>
            <a:spLocks noGrp="1"/>
          </p:cNvSpPr>
          <p:nvPr>
            <p:ph idx="1"/>
          </p:nvPr>
        </p:nvSpPr>
        <p:spPr>
          <a:xfrm>
            <a:off x="1" y="1146220"/>
            <a:ext cx="6542468" cy="5711779"/>
          </a:xfrm>
        </p:spPr>
        <p:txBody>
          <a:bodyPr>
            <a:normAutofit/>
          </a:bodyPr>
          <a:lstStyle/>
          <a:p>
            <a:r>
              <a:rPr lang="en-GB" dirty="0"/>
              <a:t>The London Poles played a key role in the </a:t>
            </a:r>
            <a:r>
              <a:rPr lang="en-GB" dirty="0">
                <a:solidFill>
                  <a:srgbClr val="FFC000"/>
                </a:solidFill>
              </a:rPr>
              <a:t>1944 Warsaw Rising</a:t>
            </a:r>
            <a:r>
              <a:rPr lang="en-GB" dirty="0"/>
              <a:t>. When the Red Army reached Warsaw, Polish Underground Forces, commanded by the London Poles, </a:t>
            </a:r>
            <a:r>
              <a:rPr lang="en-GB" dirty="0">
                <a:solidFill>
                  <a:srgbClr val="00B0F0"/>
                </a:solidFill>
              </a:rPr>
              <a:t>rose up against the Germans</a:t>
            </a:r>
            <a:r>
              <a:rPr lang="en-GB" dirty="0"/>
              <a:t>.</a:t>
            </a:r>
          </a:p>
          <a:p>
            <a:endParaRPr lang="en-GB" dirty="0"/>
          </a:p>
          <a:p>
            <a:r>
              <a:rPr lang="en-GB" dirty="0"/>
              <a:t>Instead of assisting, Stalin </a:t>
            </a:r>
            <a:r>
              <a:rPr lang="en-GB" dirty="0">
                <a:solidFill>
                  <a:srgbClr val="92D050"/>
                </a:solidFill>
              </a:rPr>
              <a:t>ordered the Red Army to stop</a:t>
            </a:r>
            <a:r>
              <a:rPr lang="en-GB" dirty="0"/>
              <a:t>. The Nazis brutally put down the rebellion, killing almost </a:t>
            </a:r>
            <a:r>
              <a:rPr lang="en-GB" dirty="0">
                <a:solidFill>
                  <a:schemeClr val="accent6"/>
                </a:solidFill>
              </a:rPr>
              <a:t>200,000 resistance fighters. </a:t>
            </a:r>
          </a:p>
          <a:p>
            <a:endParaRPr lang="en-GB" dirty="0"/>
          </a:p>
          <a:p>
            <a:r>
              <a:rPr lang="en-GB" dirty="0"/>
              <a:t>The Soviets then moved in and ‘</a:t>
            </a:r>
            <a:r>
              <a:rPr lang="en-GB" dirty="0">
                <a:solidFill>
                  <a:schemeClr val="accent6"/>
                </a:solidFill>
              </a:rPr>
              <a:t>liberated</a:t>
            </a:r>
            <a:r>
              <a:rPr lang="en-GB" dirty="0"/>
              <a:t>’ Warsaw and Poland, putting their own government in place – </a:t>
            </a:r>
            <a:r>
              <a:rPr lang="en-GB" dirty="0">
                <a:solidFill>
                  <a:srgbClr val="00B0F0"/>
                </a:solidFill>
              </a:rPr>
              <a:t>the Lublin Poles</a:t>
            </a:r>
            <a:r>
              <a:rPr lang="en-GB" dirty="0"/>
              <a:t>.</a:t>
            </a:r>
          </a:p>
        </p:txBody>
      </p:sp>
      <p:pic>
        <p:nvPicPr>
          <p:cNvPr id="4" name="Picture 3"/>
          <p:cNvPicPr>
            <a:picLocks noChangeAspect="1"/>
          </p:cNvPicPr>
          <p:nvPr/>
        </p:nvPicPr>
        <p:blipFill>
          <a:blip r:embed="rId2"/>
          <a:stretch>
            <a:fillRect/>
          </a:stretch>
        </p:blipFill>
        <p:spPr>
          <a:xfrm>
            <a:off x="6542469" y="247216"/>
            <a:ext cx="2479437" cy="3612513"/>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713826" y="3355830"/>
            <a:ext cx="2201574" cy="3308376"/>
          </a:xfrm>
          <a:prstGeom prst="rect">
            <a:avLst/>
          </a:prstGeom>
        </p:spPr>
      </p:pic>
    </p:spTree>
    <p:extLst>
      <p:ext uri="{BB962C8B-B14F-4D97-AF65-F5344CB8AC3E}">
        <p14:creationId xmlns:p14="http://schemas.microsoft.com/office/powerpoint/2010/main" val="36537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382" y="83127"/>
            <a:ext cx="7886700" cy="1325563"/>
          </a:xfrm>
        </p:spPr>
        <p:txBody>
          <a:bodyPr/>
          <a:lstStyle/>
          <a:p>
            <a:r>
              <a:rPr lang="en-GB" b="1" u="sng" dirty="0"/>
              <a:t>The Polish Question</a:t>
            </a:r>
          </a:p>
        </p:txBody>
      </p:sp>
      <p:sp>
        <p:nvSpPr>
          <p:cNvPr id="3" name="Content Placeholder 2"/>
          <p:cNvSpPr>
            <a:spLocks noGrp="1"/>
          </p:cNvSpPr>
          <p:nvPr>
            <p:ph idx="1"/>
          </p:nvPr>
        </p:nvSpPr>
        <p:spPr>
          <a:xfrm>
            <a:off x="1" y="1146220"/>
            <a:ext cx="6542468" cy="5711779"/>
          </a:xfrm>
        </p:spPr>
        <p:txBody>
          <a:bodyPr>
            <a:normAutofit/>
          </a:bodyPr>
          <a:lstStyle/>
          <a:p>
            <a:r>
              <a:rPr lang="en-GB" b="1" u="sng" dirty="0"/>
              <a:t>The Lublin Poles</a:t>
            </a:r>
            <a:r>
              <a:rPr lang="en-GB" dirty="0"/>
              <a:t> – Were a generally pro-Soviet group. In July 1944, a ‘</a:t>
            </a:r>
            <a:r>
              <a:rPr lang="en-GB" dirty="0">
                <a:solidFill>
                  <a:srgbClr val="00B0F0"/>
                </a:solidFill>
              </a:rPr>
              <a:t>Committee of National Liberation</a:t>
            </a:r>
            <a:r>
              <a:rPr lang="en-GB" dirty="0"/>
              <a:t>’ was set-up in Soviet controlled Lublin in eastern Poland.</a:t>
            </a:r>
          </a:p>
          <a:p>
            <a:endParaRPr lang="en-GB" dirty="0"/>
          </a:p>
          <a:p>
            <a:r>
              <a:rPr lang="en-GB" dirty="0"/>
              <a:t>They became known as the Lublin Committee, stating they wished to </a:t>
            </a:r>
            <a:r>
              <a:rPr lang="en-GB" dirty="0">
                <a:solidFill>
                  <a:schemeClr val="accent6"/>
                </a:solidFill>
              </a:rPr>
              <a:t>work with the Soviet Union</a:t>
            </a:r>
            <a:r>
              <a:rPr lang="en-GB" dirty="0"/>
              <a:t>.</a:t>
            </a:r>
          </a:p>
          <a:p>
            <a:endParaRPr lang="en-GB" dirty="0"/>
          </a:p>
          <a:p>
            <a:r>
              <a:rPr lang="en-GB" dirty="0"/>
              <a:t>They agreed to the </a:t>
            </a:r>
            <a:r>
              <a:rPr lang="en-GB" dirty="0">
                <a:solidFill>
                  <a:srgbClr val="FFC000"/>
                </a:solidFill>
              </a:rPr>
              <a:t>Curzon Line </a:t>
            </a:r>
            <a:r>
              <a:rPr lang="en-GB" dirty="0"/>
              <a:t>and other reforms. The USSR recognised this group as the </a:t>
            </a:r>
            <a:r>
              <a:rPr lang="en-GB" dirty="0">
                <a:solidFill>
                  <a:schemeClr val="accent6"/>
                </a:solidFill>
              </a:rPr>
              <a:t>only lawful authority in Poland </a:t>
            </a:r>
            <a:r>
              <a:rPr lang="en-GB" dirty="0"/>
              <a:t>and refused to work with the London Poles.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814" y="220805"/>
            <a:ext cx="2274310" cy="3355539"/>
          </a:xfrm>
          <a:prstGeom prst="rect">
            <a:avLst/>
          </a:prstGeom>
        </p:spPr>
      </p:pic>
      <p:pic>
        <p:nvPicPr>
          <p:cNvPr id="5" name="Picture 4"/>
          <p:cNvPicPr>
            <a:picLocks noChangeAspect="1"/>
          </p:cNvPicPr>
          <p:nvPr/>
        </p:nvPicPr>
        <p:blipFill>
          <a:blip r:embed="rId3"/>
          <a:stretch>
            <a:fillRect/>
          </a:stretch>
        </p:blipFill>
        <p:spPr>
          <a:xfrm>
            <a:off x="6542469" y="4031673"/>
            <a:ext cx="2505847" cy="2564317"/>
          </a:xfrm>
          <a:prstGeom prst="rect">
            <a:avLst/>
          </a:prstGeom>
          <a:ln>
            <a:noFill/>
          </a:ln>
          <a:effectLst>
            <a:softEdge rad="112500"/>
          </a:effectLst>
        </p:spPr>
      </p:pic>
    </p:spTree>
    <p:extLst>
      <p:ext uri="{BB962C8B-B14F-4D97-AF65-F5344CB8AC3E}">
        <p14:creationId xmlns:p14="http://schemas.microsoft.com/office/powerpoint/2010/main" val="243002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09" y="166255"/>
            <a:ext cx="7886700" cy="1325563"/>
          </a:xfrm>
        </p:spPr>
        <p:txBody>
          <a:bodyPr/>
          <a:lstStyle/>
          <a:p>
            <a:r>
              <a:rPr lang="en-GB" b="1" u="sng" dirty="0"/>
              <a:t>The Potsdam Conference</a:t>
            </a:r>
          </a:p>
        </p:txBody>
      </p:sp>
      <p:sp>
        <p:nvSpPr>
          <p:cNvPr id="3" name="Content Placeholder 2"/>
          <p:cNvSpPr>
            <a:spLocks noGrp="1"/>
          </p:cNvSpPr>
          <p:nvPr>
            <p:ph idx="1"/>
          </p:nvPr>
        </p:nvSpPr>
        <p:spPr>
          <a:xfrm>
            <a:off x="0" y="1325563"/>
            <a:ext cx="9144000" cy="5532437"/>
          </a:xfrm>
        </p:spPr>
        <p:txBody>
          <a:bodyPr>
            <a:noAutofit/>
          </a:bodyPr>
          <a:lstStyle/>
          <a:p>
            <a:r>
              <a:rPr lang="en-GB" dirty="0">
                <a:effectLst>
                  <a:outerShdw blurRad="38100" dist="38100" dir="2700000" algn="tl">
                    <a:srgbClr val="000000">
                      <a:alpha val="43137"/>
                    </a:srgbClr>
                  </a:outerShdw>
                </a:effectLst>
              </a:rPr>
              <a:t>The final conference took place at Potsdam in Germany in July 1945. Joseph Stalin represented the USSR, Harry S Truman the USA and Clement Atlee represented the UK.</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By this time, </a:t>
            </a:r>
            <a:r>
              <a:rPr lang="en-GB" dirty="0">
                <a:solidFill>
                  <a:schemeClr val="accent6"/>
                </a:solidFill>
                <a:effectLst>
                  <a:outerShdw blurRad="38100" dist="38100" dir="2700000" algn="tl">
                    <a:srgbClr val="000000">
                      <a:alpha val="43137"/>
                    </a:srgbClr>
                  </a:outerShdw>
                </a:effectLst>
              </a:rPr>
              <a:t>Germany had fully surrendered. </a:t>
            </a:r>
            <a:r>
              <a:rPr lang="en-GB" dirty="0">
                <a:solidFill>
                  <a:srgbClr val="00B0F0"/>
                </a:solidFill>
                <a:effectLst>
                  <a:outerShdw blurRad="38100" dist="38100" dir="2700000" algn="tl">
                    <a:srgbClr val="000000">
                      <a:alpha val="43137"/>
                    </a:srgbClr>
                  </a:outerShdw>
                </a:effectLst>
              </a:rPr>
              <a:t>President Roosevelt had died </a:t>
            </a:r>
            <a:r>
              <a:rPr lang="en-GB" dirty="0">
                <a:effectLst>
                  <a:outerShdw blurRad="38100" dist="38100" dir="2700000" algn="tl">
                    <a:srgbClr val="000000">
                      <a:alpha val="43137"/>
                    </a:srgbClr>
                  </a:outerShdw>
                </a:effectLst>
              </a:rPr>
              <a:t>and was replaced by the hard-line Harry S. Truman. </a:t>
            </a:r>
            <a:r>
              <a:rPr lang="en-GB" dirty="0">
                <a:solidFill>
                  <a:srgbClr val="92D050"/>
                </a:solidFill>
                <a:effectLst>
                  <a:outerShdw blurRad="38100" dist="38100" dir="2700000" algn="tl">
                    <a:srgbClr val="000000">
                      <a:alpha val="43137"/>
                    </a:srgbClr>
                  </a:outerShdw>
                </a:effectLst>
              </a:rPr>
              <a:t>Winston Churchill lost the 1945 general election </a:t>
            </a:r>
            <a:r>
              <a:rPr lang="en-GB" dirty="0">
                <a:effectLst>
                  <a:outerShdw blurRad="38100" dist="38100" dir="2700000" algn="tl">
                    <a:srgbClr val="000000">
                      <a:alpha val="43137"/>
                    </a:srgbClr>
                  </a:outerShdw>
                </a:effectLst>
              </a:rPr>
              <a:t>to the Labour Party Leader, Clement Atlee.</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On the second day of the Conference, 17</a:t>
            </a:r>
            <a:r>
              <a:rPr lang="en-GB" baseline="30000" dirty="0">
                <a:effectLst>
                  <a:outerShdw blurRad="38100" dist="38100" dir="2700000" algn="tl">
                    <a:srgbClr val="000000">
                      <a:alpha val="43137"/>
                    </a:srgbClr>
                  </a:outerShdw>
                </a:effectLst>
              </a:rPr>
              <a:t>th</a:t>
            </a:r>
            <a:r>
              <a:rPr lang="en-GB" dirty="0">
                <a:effectLst>
                  <a:outerShdw blurRad="38100" dist="38100" dir="2700000" algn="tl">
                    <a:srgbClr val="000000">
                      <a:alpha val="43137"/>
                    </a:srgbClr>
                  </a:outerShdw>
                </a:effectLst>
              </a:rPr>
              <a:t> July 1945, the USA successfully tested its first </a:t>
            </a:r>
            <a:r>
              <a:rPr lang="en-GB" dirty="0">
                <a:solidFill>
                  <a:schemeClr val="accent6"/>
                </a:solidFill>
                <a:effectLst>
                  <a:outerShdw blurRad="38100" dist="38100" dir="2700000" algn="tl">
                    <a:srgbClr val="000000">
                      <a:alpha val="43137"/>
                    </a:srgbClr>
                  </a:outerShdw>
                </a:effectLst>
              </a:rPr>
              <a:t>atomic bomb</a:t>
            </a:r>
            <a:r>
              <a:rPr lang="en-GB" dirty="0">
                <a:effectLst>
                  <a:outerShdw blurRad="38100" dist="38100" dir="2700000" algn="tl">
                    <a:srgbClr val="000000">
                      <a:alpha val="43137"/>
                    </a:srgbClr>
                  </a:outerShdw>
                </a:effectLst>
              </a:rPr>
              <a:t>.</a:t>
            </a:r>
            <a:endParaRPr lang="en-GB" dirty="0"/>
          </a:p>
        </p:txBody>
      </p:sp>
    </p:spTree>
    <p:extLst>
      <p:ext uri="{BB962C8B-B14F-4D97-AF65-F5344CB8AC3E}">
        <p14:creationId xmlns:p14="http://schemas.microsoft.com/office/powerpoint/2010/main" val="42572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121516"/>
            <a:ext cx="7934036" cy="1485611"/>
          </a:xfrm>
        </p:spPr>
        <p:txBody>
          <a:bodyPr/>
          <a:lstStyle/>
          <a:p>
            <a:r>
              <a:rPr lang="en-GB" b="1" u="sng" dirty="0"/>
              <a:t>Why did the Grand Alliance breakdown?</a:t>
            </a:r>
          </a:p>
        </p:txBody>
      </p:sp>
      <p:sp>
        <p:nvSpPr>
          <p:cNvPr id="3" name="Content Placeholder 2"/>
          <p:cNvSpPr>
            <a:spLocks noGrp="1"/>
          </p:cNvSpPr>
          <p:nvPr>
            <p:ph idx="1"/>
          </p:nvPr>
        </p:nvSpPr>
        <p:spPr>
          <a:xfrm>
            <a:off x="0" y="1921164"/>
            <a:ext cx="9144000" cy="4936836"/>
          </a:xfrm>
        </p:spPr>
        <p:txBody>
          <a:bodyPr>
            <a:normAutofit/>
          </a:bodyPr>
          <a:lstStyle/>
          <a:p>
            <a:r>
              <a:rPr lang="en-GB" dirty="0"/>
              <a:t>In 1941 Nazi Germany </a:t>
            </a:r>
            <a:r>
              <a:rPr lang="en-GB" dirty="0">
                <a:solidFill>
                  <a:srgbClr val="00B0F0"/>
                </a:solidFill>
              </a:rPr>
              <a:t>invaded the Soviet Union </a:t>
            </a:r>
            <a:r>
              <a:rPr lang="en-GB" dirty="0"/>
              <a:t>and along with Japan, </a:t>
            </a:r>
            <a:r>
              <a:rPr lang="en-GB" dirty="0">
                <a:solidFill>
                  <a:schemeClr val="accent6"/>
                </a:solidFill>
              </a:rPr>
              <a:t>declared war on the USA.</a:t>
            </a:r>
            <a:r>
              <a:rPr lang="en-GB" dirty="0"/>
              <a:t> </a:t>
            </a:r>
          </a:p>
          <a:p>
            <a:endParaRPr lang="en-GB" dirty="0"/>
          </a:p>
          <a:p>
            <a:r>
              <a:rPr lang="en-GB" dirty="0"/>
              <a:t>Despite their long-term differences, the USSR, UK and USA formed a military alliance – the ‘</a:t>
            </a:r>
            <a:r>
              <a:rPr lang="en-GB" dirty="0">
                <a:solidFill>
                  <a:srgbClr val="92D050"/>
                </a:solidFill>
              </a:rPr>
              <a:t>Grand Alliance</a:t>
            </a:r>
            <a:r>
              <a:rPr lang="en-GB" dirty="0"/>
              <a:t>’.</a:t>
            </a:r>
          </a:p>
          <a:p>
            <a:endParaRPr lang="en-GB" dirty="0"/>
          </a:p>
          <a:p>
            <a:r>
              <a:rPr lang="en-GB" dirty="0"/>
              <a:t>Suspicions remained throughout the war. They met at three conferences during the war: </a:t>
            </a:r>
            <a:r>
              <a:rPr lang="en-GB" dirty="0">
                <a:solidFill>
                  <a:srgbClr val="FFC000"/>
                </a:solidFill>
              </a:rPr>
              <a:t>Tehran in 1943, and Yalta and Potsdam in 1945</a:t>
            </a:r>
            <a:r>
              <a:rPr lang="en-GB" dirty="0"/>
              <a:t>. </a:t>
            </a:r>
          </a:p>
          <a:p>
            <a:endParaRPr lang="en-GB" dirty="0"/>
          </a:p>
          <a:p>
            <a:r>
              <a:rPr lang="en-GB" dirty="0"/>
              <a:t>Disagreements emerged over </a:t>
            </a:r>
            <a:r>
              <a:rPr lang="en-GB" dirty="0">
                <a:solidFill>
                  <a:schemeClr val="accent6"/>
                </a:solidFill>
              </a:rPr>
              <a:t>Germany, Poland and Eastern Europe, Economic reconstruction and nuclear weapons</a:t>
            </a:r>
            <a:r>
              <a:rPr lang="en-GB" dirty="0">
                <a:solidFill>
                  <a:srgbClr val="FF0000"/>
                </a:solidFill>
              </a:rPr>
              <a:t> </a:t>
            </a:r>
            <a:r>
              <a:rPr lang="en-GB" dirty="0"/>
              <a:t>– after the war, these problems remained unresolved.</a:t>
            </a:r>
          </a:p>
          <a:p>
            <a:endParaRPr lang="en-GB" dirty="0"/>
          </a:p>
          <a:p>
            <a:r>
              <a:rPr lang="en-GB" dirty="0"/>
              <a:t>By 1946, the Grand Alliance had </a:t>
            </a:r>
            <a:r>
              <a:rPr lang="en-GB" dirty="0">
                <a:solidFill>
                  <a:srgbClr val="00B0F0"/>
                </a:solidFill>
              </a:rPr>
              <a:t>broken down completely</a:t>
            </a:r>
            <a:r>
              <a:rPr lang="en-GB" dirty="0"/>
              <a:t>.</a:t>
            </a:r>
          </a:p>
          <a:p>
            <a:endParaRPr lang="en-GB" dirty="0"/>
          </a:p>
        </p:txBody>
      </p:sp>
    </p:spTree>
    <p:extLst>
      <p:ext uri="{BB962C8B-B14F-4D97-AF65-F5344CB8AC3E}">
        <p14:creationId xmlns:p14="http://schemas.microsoft.com/office/powerpoint/2010/main" val="4858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2119" y="90032"/>
            <a:ext cx="8515350" cy="6744157"/>
          </a:xfrm>
          <a:prstGeom prst="rect">
            <a:avLst/>
          </a:prstGeom>
        </p:spPr>
      </p:pic>
    </p:spTree>
    <p:extLst>
      <p:ext uri="{BB962C8B-B14F-4D97-AF65-F5344CB8AC3E}">
        <p14:creationId xmlns:p14="http://schemas.microsoft.com/office/powerpoint/2010/main" val="207597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4" y="166254"/>
            <a:ext cx="7886700" cy="1325563"/>
          </a:xfrm>
        </p:spPr>
        <p:txBody>
          <a:bodyPr/>
          <a:lstStyle/>
          <a:p>
            <a:r>
              <a:rPr lang="en-GB" b="1" u="sng" dirty="0"/>
              <a:t>The Potsdam Conference</a:t>
            </a:r>
          </a:p>
        </p:txBody>
      </p:sp>
      <p:sp>
        <p:nvSpPr>
          <p:cNvPr id="3" name="Content Placeholder 2"/>
          <p:cNvSpPr>
            <a:spLocks noGrp="1"/>
          </p:cNvSpPr>
          <p:nvPr>
            <p:ph idx="1"/>
          </p:nvPr>
        </p:nvSpPr>
        <p:spPr>
          <a:xfrm>
            <a:off x="1" y="1043189"/>
            <a:ext cx="6310648" cy="5814811"/>
          </a:xfrm>
        </p:spPr>
        <p:txBody>
          <a:bodyPr>
            <a:normAutofit/>
          </a:bodyPr>
          <a:lstStyle/>
          <a:p>
            <a:r>
              <a:rPr lang="en-GB" b="1" u="sng" dirty="0">
                <a:effectLst>
                  <a:outerShdw blurRad="38100" dist="38100" dir="2700000" algn="tl">
                    <a:srgbClr val="000000">
                      <a:alpha val="43137"/>
                    </a:srgbClr>
                  </a:outerShdw>
                </a:effectLst>
              </a:rPr>
              <a:t>The State of the War</a:t>
            </a:r>
            <a:r>
              <a:rPr lang="en-GB" dirty="0">
                <a:effectLst>
                  <a:outerShdw blurRad="38100" dist="38100" dir="2700000" algn="tl">
                    <a:srgbClr val="000000">
                      <a:alpha val="43137"/>
                    </a:srgbClr>
                  </a:outerShdw>
                </a:effectLst>
              </a:rPr>
              <a:t> – Germany had surrendered and Japan was on the verge of defeat. The USA was planning to use its new atomic bomb against Japan.</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Germany</a:t>
            </a:r>
            <a:r>
              <a:rPr lang="en-GB" dirty="0">
                <a:effectLst>
                  <a:outerShdw blurRad="38100" dist="38100" dir="2700000" algn="tl">
                    <a:srgbClr val="000000">
                      <a:alpha val="43137"/>
                    </a:srgbClr>
                  </a:outerShdw>
                </a:effectLst>
              </a:rPr>
              <a:t> – They agreed to deal with Germany </a:t>
            </a:r>
            <a:r>
              <a:rPr lang="en-GB" dirty="0">
                <a:solidFill>
                  <a:srgbClr val="FFC000"/>
                </a:solidFill>
                <a:effectLst>
                  <a:outerShdw blurRad="38100" dist="38100" dir="2700000" algn="tl">
                    <a:srgbClr val="000000">
                      <a:alpha val="43137"/>
                    </a:srgbClr>
                  </a:outerShdw>
                </a:effectLst>
              </a:rPr>
              <a:t>in their own ways in their own zones</a:t>
            </a:r>
            <a:r>
              <a:rPr lang="en-GB" dirty="0">
                <a:effectLst>
                  <a:outerShdw blurRad="38100" dist="38100" dir="2700000" algn="tl">
                    <a:srgbClr val="000000">
                      <a:alpha val="43137"/>
                    </a:srgbClr>
                  </a:outerShdw>
                </a:effectLst>
              </a:rPr>
              <a:t>. German economy to be run ‘as a whole’ but was limited to </a:t>
            </a:r>
            <a:r>
              <a:rPr lang="en-GB" dirty="0">
                <a:solidFill>
                  <a:srgbClr val="00B0F0"/>
                </a:solidFill>
                <a:effectLst>
                  <a:outerShdw blurRad="38100" dist="38100" dir="2700000" algn="tl">
                    <a:srgbClr val="000000">
                      <a:alpha val="43137"/>
                    </a:srgbClr>
                  </a:outerShdw>
                </a:effectLst>
              </a:rPr>
              <a:t>domestic industry and agriculture</a:t>
            </a:r>
            <a:r>
              <a:rPr lang="en-GB" dirty="0">
                <a:effectLst>
                  <a:outerShdw blurRad="38100" dist="38100" dir="2700000" algn="tl">
                    <a:srgbClr val="000000">
                      <a:alpha val="43137"/>
                    </a:srgbClr>
                  </a:outerShdw>
                </a:effectLst>
              </a:rPr>
              <a:t>. USSR would receive 25% of their reparation bill from the Western Zones. Eastern zone would give food in exchange.</a:t>
            </a:r>
            <a:endParaRPr lang="en-GB" dirty="0"/>
          </a:p>
        </p:txBody>
      </p:sp>
      <p:pic>
        <p:nvPicPr>
          <p:cNvPr id="4" name="Picture 3"/>
          <p:cNvPicPr>
            <a:picLocks noChangeAspect="1"/>
          </p:cNvPicPr>
          <p:nvPr/>
        </p:nvPicPr>
        <p:blipFill>
          <a:blip r:embed="rId2"/>
          <a:stretch>
            <a:fillRect/>
          </a:stretch>
        </p:blipFill>
        <p:spPr>
          <a:xfrm>
            <a:off x="6227521" y="3607929"/>
            <a:ext cx="2691969" cy="2886389"/>
          </a:xfrm>
          <a:prstGeom prst="rect">
            <a:avLst/>
          </a:prstGeom>
        </p:spPr>
      </p:pic>
      <p:pic>
        <p:nvPicPr>
          <p:cNvPr id="5" name="Picture 4"/>
          <p:cNvPicPr>
            <a:picLocks noChangeAspect="1"/>
          </p:cNvPicPr>
          <p:nvPr/>
        </p:nvPicPr>
        <p:blipFill>
          <a:blip r:embed="rId3"/>
          <a:stretch>
            <a:fillRect/>
          </a:stretch>
        </p:blipFill>
        <p:spPr>
          <a:xfrm>
            <a:off x="6436254" y="305233"/>
            <a:ext cx="2357631" cy="2856361"/>
          </a:xfrm>
          <a:prstGeom prst="rect">
            <a:avLst/>
          </a:prstGeom>
          <a:ln>
            <a:noFill/>
          </a:ln>
          <a:effectLst>
            <a:softEdge rad="112500"/>
          </a:effectLst>
        </p:spPr>
      </p:pic>
    </p:spTree>
    <p:extLst>
      <p:ext uri="{BB962C8B-B14F-4D97-AF65-F5344CB8AC3E}">
        <p14:creationId xmlns:p14="http://schemas.microsoft.com/office/powerpoint/2010/main" val="105991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82" y="270164"/>
            <a:ext cx="7886700" cy="1325563"/>
          </a:xfrm>
        </p:spPr>
        <p:txBody>
          <a:bodyPr/>
          <a:lstStyle/>
          <a:p>
            <a:r>
              <a:rPr lang="en-GB" b="1" u="sng" dirty="0"/>
              <a:t>The Potsdam Conference</a:t>
            </a:r>
          </a:p>
        </p:txBody>
      </p:sp>
      <p:sp>
        <p:nvSpPr>
          <p:cNvPr id="3" name="Content Placeholder 2"/>
          <p:cNvSpPr>
            <a:spLocks noGrp="1"/>
          </p:cNvSpPr>
          <p:nvPr>
            <p:ph idx="1"/>
          </p:nvPr>
        </p:nvSpPr>
        <p:spPr>
          <a:xfrm>
            <a:off x="1" y="1043189"/>
            <a:ext cx="6310648" cy="5814811"/>
          </a:xfrm>
        </p:spPr>
        <p:txBody>
          <a:bodyPr>
            <a:normAutofit/>
          </a:bodyPr>
          <a:lstStyle/>
          <a:p>
            <a:r>
              <a:rPr lang="en-GB" b="1" u="sng" dirty="0">
                <a:effectLst>
                  <a:outerShdw blurRad="38100" dist="38100" dir="2700000" algn="tl">
                    <a:srgbClr val="000000">
                      <a:alpha val="43137"/>
                    </a:srgbClr>
                  </a:outerShdw>
                </a:effectLst>
              </a:rPr>
              <a:t>Poland</a:t>
            </a:r>
            <a:r>
              <a:rPr lang="en-GB" dirty="0">
                <a:effectLst>
                  <a:outerShdw blurRad="38100" dist="38100" dir="2700000" algn="tl">
                    <a:srgbClr val="000000">
                      <a:alpha val="43137"/>
                    </a:srgbClr>
                  </a:outerShdw>
                </a:effectLst>
              </a:rPr>
              <a:t> – Truman was not happy over Poland. He demanded that the Polish government be ‘</a:t>
            </a:r>
            <a:r>
              <a:rPr lang="en-GB" dirty="0">
                <a:solidFill>
                  <a:srgbClr val="00B0F0"/>
                </a:solidFill>
                <a:effectLst>
                  <a:outerShdw blurRad="38100" dist="38100" dir="2700000" algn="tl">
                    <a:srgbClr val="000000">
                      <a:alpha val="43137"/>
                    </a:srgbClr>
                  </a:outerShdw>
                </a:effectLst>
              </a:rPr>
              <a:t>re-organised</a:t>
            </a:r>
            <a:r>
              <a:rPr lang="en-GB" dirty="0">
                <a:effectLst>
                  <a:outerShdw blurRad="38100" dist="38100" dir="2700000" algn="tl">
                    <a:srgbClr val="000000">
                      <a:alpha val="43137"/>
                    </a:srgbClr>
                  </a:outerShdw>
                </a:effectLst>
              </a:rPr>
              <a:t>’ – more London Poles within government and ‘</a:t>
            </a:r>
            <a:r>
              <a:rPr lang="en-GB" dirty="0">
                <a:solidFill>
                  <a:schemeClr val="accent6"/>
                </a:solidFill>
                <a:effectLst>
                  <a:outerShdw blurRad="38100" dist="38100" dir="2700000" algn="tl">
                    <a:srgbClr val="000000">
                      <a:alpha val="43137"/>
                    </a:srgbClr>
                  </a:outerShdw>
                </a:effectLst>
              </a:rPr>
              <a:t>free elections</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Eastern Europe</a:t>
            </a:r>
            <a:r>
              <a:rPr lang="en-GB" dirty="0">
                <a:effectLst>
                  <a:outerShdw blurRad="38100" dist="38100" dir="2700000" algn="tl">
                    <a:srgbClr val="000000">
                      <a:alpha val="43137"/>
                    </a:srgbClr>
                  </a:outerShdw>
                </a:effectLst>
              </a:rPr>
              <a:t> – Truman was unhappy with the ‘</a:t>
            </a:r>
            <a:r>
              <a:rPr lang="en-GB" dirty="0">
                <a:solidFill>
                  <a:srgbClr val="FFC000"/>
                </a:solidFill>
                <a:effectLst>
                  <a:outerShdw blurRad="38100" dist="38100" dir="2700000" algn="tl">
                    <a:srgbClr val="000000">
                      <a:alpha val="43137"/>
                    </a:srgbClr>
                  </a:outerShdw>
                </a:effectLst>
              </a:rPr>
              <a:t>percentages agreement</a:t>
            </a:r>
            <a:r>
              <a:rPr lang="en-GB" dirty="0">
                <a:effectLst>
                  <a:outerShdw blurRad="38100" dist="38100" dir="2700000" algn="tl">
                    <a:srgbClr val="000000">
                      <a:alpha val="43137"/>
                    </a:srgbClr>
                  </a:outerShdw>
                </a:effectLst>
              </a:rPr>
              <a:t>’ between the UK/USSR. He didn’t want Eastern Europe to become a Soviet ‘</a:t>
            </a:r>
            <a:r>
              <a:rPr lang="en-GB" dirty="0">
                <a:solidFill>
                  <a:schemeClr val="accent6"/>
                </a:solidFill>
                <a:effectLst>
                  <a:outerShdw blurRad="38100" dist="38100" dir="2700000" algn="tl">
                    <a:srgbClr val="000000">
                      <a:alpha val="43137"/>
                    </a:srgbClr>
                  </a:outerShdw>
                </a:effectLst>
              </a:rPr>
              <a:t>sphere of influence</a:t>
            </a:r>
            <a:r>
              <a:rPr lang="en-GB" dirty="0">
                <a:effectLst>
                  <a:outerShdw blurRad="38100" dist="38100" dir="2700000" algn="tl">
                    <a:srgbClr val="000000">
                      <a:alpha val="43137"/>
                    </a:srgbClr>
                  </a:outerShdw>
                </a:effectLst>
              </a:rPr>
              <a:t>’ – but he didn’t have any choice – Stalin was unwilling to budge.</a:t>
            </a:r>
            <a:endParaRPr lang="en-GB" dirty="0"/>
          </a:p>
        </p:txBody>
      </p:sp>
      <p:pic>
        <p:nvPicPr>
          <p:cNvPr id="4" name="Picture 3"/>
          <p:cNvPicPr>
            <a:picLocks noChangeAspect="1"/>
          </p:cNvPicPr>
          <p:nvPr/>
        </p:nvPicPr>
        <p:blipFill>
          <a:blip r:embed="rId2"/>
          <a:stretch>
            <a:fillRect/>
          </a:stretch>
        </p:blipFill>
        <p:spPr>
          <a:xfrm>
            <a:off x="6428169" y="384464"/>
            <a:ext cx="2505847" cy="2564317"/>
          </a:xfrm>
          <a:prstGeom prst="rect">
            <a:avLst/>
          </a:prstGeom>
          <a:ln>
            <a:noFill/>
          </a:ln>
          <a:effectLst>
            <a:softEdge rad="112500"/>
          </a:effectLst>
        </p:spPr>
      </p:pic>
      <p:pic>
        <p:nvPicPr>
          <p:cNvPr id="11" name="Picture 10"/>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622408" y="3063081"/>
            <a:ext cx="2311608" cy="362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375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240145"/>
            <a:ext cx="7886700" cy="1325563"/>
          </a:xfrm>
        </p:spPr>
        <p:txBody>
          <a:bodyPr/>
          <a:lstStyle/>
          <a:p>
            <a:r>
              <a:rPr lang="en-GB" b="1" u="sng" dirty="0"/>
              <a:t>The Potsdam Conference</a:t>
            </a:r>
          </a:p>
        </p:txBody>
      </p:sp>
      <p:sp>
        <p:nvSpPr>
          <p:cNvPr id="3" name="Content Placeholder 2"/>
          <p:cNvSpPr>
            <a:spLocks noGrp="1"/>
          </p:cNvSpPr>
          <p:nvPr>
            <p:ph idx="1"/>
          </p:nvPr>
        </p:nvSpPr>
        <p:spPr>
          <a:xfrm>
            <a:off x="1" y="1043189"/>
            <a:ext cx="6310648" cy="5814811"/>
          </a:xfrm>
        </p:spPr>
        <p:txBody>
          <a:bodyPr>
            <a:normAutofit/>
          </a:bodyPr>
          <a:lstStyle/>
          <a:p>
            <a:r>
              <a:rPr lang="en-GB" b="1" u="sng" dirty="0">
                <a:effectLst>
                  <a:outerShdw blurRad="38100" dist="38100" dir="2700000" algn="tl">
                    <a:srgbClr val="000000">
                      <a:alpha val="43137"/>
                    </a:srgbClr>
                  </a:outerShdw>
                </a:effectLst>
              </a:rPr>
              <a:t>Japan</a:t>
            </a:r>
            <a:r>
              <a:rPr lang="en-GB" dirty="0">
                <a:effectLst>
                  <a:outerShdw blurRad="38100" dist="38100" dir="2700000" algn="tl">
                    <a:srgbClr val="000000">
                      <a:alpha val="43137"/>
                    </a:srgbClr>
                  </a:outerShdw>
                </a:effectLst>
              </a:rPr>
              <a:t> – On 6</a:t>
            </a:r>
            <a:r>
              <a:rPr lang="en-GB" baseline="30000" dirty="0">
                <a:effectLst>
                  <a:outerShdw blurRad="38100" dist="38100" dir="2700000" algn="tl">
                    <a:srgbClr val="000000">
                      <a:alpha val="43137"/>
                    </a:srgbClr>
                  </a:outerShdw>
                </a:effectLst>
              </a:rPr>
              <a:t>th</a:t>
            </a:r>
            <a:r>
              <a:rPr lang="en-GB" dirty="0">
                <a:effectLst>
                  <a:outerShdw blurRad="38100" dist="38100" dir="2700000" algn="tl">
                    <a:srgbClr val="000000">
                      <a:alpha val="43137"/>
                    </a:srgbClr>
                  </a:outerShdw>
                </a:effectLst>
              </a:rPr>
              <a:t> August 1945, the first atomic bomb was dropped. The second on Nagasaki was dropped on 9</a:t>
            </a:r>
            <a:r>
              <a:rPr lang="en-GB" baseline="30000" dirty="0">
                <a:effectLst>
                  <a:outerShdw blurRad="38100" dist="38100" dir="2700000" algn="tl">
                    <a:srgbClr val="000000">
                      <a:alpha val="43137"/>
                    </a:srgbClr>
                  </a:outerShdw>
                </a:effectLst>
              </a:rPr>
              <a:t>th</a:t>
            </a:r>
            <a:r>
              <a:rPr lang="en-GB" dirty="0">
                <a:effectLst>
                  <a:outerShdw blurRad="38100" dist="38100" dir="2700000" algn="tl">
                    <a:srgbClr val="000000">
                      <a:alpha val="43137"/>
                    </a:srgbClr>
                  </a:outerShdw>
                </a:effectLst>
              </a:rPr>
              <a:t> August. However Truman </a:t>
            </a:r>
            <a:r>
              <a:rPr lang="en-GB" dirty="0">
                <a:solidFill>
                  <a:srgbClr val="00B0F0"/>
                </a:solidFill>
                <a:effectLst>
                  <a:outerShdw blurRad="38100" dist="38100" dir="2700000" algn="tl">
                    <a:srgbClr val="000000">
                      <a:alpha val="43137"/>
                    </a:srgbClr>
                  </a:outerShdw>
                </a:effectLst>
              </a:rPr>
              <a:t>did not tell Stalin the full story</a:t>
            </a:r>
            <a:r>
              <a:rPr lang="en-GB" dirty="0">
                <a:effectLst>
                  <a:outerShdw blurRad="38100" dist="38100" dir="2700000" algn="tl">
                    <a:srgbClr val="000000">
                      <a:alpha val="43137"/>
                    </a:srgbClr>
                  </a:outerShdw>
                </a:effectLst>
              </a:rPr>
              <a:t> and even boasted of his ‘</a:t>
            </a:r>
            <a:r>
              <a:rPr lang="en-GB" dirty="0">
                <a:solidFill>
                  <a:schemeClr val="accent6"/>
                </a:solidFill>
                <a:effectLst>
                  <a:outerShdw blurRad="38100" dist="38100" dir="2700000" algn="tl">
                    <a:srgbClr val="000000">
                      <a:alpha val="43137"/>
                    </a:srgbClr>
                  </a:outerShdw>
                </a:effectLst>
              </a:rPr>
              <a:t>new power</a:t>
            </a:r>
            <a:r>
              <a:rPr lang="en-GB" dirty="0">
                <a:effectLst>
                  <a:outerShdw blurRad="38100" dist="38100" dir="2700000" algn="tl">
                    <a:srgbClr val="000000">
                      <a:alpha val="43137"/>
                    </a:srgbClr>
                  </a:outerShdw>
                </a:effectLst>
              </a:rPr>
              <a:t>’ to Stalin. Truman </a:t>
            </a:r>
            <a:r>
              <a:rPr lang="en-GB" dirty="0">
                <a:solidFill>
                  <a:srgbClr val="92D050"/>
                </a:solidFill>
                <a:effectLst>
                  <a:outerShdw blurRad="38100" dist="38100" dir="2700000" algn="tl">
                    <a:srgbClr val="000000">
                      <a:alpha val="43137"/>
                    </a:srgbClr>
                  </a:outerShdw>
                </a:effectLst>
              </a:rPr>
              <a:t>did not </a:t>
            </a:r>
            <a:r>
              <a:rPr lang="en-GB" dirty="0">
                <a:effectLst>
                  <a:outerShdw blurRad="38100" dist="38100" dir="2700000" algn="tl">
                    <a:srgbClr val="000000">
                      <a:alpha val="43137"/>
                    </a:srgbClr>
                  </a:outerShdw>
                </a:effectLst>
              </a:rPr>
              <a:t>encourage Stalin to join the war against Japan.</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United Nations</a:t>
            </a:r>
            <a:r>
              <a:rPr lang="en-GB" dirty="0">
                <a:effectLst>
                  <a:outerShdw blurRad="38100" dist="38100" dir="2700000" algn="tl">
                    <a:srgbClr val="000000">
                      <a:alpha val="43137"/>
                    </a:srgbClr>
                  </a:outerShdw>
                </a:effectLst>
              </a:rPr>
              <a:t> – UN became a reality and was officially created at the </a:t>
            </a:r>
            <a:r>
              <a:rPr lang="en-GB" dirty="0">
                <a:solidFill>
                  <a:srgbClr val="FFC000"/>
                </a:solidFill>
                <a:effectLst>
                  <a:outerShdw blurRad="38100" dist="38100" dir="2700000" algn="tl">
                    <a:srgbClr val="000000">
                      <a:alpha val="43137"/>
                    </a:srgbClr>
                  </a:outerShdw>
                </a:effectLst>
              </a:rPr>
              <a:t>Treaty of San Francisco</a:t>
            </a:r>
            <a:r>
              <a:rPr lang="en-GB" dirty="0">
                <a:effectLst>
                  <a:outerShdw blurRad="38100" dist="38100" dir="2700000" algn="tl">
                    <a:srgbClr val="000000">
                      <a:alpha val="43137"/>
                    </a:srgbClr>
                  </a:outerShdw>
                </a:effectLst>
              </a:rPr>
              <a:t> in 1945. The </a:t>
            </a:r>
            <a:r>
              <a:rPr lang="en-GB" dirty="0">
                <a:solidFill>
                  <a:schemeClr val="accent6"/>
                </a:solidFill>
                <a:effectLst>
                  <a:outerShdw blurRad="38100" dist="38100" dir="2700000" algn="tl">
                    <a:srgbClr val="000000">
                      <a:alpha val="43137"/>
                    </a:srgbClr>
                  </a:outerShdw>
                </a:effectLst>
              </a:rPr>
              <a:t>USA, USSR, France, Britain and Nationalist China</a:t>
            </a:r>
            <a:r>
              <a:rPr lang="en-GB" dirty="0">
                <a:solidFill>
                  <a:srgbClr val="FF0000"/>
                </a:solidFill>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would be the 5 permanent members.</a:t>
            </a:r>
            <a:endParaRPr lang="en-GB" dirty="0"/>
          </a:p>
        </p:txBody>
      </p:sp>
      <p:pic>
        <p:nvPicPr>
          <p:cNvPr id="4" name="Picture 3"/>
          <p:cNvPicPr>
            <a:picLocks noChangeAspect="1"/>
          </p:cNvPicPr>
          <p:nvPr/>
        </p:nvPicPr>
        <p:blipFill>
          <a:blip r:embed="rId2"/>
          <a:stretch>
            <a:fillRect/>
          </a:stretch>
        </p:blipFill>
        <p:spPr>
          <a:xfrm>
            <a:off x="6479896" y="557529"/>
            <a:ext cx="2477066" cy="339306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408742" y="4656426"/>
            <a:ext cx="2619375" cy="1743075"/>
          </a:xfrm>
          <a:prstGeom prst="rect">
            <a:avLst/>
          </a:prstGeom>
          <a:ln>
            <a:noFill/>
          </a:ln>
          <a:effectLst>
            <a:softEdge rad="112500"/>
          </a:effectLst>
        </p:spPr>
      </p:pic>
    </p:spTree>
    <p:extLst>
      <p:ext uri="{BB962C8B-B14F-4D97-AF65-F5344CB8AC3E}">
        <p14:creationId xmlns:p14="http://schemas.microsoft.com/office/powerpoint/2010/main" val="17629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87" y="1516532"/>
            <a:ext cx="7886700" cy="4351338"/>
          </a:xfrm>
        </p:spPr>
        <p:txBody>
          <a:bodyPr>
            <a:normAutofit fontScale="92500"/>
          </a:bodyPr>
          <a:lstStyle/>
          <a:p>
            <a:pPr marL="0" indent="0" algn="ctr">
              <a:buNone/>
            </a:pPr>
            <a:r>
              <a:rPr lang="en-GB" sz="6600" b="1" dirty="0"/>
              <a:t>How did the Potsdam Conference effect Superpower Relations?</a:t>
            </a:r>
          </a:p>
        </p:txBody>
      </p:sp>
    </p:spTree>
    <p:extLst>
      <p:ext uri="{BB962C8B-B14F-4D97-AF65-F5344CB8AC3E}">
        <p14:creationId xmlns:p14="http://schemas.microsoft.com/office/powerpoint/2010/main" val="85813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9144000" cy="1325563"/>
          </a:xfrm>
        </p:spPr>
        <p:txBody>
          <a:bodyPr/>
          <a:lstStyle/>
          <a:p>
            <a:r>
              <a:rPr lang="en-GB" b="1" u="sng" dirty="0"/>
              <a:t>The final breakdown of the Alliance</a:t>
            </a:r>
          </a:p>
        </p:txBody>
      </p:sp>
      <p:sp>
        <p:nvSpPr>
          <p:cNvPr id="3" name="Content Placeholder 2"/>
          <p:cNvSpPr>
            <a:spLocks noGrp="1"/>
          </p:cNvSpPr>
          <p:nvPr>
            <p:ph idx="1"/>
          </p:nvPr>
        </p:nvSpPr>
        <p:spPr>
          <a:xfrm>
            <a:off x="1" y="1043189"/>
            <a:ext cx="6310648" cy="5814811"/>
          </a:xfrm>
        </p:spPr>
        <p:txBody>
          <a:bodyPr>
            <a:normAutofit/>
          </a:bodyPr>
          <a:lstStyle/>
          <a:p>
            <a:r>
              <a:rPr lang="en-GB" dirty="0">
                <a:effectLst>
                  <a:outerShdw blurRad="38100" dist="38100" dir="2700000" algn="tl">
                    <a:srgbClr val="000000">
                      <a:alpha val="43137"/>
                    </a:srgbClr>
                  </a:outerShdw>
                </a:effectLst>
              </a:rPr>
              <a:t>Despite agreement over the United Nations, the division of Germany and Poland’s new borders, many disagreements </a:t>
            </a:r>
            <a:r>
              <a:rPr lang="en-GB" dirty="0">
                <a:solidFill>
                  <a:schemeClr val="accent6"/>
                </a:solidFill>
                <a:effectLst>
                  <a:outerShdw blurRad="38100" dist="38100" dir="2700000" algn="tl">
                    <a:srgbClr val="000000">
                      <a:alpha val="43137"/>
                    </a:srgbClr>
                  </a:outerShdw>
                </a:effectLst>
              </a:rPr>
              <a:t>remained unresolved</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Stalin had taken over Eastern Europe and it seemed </a:t>
            </a:r>
            <a:r>
              <a:rPr lang="en-GB" dirty="0">
                <a:solidFill>
                  <a:srgbClr val="FFFF00"/>
                </a:solidFill>
                <a:effectLst>
                  <a:outerShdw blurRad="38100" dist="38100" dir="2700000" algn="tl">
                    <a:srgbClr val="000000">
                      <a:alpha val="43137"/>
                    </a:srgbClr>
                  </a:outerShdw>
                </a:effectLst>
              </a:rPr>
              <a:t>unlikely </a:t>
            </a:r>
            <a:r>
              <a:rPr lang="en-GB" dirty="0">
                <a:effectLst>
                  <a:outerShdw blurRad="38100" dist="38100" dir="2700000" algn="tl">
                    <a:srgbClr val="000000">
                      <a:alpha val="43137"/>
                    </a:srgbClr>
                  </a:outerShdw>
                </a:effectLst>
              </a:rPr>
              <a:t>he would allow free elections. The USSR was also threatened by the atomic bomb – it deepened mistrust between the Allies.</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Between 1946-1947, </a:t>
            </a:r>
            <a:r>
              <a:rPr lang="en-GB" dirty="0">
                <a:solidFill>
                  <a:srgbClr val="92D050"/>
                </a:solidFill>
                <a:effectLst>
                  <a:outerShdw blurRad="38100" dist="38100" dir="2700000" algn="tl">
                    <a:srgbClr val="000000">
                      <a:alpha val="43137"/>
                    </a:srgbClr>
                  </a:outerShdw>
                </a:effectLst>
              </a:rPr>
              <a:t>six key developments </a:t>
            </a:r>
            <a:r>
              <a:rPr lang="en-GB" dirty="0">
                <a:effectLst>
                  <a:outerShdw blurRad="38100" dist="38100" dir="2700000" algn="tl">
                    <a:srgbClr val="000000">
                      <a:alpha val="43137"/>
                    </a:srgbClr>
                  </a:outerShdw>
                </a:effectLst>
              </a:rPr>
              <a:t>contributed to the breakdown of the Grand Alliance:</a:t>
            </a:r>
            <a:endParaRPr lang="en-GB" dirty="0"/>
          </a:p>
        </p:txBody>
      </p:sp>
      <p:pic>
        <p:nvPicPr>
          <p:cNvPr id="4" name="Picture 3"/>
          <p:cNvPicPr>
            <a:picLocks noChangeAspect="1"/>
          </p:cNvPicPr>
          <p:nvPr/>
        </p:nvPicPr>
        <p:blipFill>
          <a:blip r:embed="rId2"/>
          <a:stretch>
            <a:fillRect/>
          </a:stretch>
        </p:blipFill>
        <p:spPr>
          <a:xfrm>
            <a:off x="6040336" y="1325563"/>
            <a:ext cx="3013560" cy="2228418"/>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561641" y="3440921"/>
            <a:ext cx="2011653" cy="3155534"/>
          </a:xfrm>
          <a:prstGeom prst="rect">
            <a:avLst/>
          </a:prstGeom>
          <a:ln>
            <a:solidFill>
              <a:schemeClr val="tx1"/>
            </a:solidFill>
          </a:ln>
        </p:spPr>
      </p:pic>
    </p:spTree>
    <p:extLst>
      <p:ext uri="{BB962C8B-B14F-4D97-AF65-F5344CB8AC3E}">
        <p14:creationId xmlns:p14="http://schemas.microsoft.com/office/powerpoint/2010/main" val="61084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0"/>
            <a:ext cx="9144000" cy="1325563"/>
          </a:xfrm>
        </p:spPr>
        <p:txBody>
          <a:bodyPr/>
          <a:lstStyle/>
          <a:p>
            <a:r>
              <a:rPr lang="en-GB" b="1" u="sng" dirty="0"/>
              <a:t>1. Soviet take-over of Eastern Europe</a:t>
            </a:r>
          </a:p>
        </p:txBody>
      </p:sp>
      <p:sp>
        <p:nvSpPr>
          <p:cNvPr id="3" name="Content Placeholder 2"/>
          <p:cNvSpPr>
            <a:spLocks noGrp="1"/>
          </p:cNvSpPr>
          <p:nvPr>
            <p:ph idx="1"/>
          </p:nvPr>
        </p:nvSpPr>
        <p:spPr>
          <a:xfrm>
            <a:off x="1" y="1043189"/>
            <a:ext cx="6203372" cy="5814811"/>
          </a:xfrm>
        </p:spPr>
        <p:txBody>
          <a:bodyPr>
            <a:normAutofit/>
          </a:bodyPr>
          <a:lstStyle/>
          <a:p>
            <a:r>
              <a:rPr lang="en-GB" dirty="0">
                <a:effectLst>
                  <a:outerShdw blurRad="38100" dist="38100" dir="2700000" algn="tl">
                    <a:srgbClr val="000000">
                      <a:alpha val="43137"/>
                    </a:srgbClr>
                  </a:outerShdw>
                </a:effectLst>
              </a:rPr>
              <a:t>The USSR slowly gained increasing </a:t>
            </a:r>
            <a:r>
              <a:rPr lang="en-GB" dirty="0">
                <a:solidFill>
                  <a:srgbClr val="00B0F0"/>
                </a:solidFill>
                <a:effectLst>
                  <a:outerShdw blurRad="38100" dist="38100" dir="2700000" algn="tl">
                    <a:srgbClr val="000000">
                      <a:alpha val="43137"/>
                    </a:srgbClr>
                  </a:outerShdw>
                </a:effectLst>
              </a:rPr>
              <a:t>political control </a:t>
            </a:r>
            <a:r>
              <a:rPr lang="en-GB" dirty="0">
                <a:effectLst>
                  <a:outerShdw blurRad="38100" dist="38100" dir="2700000" algn="tl">
                    <a:srgbClr val="000000">
                      <a:alpha val="43137"/>
                    </a:srgbClr>
                  </a:outerShdw>
                </a:effectLst>
              </a:rPr>
              <a:t>over Eastern Europe.</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The Soviets used ‘</a:t>
            </a:r>
            <a:r>
              <a:rPr lang="en-GB" dirty="0">
                <a:solidFill>
                  <a:schemeClr val="accent6"/>
                </a:solidFill>
                <a:effectLst>
                  <a:outerShdw blurRad="38100" dist="38100" dir="2700000" algn="tl">
                    <a:srgbClr val="000000">
                      <a:alpha val="43137"/>
                    </a:srgbClr>
                  </a:outerShdw>
                </a:effectLst>
              </a:rPr>
              <a:t>Salami Tactics</a:t>
            </a:r>
            <a:r>
              <a:rPr lang="en-GB" dirty="0">
                <a:effectLst>
                  <a:outerShdw blurRad="38100" dist="38100" dir="2700000" algn="tl">
                    <a:srgbClr val="000000">
                      <a:alpha val="43137"/>
                    </a:srgbClr>
                  </a:outerShdw>
                </a:effectLst>
              </a:rPr>
              <a:t>’ to defeat the opposition – </a:t>
            </a:r>
            <a:r>
              <a:rPr lang="en-GB" dirty="0">
                <a:solidFill>
                  <a:schemeClr val="accent6"/>
                </a:solidFill>
                <a:effectLst>
                  <a:outerShdw blurRad="38100" dist="38100" dir="2700000" algn="tl">
                    <a:srgbClr val="000000">
                      <a:alpha val="43137"/>
                    </a:srgbClr>
                  </a:outerShdw>
                </a:effectLst>
              </a:rPr>
              <a:t>slicing off political parties one by one</a:t>
            </a:r>
            <a:r>
              <a:rPr lang="en-GB" dirty="0">
                <a:effectLst>
                  <a:outerShdw blurRad="38100" dist="38100" dir="2700000" algn="tl">
                    <a:srgbClr val="000000">
                      <a:alpha val="43137"/>
                    </a:srgbClr>
                  </a:outerShdw>
                </a:effectLst>
              </a:rPr>
              <a:t>. By 1946, many Moscow-trained communists leaders returned to Eastern Europe, ensuring that post-war governments would be </a:t>
            </a:r>
            <a:r>
              <a:rPr lang="en-GB" dirty="0">
                <a:solidFill>
                  <a:schemeClr val="accent6"/>
                </a:solidFill>
                <a:effectLst>
                  <a:outerShdw blurRad="38100" dist="38100" dir="2700000" algn="tl">
                    <a:srgbClr val="000000">
                      <a:alpha val="43137"/>
                    </a:srgbClr>
                  </a:outerShdw>
                </a:effectLst>
              </a:rPr>
              <a:t>dominated by Moscow</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In the Polish ‘</a:t>
            </a:r>
            <a:r>
              <a:rPr lang="en-GB" dirty="0">
                <a:solidFill>
                  <a:srgbClr val="92D050"/>
                </a:solidFill>
                <a:effectLst>
                  <a:outerShdw blurRad="38100" dist="38100" dir="2700000" algn="tl">
                    <a:srgbClr val="000000">
                      <a:alpha val="43137"/>
                    </a:srgbClr>
                  </a:outerShdw>
                </a:effectLst>
              </a:rPr>
              <a:t>free elections</a:t>
            </a:r>
            <a:r>
              <a:rPr lang="en-GB" dirty="0">
                <a:effectLst>
                  <a:outerShdw blurRad="38100" dist="38100" dir="2700000" algn="tl">
                    <a:srgbClr val="000000">
                      <a:alpha val="43137"/>
                    </a:srgbClr>
                  </a:outerShdw>
                </a:effectLst>
              </a:rPr>
              <a:t>’ of January 1947, 246 candidates were disqualified, 149 arrested and 18 murdered. 50,000 people were deported to Siberia. Hardly ‘free’!</a:t>
            </a:r>
            <a:endParaRPr lang="en-GB" dirty="0"/>
          </a:p>
        </p:txBody>
      </p:sp>
      <p:pic>
        <p:nvPicPr>
          <p:cNvPr id="5" name="Picture 4"/>
          <p:cNvPicPr>
            <a:picLocks noChangeAspect="1"/>
          </p:cNvPicPr>
          <p:nvPr/>
        </p:nvPicPr>
        <p:blipFill>
          <a:blip r:embed="rId2"/>
          <a:stretch>
            <a:fillRect/>
          </a:stretch>
        </p:blipFill>
        <p:spPr>
          <a:xfrm>
            <a:off x="6109855" y="1408472"/>
            <a:ext cx="3034145" cy="5084244"/>
          </a:xfrm>
          <a:prstGeom prst="rect">
            <a:avLst/>
          </a:prstGeom>
          <a:ln>
            <a:noFill/>
          </a:ln>
          <a:effectLst>
            <a:softEdge rad="112500"/>
          </a:effectLst>
        </p:spPr>
      </p:pic>
    </p:spTree>
    <p:extLst>
      <p:ext uri="{BB962C8B-B14F-4D97-AF65-F5344CB8AC3E}">
        <p14:creationId xmlns:p14="http://schemas.microsoft.com/office/powerpoint/2010/main" val="2127095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8" y="148640"/>
            <a:ext cx="9144000" cy="1325563"/>
          </a:xfrm>
        </p:spPr>
        <p:txBody>
          <a:bodyPr/>
          <a:lstStyle/>
          <a:p>
            <a:r>
              <a:rPr lang="en-GB" b="1" u="sng" dirty="0"/>
              <a:t>2. Soviet Pressure on Iran</a:t>
            </a:r>
          </a:p>
        </p:txBody>
      </p:sp>
      <p:sp>
        <p:nvSpPr>
          <p:cNvPr id="3" name="Content Placeholder 2"/>
          <p:cNvSpPr>
            <a:spLocks noGrp="1"/>
          </p:cNvSpPr>
          <p:nvPr>
            <p:ph idx="1"/>
          </p:nvPr>
        </p:nvSpPr>
        <p:spPr>
          <a:xfrm>
            <a:off x="1" y="1246909"/>
            <a:ext cx="6182590" cy="5611091"/>
          </a:xfrm>
        </p:spPr>
        <p:txBody>
          <a:bodyPr>
            <a:normAutofit/>
          </a:bodyPr>
          <a:lstStyle/>
          <a:p>
            <a:r>
              <a:rPr lang="en-GB" dirty="0">
                <a:effectLst>
                  <a:outerShdw blurRad="38100" dist="38100" dir="2700000" algn="tl">
                    <a:srgbClr val="000000">
                      <a:alpha val="43137"/>
                    </a:srgbClr>
                  </a:outerShdw>
                </a:effectLst>
              </a:rPr>
              <a:t>The USSR also tried to increase its control of </a:t>
            </a:r>
            <a:r>
              <a:rPr lang="en-GB" dirty="0">
                <a:solidFill>
                  <a:srgbClr val="92D050"/>
                </a:solidFill>
                <a:effectLst>
                  <a:outerShdw blurRad="38100" dist="38100" dir="2700000" algn="tl">
                    <a:srgbClr val="000000">
                      <a:alpha val="43137"/>
                    </a:srgbClr>
                  </a:outerShdw>
                </a:effectLst>
              </a:rPr>
              <a:t>Iran</a:t>
            </a:r>
            <a:r>
              <a:rPr lang="en-GB" dirty="0">
                <a:effectLst>
                  <a:outerShdw blurRad="38100" dist="38100" dir="2700000" algn="tl">
                    <a:srgbClr val="000000">
                      <a:alpha val="43137"/>
                    </a:srgbClr>
                  </a:outerShdw>
                </a:effectLst>
              </a:rPr>
              <a:t>. It was agreed at the Tehran Conference that the British and Soviets would </a:t>
            </a:r>
            <a:r>
              <a:rPr lang="en-GB" dirty="0">
                <a:solidFill>
                  <a:srgbClr val="00B0F0"/>
                </a:solidFill>
                <a:effectLst>
                  <a:outerShdw blurRad="38100" dist="38100" dir="2700000" algn="tl">
                    <a:srgbClr val="000000">
                      <a:alpha val="43137"/>
                    </a:srgbClr>
                  </a:outerShdw>
                </a:effectLst>
              </a:rPr>
              <a:t>withdraw after the war</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UK troops left but Stalin left </a:t>
            </a:r>
            <a:r>
              <a:rPr lang="en-GB" dirty="0">
                <a:solidFill>
                  <a:schemeClr val="accent6"/>
                </a:solidFill>
                <a:effectLst>
                  <a:outerShdw blurRad="38100" dist="38100" dir="2700000" algn="tl">
                    <a:srgbClr val="000000">
                      <a:alpha val="43137"/>
                    </a:srgbClr>
                  </a:outerShdw>
                </a:effectLst>
              </a:rPr>
              <a:t>30,000 troops in the north</a:t>
            </a:r>
            <a:r>
              <a:rPr lang="en-GB" dirty="0">
                <a:effectLst>
                  <a:outerShdw blurRad="38100" dist="38100" dir="2700000" algn="tl">
                    <a:srgbClr val="000000">
                      <a:alpha val="43137"/>
                    </a:srgbClr>
                  </a:outerShdw>
                </a:effectLst>
              </a:rPr>
              <a:t>, claiming they were needed to </a:t>
            </a:r>
            <a:r>
              <a:rPr lang="en-GB" dirty="0">
                <a:solidFill>
                  <a:schemeClr val="accent6"/>
                </a:solidFill>
                <a:effectLst>
                  <a:outerShdw blurRad="38100" dist="38100" dir="2700000" algn="tl">
                    <a:srgbClr val="000000">
                      <a:alpha val="43137"/>
                    </a:srgbClr>
                  </a:outerShdw>
                </a:effectLst>
              </a:rPr>
              <a:t>restore order</a:t>
            </a:r>
            <a:r>
              <a:rPr lang="en-GB" dirty="0">
                <a:effectLst>
                  <a:outerShdw blurRad="38100" dist="38100" dir="2700000" algn="tl">
                    <a:srgbClr val="000000">
                      <a:alpha val="43137"/>
                    </a:srgbClr>
                  </a:outerShdw>
                </a:effectLst>
              </a:rPr>
              <a:t>. Iran complained to the UK and USA.</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On 1</a:t>
            </a:r>
            <a:r>
              <a:rPr lang="en-GB" baseline="30000" dirty="0">
                <a:effectLst>
                  <a:outerShdw blurRad="38100" dist="38100" dir="2700000" algn="tl">
                    <a:srgbClr val="000000">
                      <a:alpha val="43137"/>
                    </a:srgbClr>
                  </a:outerShdw>
                </a:effectLst>
              </a:rPr>
              <a:t>st</a:t>
            </a:r>
            <a:r>
              <a:rPr lang="en-GB" dirty="0">
                <a:effectLst>
                  <a:outerShdw blurRad="38100" dist="38100" dir="2700000" algn="tl">
                    <a:srgbClr val="000000">
                      <a:alpha val="43137"/>
                    </a:srgbClr>
                  </a:outerShdw>
                </a:effectLst>
              </a:rPr>
              <a:t> January 1946, Stalin again </a:t>
            </a:r>
            <a:r>
              <a:rPr lang="en-GB" dirty="0">
                <a:solidFill>
                  <a:srgbClr val="00B0F0"/>
                </a:solidFill>
                <a:effectLst>
                  <a:outerShdw blurRad="38100" dist="38100" dir="2700000" algn="tl">
                    <a:srgbClr val="000000">
                      <a:alpha val="43137"/>
                    </a:srgbClr>
                  </a:outerShdw>
                </a:effectLst>
              </a:rPr>
              <a:t>refused to withdraw</a:t>
            </a:r>
            <a:r>
              <a:rPr lang="en-GB" dirty="0">
                <a:effectLst>
                  <a:outerShdw blurRad="38100" dist="38100" dir="2700000" algn="tl">
                    <a:srgbClr val="000000">
                      <a:alpha val="43137"/>
                    </a:srgbClr>
                  </a:outerShdw>
                </a:effectLst>
              </a:rPr>
              <a:t>. In March, Iran referred the case to the </a:t>
            </a:r>
            <a:r>
              <a:rPr lang="en-GB" dirty="0">
                <a:solidFill>
                  <a:srgbClr val="FFC000"/>
                </a:solidFill>
                <a:effectLst>
                  <a:outerShdw blurRad="38100" dist="38100" dir="2700000" algn="tl">
                    <a:srgbClr val="000000">
                      <a:alpha val="43137"/>
                    </a:srgbClr>
                  </a:outerShdw>
                </a:effectLst>
              </a:rPr>
              <a:t>United Nations</a:t>
            </a:r>
            <a:r>
              <a:rPr lang="en-GB" dirty="0">
                <a:effectLst>
                  <a:outerShdw blurRad="38100" dist="38100" dir="2700000" algn="tl">
                    <a:srgbClr val="000000">
                      <a:alpha val="43137"/>
                    </a:srgbClr>
                  </a:outerShdw>
                </a:effectLst>
              </a:rPr>
              <a:t>. Under this pressure, Moscow </a:t>
            </a:r>
            <a:r>
              <a:rPr lang="en-GB" dirty="0">
                <a:solidFill>
                  <a:srgbClr val="00B0F0"/>
                </a:solidFill>
                <a:effectLst>
                  <a:outerShdw blurRad="38100" dist="38100" dir="2700000" algn="tl">
                    <a:srgbClr val="000000">
                      <a:alpha val="43137"/>
                    </a:srgbClr>
                  </a:outerShdw>
                </a:effectLst>
              </a:rPr>
              <a:t>pulled out</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endParaRPr lang="en-GB" dirty="0"/>
          </a:p>
        </p:txBody>
      </p:sp>
      <p:pic>
        <p:nvPicPr>
          <p:cNvPr id="4" name="Picture 3"/>
          <p:cNvPicPr>
            <a:picLocks noChangeAspect="1"/>
          </p:cNvPicPr>
          <p:nvPr/>
        </p:nvPicPr>
        <p:blipFill>
          <a:blip r:embed="rId2"/>
          <a:stretch>
            <a:fillRect/>
          </a:stretch>
        </p:blipFill>
        <p:spPr>
          <a:xfrm>
            <a:off x="6182591" y="579654"/>
            <a:ext cx="2915824" cy="3512127"/>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591" y="4069138"/>
            <a:ext cx="2870382" cy="2788862"/>
          </a:xfrm>
          <a:prstGeom prst="rect">
            <a:avLst/>
          </a:prstGeom>
          <a:ln>
            <a:noFill/>
          </a:ln>
          <a:effectLst>
            <a:softEdge rad="112500"/>
          </a:effectLst>
        </p:spPr>
      </p:pic>
    </p:spTree>
    <p:extLst>
      <p:ext uri="{BB962C8B-B14F-4D97-AF65-F5344CB8AC3E}">
        <p14:creationId xmlns:p14="http://schemas.microsoft.com/office/powerpoint/2010/main" val="362256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864" y="-145473"/>
            <a:ext cx="9414164" cy="7427125"/>
          </a:xfrm>
        </p:spPr>
      </p:pic>
    </p:spTree>
    <p:extLst>
      <p:ext uri="{BB962C8B-B14F-4D97-AF65-F5344CB8AC3E}">
        <p14:creationId xmlns:p14="http://schemas.microsoft.com/office/powerpoint/2010/main" val="2405193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111"/>
            <a:ext cx="9144000" cy="1325563"/>
          </a:xfrm>
        </p:spPr>
        <p:txBody>
          <a:bodyPr/>
          <a:lstStyle/>
          <a:p>
            <a:r>
              <a:rPr lang="en-GB" b="1" u="sng" dirty="0"/>
              <a:t>3. Instability in Greece and Turkey</a:t>
            </a:r>
          </a:p>
        </p:txBody>
      </p:sp>
      <p:sp>
        <p:nvSpPr>
          <p:cNvPr id="3" name="Content Placeholder 2"/>
          <p:cNvSpPr>
            <a:spLocks noGrp="1"/>
          </p:cNvSpPr>
          <p:nvPr>
            <p:ph idx="1"/>
          </p:nvPr>
        </p:nvSpPr>
        <p:spPr>
          <a:xfrm>
            <a:off x="1" y="1043189"/>
            <a:ext cx="5964381" cy="5814811"/>
          </a:xfrm>
        </p:spPr>
        <p:txBody>
          <a:bodyPr>
            <a:normAutofit/>
          </a:bodyPr>
          <a:lstStyle/>
          <a:p>
            <a:r>
              <a:rPr lang="en-GB" dirty="0">
                <a:effectLst>
                  <a:outerShdw blurRad="38100" dist="38100" dir="2700000" algn="tl">
                    <a:srgbClr val="000000">
                      <a:alpha val="43137"/>
                    </a:srgbClr>
                  </a:outerShdw>
                </a:effectLst>
              </a:rPr>
              <a:t>After the Second World War there were </a:t>
            </a:r>
            <a:r>
              <a:rPr lang="en-GB" dirty="0">
                <a:solidFill>
                  <a:schemeClr val="accent6"/>
                </a:solidFill>
                <a:effectLst>
                  <a:outerShdw blurRad="38100" dist="38100" dir="2700000" algn="tl">
                    <a:srgbClr val="000000">
                      <a:alpha val="43137"/>
                    </a:srgbClr>
                  </a:outerShdw>
                </a:effectLst>
              </a:rPr>
              <a:t>anti-imperialist, nationalist and pro-communist</a:t>
            </a:r>
            <a:r>
              <a:rPr lang="en-GB" dirty="0">
                <a:solidFill>
                  <a:srgbClr val="FFFF00"/>
                </a:solidFill>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rebellions in Greece and Turkey.</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The British </a:t>
            </a:r>
            <a:r>
              <a:rPr lang="en-GB" dirty="0">
                <a:solidFill>
                  <a:srgbClr val="00B0F0"/>
                </a:solidFill>
                <a:effectLst>
                  <a:outerShdw blurRad="38100" dist="38100" dir="2700000" algn="tl">
                    <a:srgbClr val="000000">
                      <a:alpha val="43137"/>
                    </a:srgbClr>
                  </a:outerShdw>
                </a:effectLst>
              </a:rPr>
              <a:t>struggled to contain </a:t>
            </a:r>
            <a:r>
              <a:rPr lang="en-GB" dirty="0">
                <a:effectLst>
                  <a:outerShdw blurRad="38100" dist="38100" dir="2700000" algn="tl">
                    <a:srgbClr val="000000">
                      <a:alpha val="43137"/>
                    </a:srgbClr>
                  </a:outerShdw>
                </a:effectLst>
              </a:rPr>
              <a:t>these threats. They believed that the USSR was supporting the rebellions.</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Churchill's was particularly annoyed at Stalin’s disregard for their ‘</a:t>
            </a:r>
            <a:r>
              <a:rPr lang="en-GB" dirty="0">
                <a:solidFill>
                  <a:srgbClr val="FFC000"/>
                </a:solidFill>
                <a:effectLst>
                  <a:outerShdw blurRad="38100" dist="38100" dir="2700000" algn="tl">
                    <a:srgbClr val="000000">
                      <a:alpha val="43137"/>
                    </a:srgbClr>
                  </a:outerShdw>
                </a:effectLst>
              </a:rPr>
              <a:t>Percentages Agreement</a:t>
            </a:r>
            <a:r>
              <a:rPr lang="en-GB" dirty="0">
                <a:effectLst>
                  <a:outerShdw blurRad="38100" dist="38100" dir="2700000" algn="tl">
                    <a:srgbClr val="000000">
                      <a:alpha val="43137"/>
                    </a:srgbClr>
                  </a:outerShdw>
                </a:effectLst>
              </a:rPr>
              <a:t>’ – Greece and </a:t>
            </a:r>
            <a:r>
              <a:rPr lang="en-GB">
                <a:effectLst>
                  <a:outerShdw blurRad="38100" dist="38100" dir="2700000" algn="tl">
                    <a:srgbClr val="000000">
                      <a:alpha val="43137"/>
                    </a:srgbClr>
                  </a:outerShdw>
                </a:effectLst>
              </a:rPr>
              <a:t>Turkey were </a:t>
            </a:r>
            <a:r>
              <a:rPr lang="en-GB" dirty="0">
                <a:effectLst>
                  <a:outerShdw blurRad="38100" dist="38100" dir="2700000" algn="tl">
                    <a:srgbClr val="000000">
                      <a:alpha val="43137"/>
                    </a:srgbClr>
                  </a:outerShdw>
                </a:effectLst>
              </a:rPr>
              <a:t>supposed to be under the West’s ‘</a:t>
            </a:r>
            <a:r>
              <a:rPr lang="en-GB" dirty="0">
                <a:solidFill>
                  <a:schemeClr val="accent6"/>
                </a:solidFill>
                <a:effectLst>
                  <a:outerShdw blurRad="38100" dist="38100" dir="2700000" algn="tl">
                    <a:srgbClr val="000000">
                      <a:alpha val="43137"/>
                    </a:srgbClr>
                  </a:outerShdw>
                </a:effectLst>
              </a:rPr>
              <a:t>sphere of influence</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endParaRPr lang="en-GB" dirty="0"/>
          </a:p>
        </p:txBody>
      </p:sp>
      <p:pic>
        <p:nvPicPr>
          <p:cNvPr id="5" name="Picture 4"/>
          <p:cNvPicPr>
            <a:picLocks noChangeAspect="1"/>
          </p:cNvPicPr>
          <p:nvPr/>
        </p:nvPicPr>
        <p:blipFill>
          <a:blip r:embed="rId2"/>
          <a:stretch>
            <a:fillRect/>
          </a:stretch>
        </p:blipFill>
        <p:spPr>
          <a:xfrm>
            <a:off x="6050296" y="1268216"/>
            <a:ext cx="3019667" cy="3342842"/>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050296" y="4553711"/>
            <a:ext cx="3019667" cy="1970581"/>
          </a:xfrm>
          <a:prstGeom prst="rect">
            <a:avLst/>
          </a:prstGeom>
          <a:ln>
            <a:noFill/>
          </a:ln>
          <a:effectLst>
            <a:softEdge rad="112500"/>
          </a:effectLst>
        </p:spPr>
      </p:pic>
    </p:spTree>
    <p:extLst>
      <p:ext uri="{BB962C8B-B14F-4D97-AF65-F5344CB8AC3E}">
        <p14:creationId xmlns:p14="http://schemas.microsoft.com/office/powerpoint/2010/main" val="331470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F4917F4B-4DE8-49D0-82F8-34FC75DB7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0816" y="2147379"/>
            <a:ext cx="5378987" cy="4076440"/>
          </a:xfrm>
          <a:prstGeom prst="rect">
            <a:avLst/>
          </a:prstGeom>
          <a:effectLst/>
        </p:spPr>
      </p:pic>
      <p:sp>
        <p:nvSpPr>
          <p:cNvPr id="2" name="Title 1"/>
          <p:cNvSpPr>
            <a:spLocks noGrp="1"/>
          </p:cNvSpPr>
          <p:nvPr>
            <p:ph type="title"/>
          </p:nvPr>
        </p:nvSpPr>
        <p:spPr>
          <a:xfrm>
            <a:off x="486696" y="629266"/>
            <a:ext cx="2629122" cy="1622321"/>
          </a:xfrm>
        </p:spPr>
        <p:txBody>
          <a:bodyPr>
            <a:normAutofit fontScale="90000"/>
          </a:bodyPr>
          <a:lstStyle/>
          <a:p>
            <a:r>
              <a:rPr lang="en-GB" sz="3100" b="1" u="sng" dirty="0">
                <a:solidFill>
                  <a:schemeClr val="bg1"/>
                </a:solidFill>
              </a:rPr>
              <a:t>Why did the Grand Alliance breakdown?</a:t>
            </a:r>
          </a:p>
        </p:txBody>
      </p:sp>
      <p:sp>
        <p:nvSpPr>
          <p:cNvPr id="3" name="Content Placeholder 2"/>
          <p:cNvSpPr>
            <a:spLocks noGrp="1"/>
          </p:cNvSpPr>
          <p:nvPr>
            <p:ph idx="1"/>
          </p:nvPr>
        </p:nvSpPr>
        <p:spPr>
          <a:xfrm>
            <a:off x="486698" y="2438400"/>
            <a:ext cx="2629120" cy="3785419"/>
          </a:xfrm>
        </p:spPr>
        <p:txBody>
          <a:bodyPr>
            <a:normAutofit/>
          </a:bodyPr>
          <a:lstStyle/>
          <a:p>
            <a:r>
              <a:rPr lang="en-GB" dirty="0">
                <a:solidFill>
                  <a:schemeClr val="accent6"/>
                </a:solidFill>
              </a:rPr>
              <a:t>The Grand Alliance broke down in eight stages. Today we will examine Steps 1-3:</a:t>
            </a:r>
          </a:p>
          <a:p>
            <a:endParaRPr lang="en-GB" dirty="0">
              <a:solidFill>
                <a:schemeClr val="bg1"/>
              </a:solidFill>
            </a:endParaRPr>
          </a:p>
        </p:txBody>
      </p:sp>
    </p:spTree>
    <p:extLst>
      <p:ext uri="{BB962C8B-B14F-4D97-AF65-F5344CB8AC3E}">
        <p14:creationId xmlns:p14="http://schemas.microsoft.com/office/powerpoint/2010/main" val="18434433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247650"/>
            <a:ext cx="8553450" cy="6362700"/>
          </a:xfrm>
          <a:prstGeom prst="rect">
            <a:avLst/>
          </a:prstGeom>
        </p:spPr>
      </p:pic>
    </p:spTree>
    <p:extLst>
      <p:ext uri="{BB962C8B-B14F-4D97-AF65-F5344CB8AC3E}">
        <p14:creationId xmlns:p14="http://schemas.microsoft.com/office/powerpoint/2010/main" val="1152273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2" y="0"/>
            <a:ext cx="9144000" cy="1325563"/>
          </a:xfrm>
        </p:spPr>
        <p:txBody>
          <a:bodyPr/>
          <a:lstStyle/>
          <a:p>
            <a:r>
              <a:rPr lang="en-GB" b="1" u="sng" dirty="0"/>
              <a:t>4. Communism in Italy and France</a:t>
            </a:r>
          </a:p>
        </p:txBody>
      </p:sp>
      <p:sp>
        <p:nvSpPr>
          <p:cNvPr id="3" name="Content Placeholder 2"/>
          <p:cNvSpPr>
            <a:spLocks noGrp="1"/>
          </p:cNvSpPr>
          <p:nvPr>
            <p:ph idx="1"/>
          </p:nvPr>
        </p:nvSpPr>
        <p:spPr>
          <a:xfrm>
            <a:off x="1" y="1043189"/>
            <a:ext cx="6310648" cy="5814811"/>
          </a:xfrm>
        </p:spPr>
        <p:txBody>
          <a:bodyPr>
            <a:normAutofit/>
          </a:bodyPr>
          <a:lstStyle/>
          <a:p>
            <a:r>
              <a:rPr lang="en-GB" dirty="0">
                <a:effectLst>
                  <a:outerShdw blurRad="38100" dist="38100" dir="2700000" algn="tl">
                    <a:srgbClr val="000000">
                      <a:alpha val="43137"/>
                    </a:srgbClr>
                  </a:outerShdw>
                </a:effectLst>
              </a:rPr>
              <a:t>In post-war Europe, Communist parties in </a:t>
            </a:r>
            <a:r>
              <a:rPr lang="en-GB" dirty="0">
                <a:solidFill>
                  <a:schemeClr val="accent6"/>
                </a:solidFill>
                <a:effectLst>
                  <a:outerShdw blurRad="38100" dist="38100" dir="2700000" algn="tl">
                    <a:srgbClr val="000000">
                      <a:alpha val="43137"/>
                    </a:srgbClr>
                  </a:outerShdw>
                </a:effectLst>
              </a:rPr>
              <a:t>Italy and France </a:t>
            </a:r>
            <a:r>
              <a:rPr lang="en-GB" dirty="0">
                <a:effectLst>
                  <a:outerShdw blurRad="38100" dist="38100" dir="2700000" algn="tl">
                    <a:srgbClr val="000000">
                      <a:alpha val="43137"/>
                    </a:srgbClr>
                  </a:outerShdw>
                </a:effectLst>
              </a:rPr>
              <a:t>grew stronger, threatening to take-over these </a:t>
            </a:r>
            <a:r>
              <a:rPr lang="en-GB" dirty="0">
                <a:solidFill>
                  <a:srgbClr val="00B0F0"/>
                </a:solidFill>
                <a:effectLst>
                  <a:outerShdw blurRad="38100" dist="38100" dir="2700000" algn="tl">
                    <a:srgbClr val="000000">
                      <a:alpha val="43137"/>
                    </a:srgbClr>
                  </a:outerShdw>
                </a:effectLst>
              </a:rPr>
              <a:t>Western Democracies</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This was due to the </a:t>
            </a:r>
            <a:r>
              <a:rPr lang="en-GB" dirty="0">
                <a:solidFill>
                  <a:srgbClr val="92D050"/>
                </a:solidFill>
                <a:effectLst>
                  <a:outerShdw blurRad="38100" dist="38100" dir="2700000" algn="tl">
                    <a:srgbClr val="000000">
                      <a:alpha val="43137"/>
                    </a:srgbClr>
                  </a:outerShdw>
                </a:effectLst>
              </a:rPr>
              <a:t>economic hardships </a:t>
            </a:r>
            <a:r>
              <a:rPr lang="en-GB" dirty="0">
                <a:effectLst>
                  <a:outerShdw blurRad="38100" dist="38100" dir="2700000" algn="tl">
                    <a:srgbClr val="000000">
                      <a:alpha val="43137"/>
                    </a:srgbClr>
                  </a:outerShdw>
                </a:effectLst>
              </a:rPr>
              <a:t>these countries faced. The US and UK were suspicious – they believed </a:t>
            </a:r>
            <a:r>
              <a:rPr lang="en-GB" dirty="0">
                <a:solidFill>
                  <a:schemeClr val="accent6"/>
                </a:solidFill>
                <a:effectLst>
                  <a:outerShdw blurRad="38100" dist="38100" dir="2700000" algn="tl">
                    <a:srgbClr val="000000">
                      <a:alpha val="43137"/>
                    </a:srgbClr>
                  </a:outerShdw>
                </a:effectLst>
              </a:rPr>
              <a:t>Moscow</a:t>
            </a:r>
            <a:r>
              <a:rPr lang="en-GB" dirty="0">
                <a:solidFill>
                  <a:srgbClr val="FF0000"/>
                </a:solidFill>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was encouraging them.</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This gave the impression that the Communists were trying to </a:t>
            </a:r>
            <a:r>
              <a:rPr lang="en-GB" dirty="0">
                <a:solidFill>
                  <a:schemeClr val="accent6"/>
                </a:solidFill>
                <a:effectLst>
                  <a:outerShdw blurRad="38100" dist="38100" dir="2700000" algn="tl">
                    <a:srgbClr val="000000">
                      <a:alpha val="43137"/>
                    </a:srgbClr>
                  </a:outerShdw>
                </a:effectLst>
              </a:rPr>
              <a:t>take-over Western Europe </a:t>
            </a:r>
            <a:r>
              <a:rPr lang="en-GB" dirty="0">
                <a:effectLst>
                  <a:outerShdw blurRad="38100" dist="38100" dir="2700000" algn="tl">
                    <a:srgbClr val="000000">
                      <a:alpha val="43137"/>
                    </a:srgbClr>
                  </a:outerShdw>
                </a:effectLst>
              </a:rPr>
              <a:t>as well.</a:t>
            </a:r>
            <a:endParaRPr lang="en-GB" dirty="0"/>
          </a:p>
        </p:txBody>
      </p:sp>
      <p:pic>
        <p:nvPicPr>
          <p:cNvPr id="4" name="Picture 3"/>
          <p:cNvPicPr>
            <a:picLocks noChangeAspect="1"/>
          </p:cNvPicPr>
          <p:nvPr/>
        </p:nvPicPr>
        <p:blipFill>
          <a:blip r:embed="rId2"/>
          <a:stretch>
            <a:fillRect/>
          </a:stretch>
        </p:blipFill>
        <p:spPr>
          <a:xfrm>
            <a:off x="6400801" y="1135206"/>
            <a:ext cx="2470006" cy="3566319"/>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400801" y="4917135"/>
            <a:ext cx="2385548" cy="1839191"/>
          </a:xfrm>
          <a:prstGeom prst="rect">
            <a:avLst/>
          </a:prstGeom>
          <a:ln>
            <a:noFill/>
          </a:ln>
          <a:effectLst>
            <a:softEdge rad="112500"/>
          </a:effectLst>
        </p:spPr>
      </p:pic>
    </p:spTree>
    <p:extLst>
      <p:ext uri="{BB962C8B-B14F-4D97-AF65-F5344CB8AC3E}">
        <p14:creationId xmlns:p14="http://schemas.microsoft.com/office/powerpoint/2010/main" val="155126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87457"/>
            <a:ext cx="9144000" cy="1325563"/>
          </a:xfrm>
        </p:spPr>
        <p:txBody>
          <a:bodyPr/>
          <a:lstStyle/>
          <a:p>
            <a:r>
              <a:rPr lang="en-GB" b="1" u="sng" dirty="0"/>
              <a:t>5. Kennan’s Long Telegram</a:t>
            </a:r>
          </a:p>
        </p:txBody>
      </p:sp>
      <p:sp>
        <p:nvSpPr>
          <p:cNvPr id="3" name="Content Placeholder 2"/>
          <p:cNvSpPr>
            <a:spLocks noGrp="1"/>
          </p:cNvSpPr>
          <p:nvPr>
            <p:ph idx="1"/>
          </p:nvPr>
        </p:nvSpPr>
        <p:spPr>
          <a:xfrm>
            <a:off x="1" y="1043189"/>
            <a:ext cx="6310648" cy="5814811"/>
          </a:xfrm>
        </p:spPr>
        <p:txBody>
          <a:bodyPr>
            <a:normAutofit/>
          </a:bodyPr>
          <a:lstStyle/>
          <a:p>
            <a:r>
              <a:rPr lang="en-GB" dirty="0">
                <a:effectLst>
                  <a:outerShdw blurRad="38100" dist="38100" dir="2700000" algn="tl">
                    <a:srgbClr val="000000">
                      <a:alpha val="43137"/>
                    </a:srgbClr>
                  </a:outerShdw>
                </a:effectLst>
              </a:rPr>
              <a:t>In February 1946, a key US diplomat in Moscow, </a:t>
            </a:r>
            <a:r>
              <a:rPr lang="en-GB" dirty="0">
                <a:solidFill>
                  <a:schemeClr val="accent6"/>
                </a:solidFill>
                <a:effectLst>
                  <a:outerShdw blurRad="38100" dist="38100" dir="2700000" algn="tl">
                    <a:srgbClr val="000000">
                      <a:alpha val="43137"/>
                    </a:srgbClr>
                  </a:outerShdw>
                </a:effectLst>
              </a:rPr>
              <a:t>George F. Kennan</a:t>
            </a:r>
            <a:r>
              <a:rPr lang="en-GB" dirty="0">
                <a:effectLst>
                  <a:outerShdw blurRad="38100" dist="38100" dir="2700000" algn="tl">
                    <a:srgbClr val="000000">
                      <a:alpha val="43137"/>
                    </a:srgbClr>
                  </a:outerShdw>
                </a:effectLst>
              </a:rPr>
              <a:t>, sent a telegram to the US State Department, describing Soviet foreign policy.</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His views would have a lasting influence on the State Department throughout the Cold War, helping to shape the policy of ‘</a:t>
            </a:r>
            <a:r>
              <a:rPr lang="en-GB" dirty="0">
                <a:solidFill>
                  <a:srgbClr val="00B0F0"/>
                </a:solidFill>
                <a:effectLst>
                  <a:outerShdw blurRad="38100" dist="38100" dir="2700000" algn="tl">
                    <a:srgbClr val="000000">
                      <a:alpha val="43137"/>
                    </a:srgbClr>
                  </a:outerShdw>
                </a:effectLst>
              </a:rPr>
              <a:t>containment</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He argued that the USSR was ‘</a:t>
            </a:r>
            <a:r>
              <a:rPr lang="en-GB" dirty="0">
                <a:solidFill>
                  <a:srgbClr val="FFC000"/>
                </a:solidFill>
                <a:effectLst>
                  <a:outerShdw blurRad="38100" dist="38100" dir="2700000" algn="tl">
                    <a:srgbClr val="000000">
                      <a:alpha val="43137"/>
                    </a:srgbClr>
                  </a:outerShdw>
                </a:effectLst>
              </a:rPr>
              <a:t>fanatically and implacably</a:t>
            </a:r>
            <a:r>
              <a:rPr lang="en-GB" dirty="0">
                <a:effectLst>
                  <a:outerShdw blurRad="38100" dist="38100" dir="2700000" algn="tl">
                    <a:srgbClr val="000000">
                      <a:alpha val="43137"/>
                    </a:srgbClr>
                  </a:outerShdw>
                </a:effectLst>
              </a:rPr>
              <a:t>’ hostile to the West; and only listens to the ‘</a:t>
            </a:r>
            <a:r>
              <a:rPr lang="en-GB" dirty="0">
                <a:solidFill>
                  <a:schemeClr val="accent6"/>
                </a:solidFill>
                <a:effectLst>
                  <a:outerShdw blurRad="38100" dist="38100" dir="2700000" algn="tl">
                    <a:srgbClr val="000000">
                      <a:alpha val="43137"/>
                    </a:srgbClr>
                  </a:outerShdw>
                </a:effectLst>
              </a:rPr>
              <a:t>logic of force</a:t>
            </a:r>
            <a:r>
              <a:rPr lang="en-GB" dirty="0">
                <a:effectLst>
                  <a:outerShdw blurRad="38100" dist="38100" dir="2700000" algn="tl">
                    <a:srgbClr val="000000">
                      <a:alpha val="43137"/>
                    </a:srgbClr>
                  </a:outerShdw>
                </a:effectLst>
              </a:rPr>
              <a:t>’. </a:t>
            </a:r>
            <a:endParaRPr lang="en-GB" dirty="0"/>
          </a:p>
        </p:txBody>
      </p:sp>
      <p:pic>
        <p:nvPicPr>
          <p:cNvPr id="4" name="Picture 3"/>
          <p:cNvPicPr>
            <a:picLocks noChangeAspect="1"/>
          </p:cNvPicPr>
          <p:nvPr/>
        </p:nvPicPr>
        <p:blipFill>
          <a:blip r:embed="rId2"/>
          <a:stretch>
            <a:fillRect/>
          </a:stretch>
        </p:blipFill>
        <p:spPr>
          <a:xfrm>
            <a:off x="6190384" y="87457"/>
            <a:ext cx="2853074" cy="3048156"/>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787" y="3223070"/>
            <a:ext cx="2632267" cy="3455791"/>
          </a:xfrm>
          <a:prstGeom prst="rect">
            <a:avLst/>
          </a:prstGeom>
          <a:ln>
            <a:noFill/>
          </a:ln>
          <a:effectLst>
            <a:softEdge rad="112500"/>
          </a:effectLst>
        </p:spPr>
      </p:pic>
    </p:spTree>
    <p:extLst>
      <p:ext uri="{BB962C8B-B14F-4D97-AF65-F5344CB8AC3E}">
        <p14:creationId xmlns:p14="http://schemas.microsoft.com/office/powerpoint/2010/main" val="3192378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69240"/>
            <a:ext cx="9144000" cy="1325563"/>
          </a:xfrm>
        </p:spPr>
        <p:txBody>
          <a:bodyPr/>
          <a:lstStyle/>
          <a:p>
            <a:r>
              <a:rPr lang="en-GB" b="1" u="sng" dirty="0"/>
              <a:t>6. Churchill’s Iron Curtain Speech</a:t>
            </a:r>
          </a:p>
        </p:txBody>
      </p:sp>
      <p:sp>
        <p:nvSpPr>
          <p:cNvPr id="3" name="Content Placeholder 2"/>
          <p:cNvSpPr>
            <a:spLocks noGrp="1"/>
          </p:cNvSpPr>
          <p:nvPr>
            <p:ph idx="1"/>
          </p:nvPr>
        </p:nvSpPr>
        <p:spPr>
          <a:xfrm>
            <a:off x="1" y="1043189"/>
            <a:ext cx="6310648" cy="5814811"/>
          </a:xfrm>
        </p:spPr>
        <p:txBody>
          <a:bodyPr>
            <a:normAutofit/>
          </a:bodyPr>
          <a:lstStyle/>
          <a:p>
            <a:r>
              <a:rPr lang="en-GB" dirty="0">
                <a:effectLst>
                  <a:outerShdw blurRad="38100" dist="38100" dir="2700000" algn="tl">
                    <a:srgbClr val="000000">
                      <a:alpha val="43137"/>
                    </a:srgbClr>
                  </a:outerShdw>
                </a:effectLst>
              </a:rPr>
              <a:t>On 5</a:t>
            </a:r>
            <a:r>
              <a:rPr lang="en-GB" baseline="30000" dirty="0">
                <a:effectLst>
                  <a:outerShdw blurRad="38100" dist="38100" dir="2700000" algn="tl">
                    <a:srgbClr val="000000">
                      <a:alpha val="43137"/>
                    </a:srgbClr>
                  </a:outerShdw>
                </a:effectLst>
              </a:rPr>
              <a:t>th</a:t>
            </a:r>
            <a:r>
              <a:rPr lang="en-GB" dirty="0">
                <a:effectLst>
                  <a:outerShdw blurRad="38100" dist="38100" dir="2700000" algn="tl">
                    <a:srgbClr val="000000">
                      <a:alpha val="43137"/>
                    </a:srgbClr>
                  </a:outerShdw>
                </a:effectLst>
              </a:rPr>
              <a:t> March 1946, former British Prime Minister </a:t>
            </a:r>
            <a:r>
              <a:rPr lang="en-GB" dirty="0">
                <a:solidFill>
                  <a:schemeClr val="accent6"/>
                </a:solidFill>
                <a:effectLst>
                  <a:outerShdw blurRad="38100" dist="38100" dir="2700000" algn="tl">
                    <a:srgbClr val="000000">
                      <a:alpha val="43137"/>
                    </a:srgbClr>
                  </a:outerShdw>
                </a:effectLst>
              </a:rPr>
              <a:t>Winston Churchill</a:t>
            </a:r>
            <a:r>
              <a:rPr lang="en-GB" dirty="0">
                <a:solidFill>
                  <a:srgbClr val="FFFF00"/>
                </a:solidFill>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gave a speech at Westminster College in Fulton, Missouri with President Harry S. Truman.</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Churchill, angered by the failure of the USSR to implement free elections, used the phrase ‘</a:t>
            </a:r>
            <a:r>
              <a:rPr lang="en-GB" dirty="0">
                <a:solidFill>
                  <a:srgbClr val="00B0F0"/>
                </a:solidFill>
                <a:effectLst>
                  <a:outerShdw blurRad="38100" dist="38100" dir="2700000" algn="tl">
                    <a:srgbClr val="000000">
                      <a:alpha val="43137"/>
                    </a:srgbClr>
                  </a:outerShdw>
                </a:effectLst>
              </a:rPr>
              <a:t>iron curtain</a:t>
            </a:r>
            <a:r>
              <a:rPr lang="en-GB" dirty="0">
                <a:effectLst>
                  <a:outerShdw blurRad="38100" dist="38100" dir="2700000" algn="tl">
                    <a:srgbClr val="000000">
                      <a:alpha val="43137"/>
                    </a:srgbClr>
                  </a:outerShdw>
                </a:effectLst>
              </a:rPr>
              <a:t>’ to warn the world about the </a:t>
            </a:r>
            <a:r>
              <a:rPr lang="en-GB" dirty="0">
                <a:solidFill>
                  <a:schemeClr val="accent6"/>
                </a:solidFill>
                <a:effectLst>
                  <a:outerShdw blurRad="38100" dist="38100" dir="2700000" algn="tl">
                    <a:srgbClr val="000000">
                      <a:alpha val="43137"/>
                    </a:srgbClr>
                  </a:outerShdw>
                </a:effectLst>
              </a:rPr>
              <a:t>Soviet take-over of Eastern Europe</a:t>
            </a:r>
            <a:r>
              <a:rPr lang="en-GB" dirty="0">
                <a:effectLst>
                  <a:outerShdw blurRad="38100" dist="38100" dir="2700000" algn="tl">
                    <a:srgbClr val="000000">
                      <a:alpha val="43137"/>
                    </a:srgbClr>
                  </a:outerShdw>
                </a:effectLst>
              </a:rPr>
              <a:t>.</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The speech was a defining moment in the Cold War – Stalin replied by </a:t>
            </a:r>
            <a:r>
              <a:rPr lang="en-GB" dirty="0">
                <a:solidFill>
                  <a:srgbClr val="92D050"/>
                </a:solidFill>
                <a:effectLst>
                  <a:outerShdw blurRad="38100" dist="38100" dir="2700000" algn="tl">
                    <a:srgbClr val="000000">
                      <a:alpha val="43137"/>
                    </a:srgbClr>
                  </a:outerShdw>
                </a:effectLst>
              </a:rPr>
              <a:t>comparing Churchill to Hitler</a:t>
            </a:r>
            <a:r>
              <a:rPr lang="en-GB" dirty="0">
                <a:effectLst>
                  <a:outerShdw blurRad="38100" dist="38100" dir="2700000" algn="tl">
                    <a:srgbClr val="000000">
                      <a:alpha val="43137"/>
                    </a:srgbClr>
                  </a:outerShdw>
                </a:effectLst>
              </a:rPr>
              <a:t>! The Grand Alliance had </a:t>
            </a:r>
            <a:r>
              <a:rPr lang="en-GB" dirty="0">
                <a:solidFill>
                  <a:srgbClr val="FFC000"/>
                </a:solidFill>
                <a:effectLst>
                  <a:outerShdw blurRad="38100" dist="38100" dir="2700000" algn="tl">
                    <a:srgbClr val="000000">
                      <a:alpha val="43137"/>
                    </a:srgbClr>
                  </a:outerShdw>
                </a:effectLst>
              </a:rPr>
              <a:t>finally broken down </a:t>
            </a:r>
            <a:r>
              <a:rPr lang="en-GB" dirty="0">
                <a:effectLst>
                  <a:outerShdw blurRad="38100" dist="38100" dir="2700000" algn="tl">
                    <a:srgbClr val="000000">
                      <a:alpha val="43137"/>
                    </a:srgbClr>
                  </a:outerShdw>
                </a:effectLst>
              </a:rPr>
              <a:t>– they both now viewed each other as </a:t>
            </a:r>
            <a:r>
              <a:rPr lang="en-GB" u="sng" dirty="0">
                <a:solidFill>
                  <a:srgbClr val="00B0F0"/>
                </a:solidFill>
                <a:effectLst>
                  <a:outerShdw blurRad="38100" dist="38100" dir="2700000" algn="tl">
                    <a:srgbClr val="000000">
                      <a:alpha val="43137"/>
                    </a:srgbClr>
                  </a:outerShdw>
                </a:effectLst>
              </a:rPr>
              <a:t>enemies</a:t>
            </a:r>
            <a:r>
              <a:rPr lang="en-GB" dirty="0">
                <a:effectLst>
                  <a:outerShdw blurRad="38100" dist="38100" dir="2700000" algn="tl">
                    <a:srgbClr val="000000">
                      <a:alpha val="43137"/>
                    </a:srgbClr>
                  </a:outerShdw>
                </a:effectLst>
              </a:rPr>
              <a:t>.</a:t>
            </a:r>
            <a:endParaRPr lang="en-GB" dirty="0"/>
          </a:p>
        </p:txBody>
      </p:sp>
      <p:pic>
        <p:nvPicPr>
          <p:cNvPr id="4" name="Picture 3"/>
          <p:cNvPicPr>
            <a:picLocks noChangeAspect="1"/>
          </p:cNvPicPr>
          <p:nvPr/>
        </p:nvPicPr>
        <p:blipFill>
          <a:blip r:embed="rId2"/>
          <a:stretch>
            <a:fillRect/>
          </a:stretch>
        </p:blipFill>
        <p:spPr>
          <a:xfrm>
            <a:off x="6290290" y="1256323"/>
            <a:ext cx="2697845" cy="3154738"/>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154784" y="4341821"/>
            <a:ext cx="2833351" cy="2173712"/>
          </a:xfrm>
          <a:prstGeom prst="rect">
            <a:avLst/>
          </a:prstGeom>
          <a:ln>
            <a:noFill/>
          </a:ln>
          <a:effectLst>
            <a:softEdge rad="112500"/>
          </a:effectLst>
        </p:spPr>
      </p:pic>
    </p:spTree>
    <p:extLst>
      <p:ext uri="{BB962C8B-B14F-4D97-AF65-F5344CB8AC3E}">
        <p14:creationId xmlns:p14="http://schemas.microsoft.com/office/powerpoint/2010/main" val="1479963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3518" y="83127"/>
            <a:ext cx="8956964" cy="6608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i="1" dirty="0"/>
              <a:t>“…From Stettin in the Baltic to Trieste in the Adriatic, an iron curtain has descended across the Continent. Behind the line lie all the capitals of the ancient states of central and eastern Europe – Warsaw, Berlin, Prague, Vienna, Budapest, Belgrade, Bucharest and Sofia. All these famous cities and the populations around them lie in the Soviet sphere and all are subject in one form or another, not only to Soviet influence but to a very high and increasing measure of control from Moscow… The Communist Parties, which were very small in all these eastern states of Europe, have been raised to pre-eminence and power far beyond their numbers and are seeking everywhere to obtain totalitarian control. Police government are prevailing in nearly every case… Whatever conclusions may be drawn from these facts… this is certainly not the liberated Europe we fought to build up. Nor is it one which contains the essentials of a permanent peace…”</a:t>
            </a:r>
          </a:p>
          <a:p>
            <a:pPr algn="ctr"/>
            <a:endParaRPr lang="en-GB" sz="2400" dirty="0"/>
          </a:p>
          <a:p>
            <a:pPr algn="ctr"/>
            <a:r>
              <a:rPr lang="en-GB" sz="2400" b="1" u="sng" dirty="0"/>
              <a:t>Winston S. Churchill, Address at Westminster College, Fulton, Missouri, 5</a:t>
            </a:r>
            <a:r>
              <a:rPr lang="en-GB" sz="2400" b="1" u="sng" baseline="30000" dirty="0"/>
              <a:t>th</a:t>
            </a:r>
            <a:r>
              <a:rPr lang="en-GB" sz="2400" b="1" u="sng" dirty="0"/>
              <a:t> March 1946</a:t>
            </a:r>
          </a:p>
        </p:txBody>
      </p:sp>
    </p:spTree>
    <p:extLst>
      <p:ext uri="{BB962C8B-B14F-4D97-AF65-F5344CB8AC3E}">
        <p14:creationId xmlns:p14="http://schemas.microsoft.com/office/powerpoint/2010/main" val="43468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7" y="-147291"/>
            <a:ext cx="9144000" cy="1325563"/>
          </a:xfrm>
        </p:spPr>
        <p:txBody>
          <a:bodyPr/>
          <a:lstStyle/>
          <a:p>
            <a:r>
              <a:rPr lang="en-GB" b="1" u="sng" dirty="0"/>
              <a:t>Stalin’s Reaction to the Speech</a:t>
            </a:r>
          </a:p>
        </p:txBody>
      </p:sp>
      <p:sp>
        <p:nvSpPr>
          <p:cNvPr id="3" name="Content Placeholder 2"/>
          <p:cNvSpPr>
            <a:spLocks noGrp="1"/>
          </p:cNvSpPr>
          <p:nvPr>
            <p:ph idx="1"/>
          </p:nvPr>
        </p:nvSpPr>
        <p:spPr>
          <a:xfrm>
            <a:off x="0" y="1043189"/>
            <a:ext cx="6587836" cy="5814811"/>
          </a:xfrm>
        </p:spPr>
        <p:txBody>
          <a:bodyPr>
            <a:normAutofit/>
          </a:bodyPr>
          <a:lstStyle/>
          <a:p>
            <a:r>
              <a:rPr lang="en-GB" dirty="0">
                <a:effectLst>
                  <a:outerShdw blurRad="38100" dist="38100" dir="2700000" algn="tl">
                    <a:srgbClr val="000000">
                      <a:alpha val="43137"/>
                    </a:srgbClr>
                  </a:outerShdw>
                </a:effectLst>
              </a:rPr>
              <a:t>Within a week Stalin had compared Churchill to Hitler, seeing the speech as ‘</a:t>
            </a:r>
            <a:r>
              <a:rPr lang="en-GB" dirty="0">
                <a:solidFill>
                  <a:schemeClr val="accent6"/>
                </a:solidFill>
                <a:effectLst>
                  <a:outerShdw blurRad="38100" dist="38100" dir="2700000" algn="tl">
                    <a:srgbClr val="000000">
                      <a:alpha val="43137"/>
                    </a:srgbClr>
                  </a:outerShdw>
                </a:effectLst>
              </a:rPr>
              <a:t>racist</a:t>
            </a:r>
            <a:r>
              <a:rPr lang="en-GB" dirty="0">
                <a:effectLst>
                  <a:outerShdw blurRad="38100" dist="38100" dir="2700000" algn="tl">
                    <a:srgbClr val="000000">
                      <a:alpha val="43137"/>
                    </a:srgbClr>
                  </a:outerShdw>
                </a:effectLst>
              </a:rPr>
              <a:t>’ and a ‘</a:t>
            </a:r>
            <a:r>
              <a:rPr lang="en-GB" dirty="0">
                <a:solidFill>
                  <a:srgbClr val="00B0F0"/>
                </a:solidFill>
                <a:effectLst>
                  <a:outerShdw blurRad="38100" dist="38100" dir="2700000" algn="tl">
                    <a:srgbClr val="000000">
                      <a:alpha val="43137"/>
                    </a:srgbClr>
                  </a:outerShdw>
                </a:effectLst>
              </a:rPr>
              <a:t>call to war with the Soviet Union</a:t>
            </a:r>
            <a:r>
              <a:rPr lang="en-GB" dirty="0">
                <a:effectLst>
                  <a:outerShdw blurRad="38100" dist="38100" dir="2700000" algn="tl">
                    <a:srgbClr val="000000">
                      <a:alpha val="43137"/>
                    </a:srgbClr>
                  </a:outerShdw>
                </a:effectLst>
              </a:rPr>
              <a:t>’. Stalin then:</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Withdrew from the </a:t>
            </a:r>
            <a:r>
              <a:rPr lang="en-GB" dirty="0">
                <a:solidFill>
                  <a:srgbClr val="92D050"/>
                </a:solidFill>
                <a:effectLst>
                  <a:outerShdw blurRad="38100" dist="38100" dir="2700000" algn="tl">
                    <a:srgbClr val="000000">
                      <a:alpha val="43137"/>
                    </a:srgbClr>
                  </a:outerShdw>
                </a:effectLst>
              </a:rPr>
              <a:t>International Monetary Fund</a:t>
            </a:r>
            <a:r>
              <a:rPr lang="en-GB" dirty="0">
                <a:effectLst>
                  <a:outerShdw blurRad="38100" dist="38100" dir="2700000" algn="tl">
                    <a:srgbClr val="000000">
                      <a:alpha val="43137"/>
                    </a:srgbClr>
                  </a:outerShdw>
                </a:effectLst>
              </a:rPr>
              <a:t> (IMF)</a:t>
            </a:r>
          </a:p>
          <a:p>
            <a:r>
              <a:rPr lang="en-GB" dirty="0">
                <a:effectLst>
                  <a:outerShdw blurRad="38100" dist="38100" dir="2700000" algn="tl">
                    <a:srgbClr val="000000">
                      <a:alpha val="43137"/>
                    </a:srgbClr>
                  </a:outerShdw>
                </a:effectLst>
              </a:rPr>
              <a:t>Stepped up </a:t>
            </a:r>
            <a:r>
              <a:rPr lang="en-GB" dirty="0">
                <a:solidFill>
                  <a:schemeClr val="accent6"/>
                </a:solidFill>
                <a:effectLst>
                  <a:outerShdw blurRad="38100" dist="38100" dir="2700000" algn="tl">
                    <a:srgbClr val="000000">
                      <a:alpha val="43137"/>
                    </a:srgbClr>
                  </a:outerShdw>
                </a:effectLst>
              </a:rPr>
              <a:t>anti-Western propaganda</a:t>
            </a:r>
          </a:p>
          <a:p>
            <a:r>
              <a:rPr lang="en-GB" dirty="0">
                <a:effectLst>
                  <a:outerShdw blurRad="38100" dist="38100" dir="2700000" algn="tl">
                    <a:srgbClr val="000000">
                      <a:alpha val="43137"/>
                    </a:srgbClr>
                  </a:outerShdw>
                </a:effectLst>
              </a:rPr>
              <a:t>Initiated a </a:t>
            </a:r>
            <a:r>
              <a:rPr lang="en-GB" dirty="0">
                <a:solidFill>
                  <a:srgbClr val="FFC000"/>
                </a:solidFill>
                <a:effectLst>
                  <a:outerShdw blurRad="38100" dist="38100" dir="2700000" algn="tl">
                    <a:srgbClr val="000000">
                      <a:alpha val="43137"/>
                    </a:srgbClr>
                  </a:outerShdw>
                </a:effectLst>
              </a:rPr>
              <a:t>new five-year plan </a:t>
            </a:r>
            <a:r>
              <a:rPr lang="en-GB" dirty="0">
                <a:effectLst>
                  <a:outerShdw blurRad="38100" dist="38100" dir="2700000" algn="tl">
                    <a:srgbClr val="000000">
                      <a:alpha val="43137"/>
                    </a:srgbClr>
                  </a:outerShdw>
                </a:effectLst>
              </a:rPr>
              <a:t>of self-strengthening</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The Iron Curtain speech was therefore significant in </a:t>
            </a:r>
            <a:r>
              <a:rPr lang="en-GB" dirty="0">
                <a:solidFill>
                  <a:srgbClr val="00B0F0"/>
                </a:solidFill>
                <a:effectLst>
                  <a:outerShdw blurRad="38100" dist="38100" dir="2700000" algn="tl">
                    <a:srgbClr val="000000">
                      <a:alpha val="43137"/>
                    </a:srgbClr>
                  </a:outerShdw>
                </a:effectLst>
              </a:rPr>
              <a:t>hardening opinions </a:t>
            </a:r>
            <a:r>
              <a:rPr lang="en-GB" dirty="0">
                <a:effectLst>
                  <a:outerShdw blurRad="38100" dist="38100" dir="2700000" algn="tl">
                    <a:srgbClr val="000000">
                      <a:alpha val="43137"/>
                    </a:srgbClr>
                  </a:outerShdw>
                </a:effectLst>
              </a:rPr>
              <a:t>and </a:t>
            </a:r>
            <a:r>
              <a:rPr lang="en-GB" dirty="0">
                <a:solidFill>
                  <a:schemeClr val="accent6"/>
                </a:solidFill>
                <a:effectLst>
                  <a:outerShdw blurRad="38100" dist="38100" dir="2700000" algn="tl">
                    <a:srgbClr val="000000">
                      <a:alpha val="43137"/>
                    </a:srgbClr>
                  </a:outerShdw>
                </a:effectLst>
              </a:rPr>
              <a:t>defining the new frontline </a:t>
            </a:r>
            <a:r>
              <a:rPr lang="en-GB" dirty="0">
                <a:effectLst>
                  <a:outerShdw blurRad="38100" dist="38100" dir="2700000" algn="tl">
                    <a:srgbClr val="000000">
                      <a:alpha val="43137"/>
                    </a:srgbClr>
                  </a:outerShdw>
                </a:effectLst>
              </a:rPr>
              <a:t>in what was being seen as a new war. The Grand Alliance was clearly now dead</a:t>
            </a:r>
            <a:r>
              <a:rPr lang="en-GB" dirty="0"/>
              <a:t>!</a:t>
            </a:r>
            <a:endParaRPr lang="en-GB"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6630579" y="1178272"/>
            <a:ext cx="2357558" cy="3217084"/>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6556917" y="4696691"/>
            <a:ext cx="2431220" cy="1774883"/>
          </a:xfrm>
          <a:prstGeom prst="rect">
            <a:avLst/>
          </a:prstGeom>
          <a:ln>
            <a:noFill/>
          </a:ln>
          <a:effectLst>
            <a:softEdge rad="112500"/>
          </a:effectLst>
        </p:spPr>
      </p:pic>
    </p:spTree>
    <p:extLst>
      <p:ext uri="{BB962C8B-B14F-4D97-AF65-F5344CB8AC3E}">
        <p14:creationId xmlns:p14="http://schemas.microsoft.com/office/powerpoint/2010/main" val="1408754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EB32-CA0F-49FD-99B4-9C739471CA61}"/>
              </a:ext>
            </a:extLst>
          </p:cNvPr>
          <p:cNvSpPr>
            <a:spLocks noGrp="1"/>
          </p:cNvSpPr>
          <p:nvPr>
            <p:ph type="title"/>
          </p:nvPr>
        </p:nvSpPr>
        <p:spPr>
          <a:xfrm>
            <a:off x="628650" y="35570"/>
            <a:ext cx="7886700" cy="1325563"/>
          </a:xfrm>
        </p:spPr>
        <p:txBody>
          <a:bodyPr/>
          <a:lstStyle/>
          <a:p>
            <a:pPr algn="ctr"/>
            <a:r>
              <a:rPr lang="en-GB" b="1" u="sng" dirty="0"/>
              <a:t>Plenary</a:t>
            </a:r>
          </a:p>
        </p:txBody>
      </p:sp>
      <p:sp>
        <p:nvSpPr>
          <p:cNvPr id="3" name="Content Placeholder 2">
            <a:extLst>
              <a:ext uri="{FF2B5EF4-FFF2-40B4-BE49-F238E27FC236}">
                <a16:creationId xmlns:a16="http://schemas.microsoft.com/office/drawing/2014/main" id="{94413082-8DDD-4DAE-808E-BCFCF469A7FC}"/>
              </a:ext>
            </a:extLst>
          </p:cNvPr>
          <p:cNvSpPr>
            <a:spLocks noGrp="1"/>
          </p:cNvSpPr>
          <p:nvPr>
            <p:ph idx="1"/>
          </p:nvPr>
        </p:nvSpPr>
        <p:spPr>
          <a:xfrm>
            <a:off x="628650" y="1653310"/>
            <a:ext cx="7886700" cy="4282905"/>
          </a:xfrm>
        </p:spPr>
        <p:txBody>
          <a:bodyPr>
            <a:normAutofit/>
          </a:bodyPr>
          <a:lstStyle/>
          <a:p>
            <a:pPr marL="514350" indent="-514350" algn="ctr">
              <a:buFont typeface="+mj-lt"/>
              <a:buAutoNum type="arabicPeriod"/>
            </a:pPr>
            <a:r>
              <a:rPr lang="en-GB" b="1" dirty="0"/>
              <a:t>What issues caused the most ‘tension’ between the Allies?</a:t>
            </a:r>
          </a:p>
          <a:p>
            <a:pPr marL="514350" indent="-514350" algn="ctr">
              <a:buFont typeface="+mj-lt"/>
              <a:buAutoNum type="arabicPeriod"/>
            </a:pPr>
            <a:r>
              <a:rPr lang="en-GB" b="1" dirty="0"/>
              <a:t>Which issues did the Allies manage to resolve?</a:t>
            </a:r>
          </a:p>
          <a:p>
            <a:pPr marL="514350" indent="-514350" algn="ctr">
              <a:buFont typeface="+mj-lt"/>
              <a:buAutoNum type="arabicPeriod"/>
            </a:pPr>
            <a:r>
              <a:rPr lang="en-GB" b="1" dirty="0"/>
              <a:t>What were the root, long-term, causes that lay behind most of the disagreements?</a:t>
            </a:r>
          </a:p>
          <a:p>
            <a:pPr marL="514350" indent="-514350" algn="ctr">
              <a:buFont typeface="+mj-lt"/>
              <a:buAutoNum type="arabicPeriod"/>
            </a:pPr>
            <a:r>
              <a:rPr lang="en-GB" b="1" dirty="0"/>
              <a:t>Who was more responsible for the breakdown of the Grand Alliance – Stalin or Truman?</a:t>
            </a:r>
          </a:p>
          <a:p>
            <a:pPr marL="514350" indent="-514350" algn="ctr">
              <a:buFont typeface="+mj-lt"/>
              <a:buAutoNum type="arabicPeriod"/>
            </a:pPr>
            <a:r>
              <a:rPr lang="en-GB" b="1" dirty="0"/>
              <a:t>Was the breakdown of the Grand Alliance inevitable? How could it have been avoided?</a:t>
            </a:r>
          </a:p>
          <a:p>
            <a:pPr marL="0" indent="0" algn="ctr">
              <a:buNone/>
            </a:pPr>
            <a:endParaRPr lang="en-GB" b="1" dirty="0"/>
          </a:p>
          <a:p>
            <a:pPr marL="0" indent="0" algn="ctr">
              <a:buNone/>
            </a:pPr>
            <a:r>
              <a:rPr lang="en-GB" b="1" u="sng" dirty="0"/>
              <a:t>Did we meet our learning objective?</a:t>
            </a:r>
            <a:endParaRPr lang="en-GB" u="sng" dirty="0"/>
          </a:p>
        </p:txBody>
      </p:sp>
      <p:sp>
        <p:nvSpPr>
          <p:cNvPr id="4" name="Subtitle 2">
            <a:extLst>
              <a:ext uri="{FF2B5EF4-FFF2-40B4-BE49-F238E27FC236}">
                <a16:creationId xmlns:a16="http://schemas.microsoft.com/office/drawing/2014/main" id="{04A4FAD5-A491-4594-8331-40DAC70E9DF7}"/>
              </a:ext>
            </a:extLst>
          </p:cNvPr>
          <p:cNvSpPr txBox="1">
            <a:spLocks/>
          </p:cNvSpPr>
          <p:nvPr/>
        </p:nvSpPr>
        <p:spPr>
          <a:xfrm>
            <a:off x="32491" y="5736604"/>
            <a:ext cx="9144000" cy="8037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i="1" dirty="0">
                <a:solidFill>
                  <a:schemeClr val="accent6"/>
                </a:solidFill>
              </a:rPr>
              <a:t>L/O – To identify how disagreements arising from the Second World War led to the Cold War</a:t>
            </a:r>
          </a:p>
        </p:txBody>
      </p:sp>
    </p:spTree>
    <p:extLst>
      <p:ext uri="{BB962C8B-B14F-4D97-AF65-F5344CB8AC3E}">
        <p14:creationId xmlns:p14="http://schemas.microsoft.com/office/powerpoint/2010/main" val="217069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0"/>
            <a:ext cx="8562109" cy="1325563"/>
          </a:xfrm>
        </p:spPr>
        <p:txBody>
          <a:bodyPr/>
          <a:lstStyle/>
          <a:p>
            <a:r>
              <a:rPr lang="en-GB" b="1" u="sng" dirty="0"/>
              <a:t>The Tehran Conference – Nov 1943</a:t>
            </a:r>
          </a:p>
        </p:txBody>
      </p:sp>
      <p:sp>
        <p:nvSpPr>
          <p:cNvPr id="3" name="Content Placeholder 2"/>
          <p:cNvSpPr>
            <a:spLocks noGrp="1"/>
          </p:cNvSpPr>
          <p:nvPr>
            <p:ph idx="1"/>
          </p:nvPr>
        </p:nvSpPr>
        <p:spPr>
          <a:xfrm>
            <a:off x="0" y="2161308"/>
            <a:ext cx="9144000" cy="4696691"/>
          </a:xfrm>
        </p:spPr>
        <p:txBody>
          <a:bodyPr>
            <a:normAutofit fontScale="85000" lnSpcReduction="10000"/>
          </a:bodyPr>
          <a:lstStyle/>
          <a:p>
            <a:r>
              <a:rPr lang="en-GB" sz="3200" dirty="0">
                <a:effectLst>
                  <a:outerShdw blurRad="38100" dist="38100" dir="2700000" algn="tl">
                    <a:srgbClr val="000000">
                      <a:alpha val="43137"/>
                    </a:srgbClr>
                  </a:outerShdw>
                </a:effectLst>
              </a:rPr>
              <a:t>The first conference held was in Tehran, Iran in November 1943 and was attended by </a:t>
            </a:r>
            <a:r>
              <a:rPr lang="en-GB" sz="3200" dirty="0">
                <a:solidFill>
                  <a:srgbClr val="FFC000"/>
                </a:solidFill>
                <a:effectLst>
                  <a:outerShdw blurRad="38100" dist="38100" dir="2700000" algn="tl">
                    <a:srgbClr val="000000">
                      <a:alpha val="43137"/>
                    </a:srgbClr>
                  </a:outerShdw>
                </a:effectLst>
              </a:rPr>
              <a:t>Joseph Stalin </a:t>
            </a:r>
            <a:r>
              <a:rPr lang="en-GB" sz="3200" dirty="0">
                <a:effectLst>
                  <a:outerShdw blurRad="38100" dist="38100" dir="2700000" algn="tl">
                    <a:srgbClr val="000000">
                      <a:alpha val="43137"/>
                    </a:srgbClr>
                  </a:outerShdw>
                </a:effectLst>
              </a:rPr>
              <a:t>of the USSR; </a:t>
            </a:r>
            <a:r>
              <a:rPr lang="en-GB" sz="3200" dirty="0">
                <a:solidFill>
                  <a:srgbClr val="00B0F0"/>
                </a:solidFill>
                <a:effectLst>
                  <a:outerShdw blurRad="38100" dist="38100" dir="2700000" algn="tl">
                    <a:srgbClr val="000000">
                      <a:alpha val="43137"/>
                    </a:srgbClr>
                  </a:outerShdw>
                </a:effectLst>
              </a:rPr>
              <a:t>Winston Churchill </a:t>
            </a:r>
            <a:r>
              <a:rPr lang="en-GB" sz="3200" dirty="0">
                <a:effectLst>
                  <a:outerShdw blurRad="38100" dist="38100" dir="2700000" algn="tl">
                    <a:srgbClr val="000000">
                      <a:alpha val="43137"/>
                    </a:srgbClr>
                  </a:outerShdw>
                </a:effectLst>
              </a:rPr>
              <a:t>of the UK; </a:t>
            </a:r>
            <a:r>
              <a:rPr lang="en-GB" sz="3200" dirty="0">
                <a:solidFill>
                  <a:schemeClr val="accent6"/>
                </a:solidFill>
                <a:effectLst>
                  <a:outerShdw blurRad="38100" dist="38100" dir="2700000" algn="tl">
                    <a:srgbClr val="000000">
                      <a:alpha val="43137"/>
                    </a:srgbClr>
                  </a:outerShdw>
                </a:effectLst>
              </a:rPr>
              <a:t>Franklin Roosevelt </a:t>
            </a:r>
            <a:r>
              <a:rPr lang="en-GB" sz="3200" dirty="0">
                <a:effectLst>
                  <a:outerShdw blurRad="38100" dist="38100" dir="2700000" algn="tl">
                    <a:srgbClr val="000000">
                      <a:alpha val="43137"/>
                    </a:srgbClr>
                  </a:outerShdw>
                </a:effectLst>
              </a:rPr>
              <a:t>of the USA.</a:t>
            </a:r>
          </a:p>
          <a:p>
            <a:endParaRPr lang="en-GB" sz="3200" dirty="0">
              <a:effectLst>
                <a:outerShdw blurRad="38100" dist="38100" dir="2700000" algn="tl">
                  <a:srgbClr val="000000">
                    <a:alpha val="43137"/>
                  </a:srgbClr>
                </a:outerShdw>
              </a:effectLst>
            </a:endParaRPr>
          </a:p>
          <a:p>
            <a:r>
              <a:rPr lang="en-GB" sz="3200" dirty="0">
                <a:effectLst>
                  <a:outerShdw blurRad="38100" dist="38100" dir="2700000" algn="tl">
                    <a:srgbClr val="000000">
                      <a:alpha val="43137"/>
                    </a:srgbClr>
                  </a:outerShdw>
                </a:effectLst>
              </a:rPr>
              <a:t>The conference was a </a:t>
            </a:r>
            <a:r>
              <a:rPr lang="en-GB" sz="3200" dirty="0">
                <a:solidFill>
                  <a:srgbClr val="92D050"/>
                </a:solidFill>
                <a:effectLst>
                  <a:outerShdw blurRad="38100" dist="38100" dir="2700000" algn="tl">
                    <a:srgbClr val="000000">
                      <a:alpha val="43137"/>
                    </a:srgbClr>
                  </a:outerShdw>
                </a:effectLst>
              </a:rPr>
              <a:t>fair success</a:t>
            </a:r>
            <a:r>
              <a:rPr lang="en-GB" sz="3200" dirty="0">
                <a:effectLst>
                  <a:outerShdw blurRad="38100" dist="38100" dir="2700000" algn="tl">
                    <a:srgbClr val="000000">
                      <a:alpha val="43137"/>
                    </a:srgbClr>
                  </a:outerShdw>
                </a:effectLst>
              </a:rPr>
              <a:t>. Both Roosevelt and Stalin seemed to work reasonably well together.</a:t>
            </a:r>
          </a:p>
          <a:p>
            <a:endParaRPr lang="en-GB" sz="3200" dirty="0">
              <a:effectLst>
                <a:outerShdw blurRad="38100" dist="38100" dir="2700000" algn="tl">
                  <a:srgbClr val="000000">
                    <a:alpha val="43137"/>
                  </a:srgbClr>
                </a:outerShdw>
              </a:effectLst>
            </a:endParaRPr>
          </a:p>
          <a:p>
            <a:r>
              <a:rPr lang="en-GB" sz="3200" dirty="0">
                <a:effectLst>
                  <a:outerShdw blurRad="38100" dist="38100" dir="2700000" algn="tl">
                    <a:srgbClr val="000000">
                      <a:alpha val="43137"/>
                    </a:srgbClr>
                  </a:outerShdw>
                </a:effectLst>
              </a:rPr>
              <a:t>However as the war progressed, a </a:t>
            </a:r>
            <a:r>
              <a:rPr lang="en-GB" sz="3200" dirty="0">
                <a:solidFill>
                  <a:schemeClr val="accent6"/>
                </a:solidFill>
                <a:effectLst>
                  <a:outerShdw blurRad="38100" dist="38100" dir="2700000" algn="tl">
                    <a:srgbClr val="000000">
                      <a:alpha val="43137"/>
                    </a:srgbClr>
                  </a:outerShdw>
                </a:effectLst>
              </a:rPr>
              <a:t>gap emerged </a:t>
            </a:r>
            <a:r>
              <a:rPr lang="en-GB" sz="3200" dirty="0">
                <a:effectLst>
                  <a:outerShdw blurRad="38100" dist="38100" dir="2700000" algn="tl">
                    <a:srgbClr val="000000">
                      <a:alpha val="43137"/>
                    </a:srgbClr>
                  </a:outerShdw>
                </a:effectLst>
              </a:rPr>
              <a:t>between Stalin’s post-war aims and those of the Western powers.</a:t>
            </a:r>
            <a:endParaRPr lang="en-GB" sz="3200" dirty="0"/>
          </a:p>
        </p:txBody>
      </p:sp>
    </p:spTree>
    <p:extLst>
      <p:ext uri="{BB962C8B-B14F-4D97-AF65-F5344CB8AC3E}">
        <p14:creationId xmlns:p14="http://schemas.microsoft.com/office/powerpoint/2010/main" val="11290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152"/>
            <a:ext cx="9144000" cy="6878152"/>
          </a:xfrm>
        </p:spPr>
      </p:pic>
    </p:spTree>
    <p:extLst>
      <p:ext uri="{BB962C8B-B14F-4D97-AF65-F5344CB8AC3E}">
        <p14:creationId xmlns:p14="http://schemas.microsoft.com/office/powerpoint/2010/main" val="13030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6" y="-65522"/>
            <a:ext cx="7886700" cy="1325563"/>
          </a:xfrm>
        </p:spPr>
        <p:txBody>
          <a:bodyPr/>
          <a:lstStyle/>
          <a:p>
            <a:r>
              <a:rPr lang="en-GB" b="1" u="sng" dirty="0"/>
              <a:t>The Tehran Conference - Debates</a:t>
            </a:r>
          </a:p>
        </p:txBody>
      </p:sp>
      <p:sp>
        <p:nvSpPr>
          <p:cNvPr id="3" name="Content Placeholder 2"/>
          <p:cNvSpPr>
            <a:spLocks noGrp="1"/>
          </p:cNvSpPr>
          <p:nvPr>
            <p:ph idx="1"/>
          </p:nvPr>
        </p:nvSpPr>
        <p:spPr>
          <a:xfrm>
            <a:off x="0" y="1101436"/>
            <a:ext cx="7117774" cy="5756564"/>
          </a:xfrm>
        </p:spPr>
        <p:txBody>
          <a:bodyPr>
            <a:normAutofit/>
          </a:bodyPr>
          <a:lstStyle/>
          <a:p>
            <a:r>
              <a:rPr lang="en-GB" b="1" u="sng" dirty="0">
                <a:effectLst>
                  <a:outerShdw blurRad="38100" dist="38100" dir="2700000" algn="tl">
                    <a:srgbClr val="000000">
                      <a:alpha val="43137"/>
                    </a:srgbClr>
                  </a:outerShdw>
                </a:effectLst>
              </a:rPr>
              <a:t>State of the War</a:t>
            </a:r>
            <a:r>
              <a:rPr lang="en-GB" dirty="0">
                <a:effectLst>
                  <a:outerShdw blurRad="38100" dist="38100" dir="2700000" algn="tl">
                    <a:srgbClr val="000000">
                      <a:alpha val="43137"/>
                    </a:srgbClr>
                  </a:outerShdw>
                </a:effectLst>
              </a:rPr>
              <a:t> – By 1943, the Allies were winning. The </a:t>
            </a:r>
            <a:r>
              <a:rPr lang="en-GB" dirty="0">
                <a:solidFill>
                  <a:schemeClr val="accent6"/>
                </a:solidFill>
                <a:effectLst>
                  <a:outerShdw blurRad="38100" dist="38100" dir="2700000" algn="tl">
                    <a:srgbClr val="000000">
                      <a:alpha val="43137"/>
                    </a:srgbClr>
                  </a:outerShdw>
                </a:effectLst>
              </a:rPr>
              <a:t>Germans in retreat</a:t>
            </a:r>
            <a:r>
              <a:rPr lang="en-GB" dirty="0">
                <a:solidFill>
                  <a:srgbClr val="FFFF00"/>
                </a:solidFill>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on the Eastern Front, the UK and USA had invaded </a:t>
            </a:r>
            <a:r>
              <a:rPr lang="en-GB" dirty="0">
                <a:solidFill>
                  <a:srgbClr val="92D050"/>
                </a:solidFill>
                <a:effectLst>
                  <a:outerShdw blurRad="38100" dist="38100" dir="2700000" algn="tl">
                    <a:srgbClr val="000000">
                      <a:alpha val="43137"/>
                    </a:srgbClr>
                  </a:outerShdw>
                </a:effectLst>
              </a:rPr>
              <a:t>North Africa and Italy </a:t>
            </a:r>
            <a:r>
              <a:rPr lang="en-GB" dirty="0">
                <a:effectLst>
                  <a:outerShdw blurRad="38100" dist="38100" dir="2700000" algn="tl">
                    <a:srgbClr val="000000">
                      <a:alpha val="43137"/>
                    </a:srgbClr>
                  </a:outerShdw>
                </a:effectLst>
              </a:rPr>
              <a:t>and the Pacific War had entered its ‘</a:t>
            </a:r>
            <a:r>
              <a:rPr lang="en-GB" dirty="0">
                <a:solidFill>
                  <a:srgbClr val="00B0F0"/>
                </a:solidFill>
                <a:effectLst>
                  <a:outerShdw blurRad="38100" dist="38100" dir="2700000" algn="tl">
                    <a:srgbClr val="000000">
                      <a:alpha val="43137"/>
                    </a:srgbClr>
                  </a:outerShdw>
                </a:effectLst>
              </a:rPr>
              <a:t>island hopping</a:t>
            </a:r>
            <a:r>
              <a:rPr lang="en-GB" dirty="0">
                <a:effectLst>
                  <a:outerShdw blurRad="38100" dist="38100" dir="2700000" algn="tl">
                    <a:srgbClr val="000000">
                      <a:alpha val="43137"/>
                    </a:srgbClr>
                  </a:outerShdw>
                </a:effectLst>
              </a:rPr>
              <a:t>’ phase. However Stalin still demanded the </a:t>
            </a:r>
            <a:r>
              <a:rPr lang="en-GB" dirty="0">
                <a:solidFill>
                  <a:schemeClr val="accent6"/>
                </a:solidFill>
                <a:effectLst>
                  <a:outerShdw blurRad="38100" dist="38100" dir="2700000" algn="tl">
                    <a:srgbClr val="000000">
                      <a:alpha val="43137"/>
                    </a:srgbClr>
                  </a:outerShdw>
                </a:effectLst>
              </a:rPr>
              <a:t>creation of a Second Front</a:t>
            </a:r>
            <a:r>
              <a:rPr lang="en-GB" dirty="0">
                <a:effectLst>
                  <a:outerShdw blurRad="38100" dist="38100" dir="2700000" algn="tl">
                    <a:srgbClr val="000000">
                      <a:alpha val="43137"/>
                    </a:srgbClr>
                  </a:outerShdw>
                </a:effectLst>
              </a:rPr>
              <a:t> in Western Europe.</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Germany</a:t>
            </a:r>
            <a:r>
              <a:rPr lang="en-GB" dirty="0">
                <a:effectLst>
                  <a:outerShdw blurRad="38100" dist="38100" dir="2700000" algn="tl">
                    <a:srgbClr val="000000">
                      <a:alpha val="43137"/>
                    </a:srgbClr>
                  </a:outerShdw>
                </a:effectLst>
              </a:rPr>
              <a:t> – Debates over what to do with Germany. Differences stemmed from wartime experiences, ‘lessons’ from the failure of the </a:t>
            </a:r>
            <a:r>
              <a:rPr lang="en-GB" dirty="0" err="1">
                <a:effectLst>
                  <a:outerShdw blurRad="38100" dist="38100" dir="2700000" algn="tl">
                    <a:srgbClr val="000000">
                      <a:alpha val="43137"/>
                    </a:srgbClr>
                  </a:outerShdw>
                </a:effectLst>
              </a:rPr>
              <a:t>ToV</a:t>
            </a:r>
            <a:r>
              <a:rPr lang="en-GB" dirty="0">
                <a:effectLst>
                  <a:outerShdw blurRad="38100" dist="38100" dir="2700000" algn="tl">
                    <a:srgbClr val="000000">
                      <a:alpha val="43137"/>
                    </a:srgbClr>
                  </a:outerShdw>
                </a:effectLst>
              </a:rPr>
              <a:t> and differing ideologies. They only agreed that ‘</a:t>
            </a:r>
            <a:r>
              <a:rPr lang="en-GB" dirty="0">
                <a:solidFill>
                  <a:schemeClr val="accent6"/>
                </a:solidFill>
                <a:effectLst>
                  <a:outerShdw blurRad="38100" dist="38100" dir="2700000" algn="tl">
                    <a:srgbClr val="000000">
                      <a:alpha val="43137"/>
                    </a:srgbClr>
                  </a:outerShdw>
                </a:effectLst>
              </a:rPr>
              <a:t>unconditional surrender</a:t>
            </a:r>
            <a:r>
              <a:rPr lang="en-GB" dirty="0">
                <a:effectLst>
                  <a:outerShdw blurRad="38100" dist="38100" dir="2700000" algn="tl">
                    <a:srgbClr val="000000">
                      <a:alpha val="43137"/>
                    </a:srgbClr>
                  </a:outerShdw>
                </a:effectLst>
              </a:rPr>
              <a:t>’ was the objective. </a:t>
            </a:r>
            <a:r>
              <a:rPr lang="en-GB" dirty="0">
                <a:solidFill>
                  <a:srgbClr val="FFC000"/>
                </a:solidFill>
                <a:effectLst>
                  <a:outerShdw blurRad="38100" dist="38100" dir="2700000" algn="tl">
                    <a:srgbClr val="000000">
                      <a:alpha val="43137"/>
                    </a:srgbClr>
                  </a:outerShdw>
                </a:effectLst>
              </a:rPr>
              <a:t>Date set for Second Front </a:t>
            </a:r>
            <a:r>
              <a:rPr lang="en-GB" dirty="0">
                <a:effectLst>
                  <a:outerShdw blurRad="38100" dist="38100" dir="2700000" algn="tl">
                    <a:srgbClr val="000000">
                      <a:alpha val="43137"/>
                    </a:srgbClr>
                  </a:outerShdw>
                </a:effectLst>
              </a:rPr>
              <a:t>– June 1944.</a:t>
            </a:r>
          </a:p>
        </p:txBody>
      </p:sp>
      <p:pic>
        <p:nvPicPr>
          <p:cNvPr id="4" name="Picture 3"/>
          <p:cNvPicPr>
            <a:picLocks noChangeAspect="1"/>
          </p:cNvPicPr>
          <p:nvPr/>
        </p:nvPicPr>
        <p:blipFill>
          <a:blip r:embed="rId2"/>
          <a:stretch>
            <a:fillRect/>
          </a:stretch>
        </p:blipFill>
        <p:spPr>
          <a:xfrm>
            <a:off x="7034647" y="1101436"/>
            <a:ext cx="2026226" cy="2357436"/>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7132061" y="3963048"/>
            <a:ext cx="1914525" cy="2390775"/>
          </a:xfrm>
          <a:prstGeom prst="rect">
            <a:avLst/>
          </a:prstGeom>
          <a:ln>
            <a:noFill/>
          </a:ln>
          <a:effectLst>
            <a:softEdge rad="112500"/>
          </a:effectLst>
        </p:spPr>
      </p:pic>
    </p:spTree>
    <p:extLst>
      <p:ext uri="{BB962C8B-B14F-4D97-AF65-F5344CB8AC3E}">
        <p14:creationId xmlns:p14="http://schemas.microsoft.com/office/powerpoint/2010/main" val="29969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17159"/>
            <a:ext cx="7886700" cy="1325563"/>
          </a:xfrm>
        </p:spPr>
        <p:txBody>
          <a:bodyPr/>
          <a:lstStyle/>
          <a:p>
            <a:r>
              <a:rPr lang="en-GB" b="1" u="sng" dirty="0"/>
              <a:t>The Tehran Conference - Debates</a:t>
            </a:r>
          </a:p>
        </p:txBody>
      </p:sp>
      <p:sp>
        <p:nvSpPr>
          <p:cNvPr id="3" name="Content Placeholder 2"/>
          <p:cNvSpPr>
            <a:spLocks noGrp="1"/>
          </p:cNvSpPr>
          <p:nvPr>
            <p:ph idx="1"/>
          </p:nvPr>
        </p:nvSpPr>
        <p:spPr>
          <a:xfrm>
            <a:off x="0" y="1101436"/>
            <a:ext cx="6077527" cy="5603889"/>
          </a:xfrm>
        </p:spPr>
        <p:txBody>
          <a:bodyPr>
            <a:normAutofit/>
          </a:bodyPr>
          <a:lstStyle/>
          <a:p>
            <a:r>
              <a:rPr lang="en-GB" b="1" u="sng" dirty="0">
                <a:effectLst>
                  <a:outerShdw blurRad="38100" dist="38100" dir="2700000" algn="tl">
                    <a:srgbClr val="000000">
                      <a:alpha val="43137"/>
                    </a:srgbClr>
                  </a:outerShdw>
                </a:effectLst>
              </a:rPr>
              <a:t>Poland</a:t>
            </a:r>
            <a:r>
              <a:rPr lang="en-GB" dirty="0">
                <a:effectLst>
                  <a:outerShdw blurRad="38100" dist="38100" dir="2700000" algn="tl">
                    <a:srgbClr val="000000">
                      <a:alpha val="43137"/>
                    </a:srgbClr>
                  </a:outerShdw>
                </a:effectLst>
              </a:rPr>
              <a:t> – Stalin’s concern for ‘security’ led him to </a:t>
            </a:r>
            <a:r>
              <a:rPr lang="en-GB" dirty="0">
                <a:solidFill>
                  <a:srgbClr val="FFC000"/>
                </a:solidFill>
                <a:effectLst>
                  <a:outerShdw blurRad="38100" dist="38100" dir="2700000" algn="tl">
                    <a:srgbClr val="000000">
                      <a:alpha val="43137"/>
                    </a:srgbClr>
                  </a:outerShdw>
                </a:effectLst>
              </a:rPr>
              <a:t>demand territory from Poland </a:t>
            </a:r>
            <a:r>
              <a:rPr lang="en-GB" dirty="0">
                <a:effectLst>
                  <a:outerShdw blurRad="38100" dist="38100" dir="2700000" algn="tl">
                    <a:srgbClr val="000000">
                      <a:alpha val="43137"/>
                    </a:srgbClr>
                  </a:outerShdw>
                </a:effectLst>
              </a:rPr>
              <a:t>and a </a:t>
            </a:r>
            <a:r>
              <a:rPr lang="en-GB" dirty="0">
                <a:solidFill>
                  <a:srgbClr val="FFC000"/>
                </a:solidFill>
                <a:effectLst>
                  <a:outerShdw blurRad="38100" dist="38100" dir="2700000" algn="tl">
                    <a:srgbClr val="000000">
                      <a:alpha val="43137"/>
                    </a:srgbClr>
                  </a:outerShdw>
                </a:effectLst>
              </a:rPr>
              <a:t>pro-Soviet government</a:t>
            </a:r>
            <a:r>
              <a:rPr lang="en-GB" dirty="0">
                <a:effectLst>
                  <a:outerShdw blurRad="38100" dist="38100" dir="2700000" algn="tl">
                    <a:srgbClr val="000000">
                      <a:alpha val="43137"/>
                    </a:srgbClr>
                  </a:outerShdw>
                </a:effectLst>
              </a:rPr>
              <a:t>. Agreed that the USSR could keep territory seized in 1939, Poland would be </a:t>
            </a:r>
            <a:r>
              <a:rPr lang="en-GB" dirty="0">
                <a:solidFill>
                  <a:srgbClr val="00B0F0"/>
                </a:solidFill>
                <a:effectLst>
                  <a:outerShdw blurRad="38100" dist="38100" dir="2700000" algn="tl">
                    <a:srgbClr val="000000">
                      <a:alpha val="43137"/>
                    </a:srgbClr>
                  </a:outerShdw>
                </a:effectLst>
              </a:rPr>
              <a:t>compensated with land from Germany</a:t>
            </a:r>
            <a:r>
              <a:rPr lang="en-GB" dirty="0">
                <a:effectLst>
                  <a:outerShdw blurRad="38100" dist="38100" dir="2700000" algn="tl">
                    <a:srgbClr val="000000">
                      <a:alpha val="43137"/>
                    </a:srgbClr>
                  </a:outerShdw>
                </a:effectLst>
              </a:rPr>
              <a:t>. </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Eastern Europe</a:t>
            </a:r>
            <a:r>
              <a:rPr lang="en-GB" dirty="0">
                <a:effectLst>
                  <a:outerShdw blurRad="38100" dist="38100" dir="2700000" algn="tl">
                    <a:srgbClr val="000000">
                      <a:alpha val="43137"/>
                    </a:srgbClr>
                  </a:outerShdw>
                </a:effectLst>
              </a:rPr>
              <a:t> – Soviets demanded the right to keep territory they had seized between 1939-40 – </a:t>
            </a:r>
            <a:r>
              <a:rPr lang="en-GB" dirty="0">
                <a:solidFill>
                  <a:srgbClr val="92D050"/>
                </a:solidFill>
                <a:effectLst>
                  <a:outerShdw blurRad="38100" dist="38100" dir="2700000" algn="tl">
                    <a:srgbClr val="000000">
                      <a:alpha val="43137"/>
                    </a:srgbClr>
                  </a:outerShdw>
                </a:effectLst>
              </a:rPr>
              <a:t>The Baltic States, Finland &amp; Romania</a:t>
            </a:r>
            <a:r>
              <a:rPr lang="en-GB" dirty="0">
                <a:effectLst>
                  <a:outerShdw blurRad="38100" dist="38100" dir="2700000" algn="tl">
                    <a:srgbClr val="000000">
                      <a:alpha val="43137"/>
                    </a:srgbClr>
                  </a:outerShdw>
                </a:effectLst>
              </a:rPr>
              <a:t>. The USA and UK reluctantly agreed, despite this being against the </a:t>
            </a:r>
            <a:r>
              <a:rPr lang="en-GB" dirty="0">
                <a:solidFill>
                  <a:schemeClr val="accent6"/>
                </a:solidFill>
                <a:effectLst>
                  <a:outerShdw blurRad="38100" dist="38100" dir="2700000" algn="tl">
                    <a:srgbClr val="000000">
                      <a:alpha val="43137"/>
                    </a:srgbClr>
                  </a:outerShdw>
                </a:effectLst>
              </a:rPr>
              <a:t>Atlantic Charter</a:t>
            </a:r>
            <a:r>
              <a:rPr lang="en-GB"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7291784" y="1342722"/>
            <a:ext cx="1754801" cy="2636996"/>
          </a:xfrm>
          <a:prstGeom prst="rect">
            <a:avLst/>
          </a:prstGeom>
        </p:spPr>
      </p:pic>
      <p:pic>
        <p:nvPicPr>
          <p:cNvPr id="5" name="Picture 4"/>
          <p:cNvPicPr>
            <a:picLocks noChangeAspect="1"/>
          </p:cNvPicPr>
          <p:nvPr/>
        </p:nvPicPr>
        <p:blipFill>
          <a:blip r:embed="rId3"/>
          <a:stretch>
            <a:fillRect/>
          </a:stretch>
        </p:blipFill>
        <p:spPr>
          <a:xfrm>
            <a:off x="6302447" y="3906982"/>
            <a:ext cx="2744138" cy="2798343"/>
          </a:xfrm>
          <a:prstGeom prst="rect">
            <a:avLst/>
          </a:prstGeom>
        </p:spPr>
      </p:pic>
    </p:spTree>
    <p:extLst>
      <p:ext uri="{BB962C8B-B14F-4D97-AF65-F5344CB8AC3E}">
        <p14:creationId xmlns:p14="http://schemas.microsoft.com/office/powerpoint/2010/main" val="395007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1694"/>
            <a:ext cx="7886700" cy="1325563"/>
          </a:xfrm>
        </p:spPr>
        <p:txBody>
          <a:bodyPr/>
          <a:lstStyle/>
          <a:p>
            <a:r>
              <a:rPr lang="en-GB" b="1" u="sng" dirty="0"/>
              <a:t>The Tehran Conference - Debates</a:t>
            </a:r>
          </a:p>
        </p:txBody>
      </p:sp>
      <p:sp>
        <p:nvSpPr>
          <p:cNvPr id="3" name="Content Placeholder 2"/>
          <p:cNvSpPr>
            <a:spLocks noGrp="1"/>
          </p:cNvSpPr>
          <p:nvPr>
            <p:ph idx="1"/>
          </p:nvPr>
        </p:nvSpPr>
        <p:spPr>
          <a:xfrm>
            <a:off x="-1" y="1101436"/>
            <a:ext cx="6913509" cy="5756564"/>
          </a:xfrm>
        </p:spPr>
        <p:txBody>
          <a:bodyPr>
            <a:normAutofit/>
          </a:bodyPr>
          <a:lstStyle/>
          <a:p>
            <a:r>
              <a:rPr lang="en-GB" b="1" u="sng" dirty="0">
                <a:effectLst>
                  <a:outerShdw blurRad="38100" dist="38100" dir="2700000" algn="tl">
                    <a:srgbClr val="000000">
                      <a:alpha val="43137"/>
                    </a:srgbClr>
                  </a:outerShdw>
                </a:effectLst>
              </a:rPr>
              <a:t>Japan</a:t>
            </a:r>
            <a:r>
              <a:rPr lang="en-GB" dirty="0">
                <a:effectLst>
                  <a:outerShdw blurRad="38100" dist="38100" dir="2700000" algn="tl">
                    <a:srgbClr val="000000">
                      <a:alpha val="43137"/>
                    </a:srgbClr>
                  </a:outerShdw>
                </a:effectLst>
              </a:rPr>
              <a:t> – The USA and UK tried to convince Stalin to open up a Soviet ‘</a:t>
            </a:r>
            <a:r>
              <a:rPr lang="en-GB" dirty="0">
                <a:solidFill>
                  <a:schemeClr val="accent6"/>
                </a:solidFill>
                <a:effectLst>
                  <a:outerShdw blurRad="38100" dist="38100" dir="2700000" algn="tl">
                    <a:srgbClr val="000000">
                      <a:alpha val="43137"/>
                    </a:srgbClr>
                  </a:outerShdw>
                </a:effectLst>
              </a:rPr>
              <a:t>second front</a:t>
            </a:r>
            <a:r>
              <a:rPr lang="en-GB" dirty="0">
                <a:effectLst>
                  <a:outerShdw blurRad="38100" dist="38100" dir="2700000" algn="tl">
                    <a:srgbClr val="000000">
                      <a:alpha val="43137"/>
                    </a:srgbClr>
                  </a:outerShdw>
                </a:effectLst>
              </a:rPr>
              <a:t>’ in Asia – Stalin refused until the war with Germany was won.</a:t>
            </a:r>
          </a:p>
          <a:p>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The UN</a:t>
            </a:r>
            <a:r>
              <a:rPr lang="en-GB" b="1" dirty="0">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 British and Soviets agreed in principle to the US idea of a new </a:t>
            </a:r>
            <a:r>
              <a:rPr lang="en-GB" dirty="0">
                <a:solidFill>
                  <a:srgbClr val="00B0F0"/>
                </a:solidFill>
                <a:effectLst>
                  <a:outerShdw blurRad="38100" dist="38100" dir="2700000" algn="tl">
                    <a:srgbClr val="000000">
                      <a:alpha val="43137"/>
                    </a:srgbClr>
                  </a:outerShdw>
                </a:effectLst>
              </a:rPr>
              <a:t>international organisation</a:t>
            </a:r>
            <a:r>
              <a:rPr lang="en-GB" dirty="0">
                <a:effectLst>
                  <a:outerShdw blurRad="38100" dist="38100" dir="2700000" algn="tl">
                    <a:srgbClr val="000000">
                      <a:alpha val="43137"/>
                    </a:srgbClr>
                  </a:outerShdw>
                </a:effectLst>
              </a:rPr>
              <a:t> to be established after the war. It would settle international disputes through </a:t>
            </a:r>
            <a:r>
              <a:rPr lang="en-GB" dirty="0">
                <a:solidFill>
                  <a:schemeClr val="accent6"/>
                </a:solidFill>
                <a:effectLst>
                  <a:outerShdw blurRad="38100" dist="38100" dir="2700000" algn="tl">
                    <a:srgbClr val="000000">
                      <a:alpha val="43137"/>
                    </a:srgbClr>
                  </a:outerShdw>
                </a:effectLst>
              </a:rPr>
              <a:t>collective security</a:t>
            </a:r>
            <a:r>
              <a:rPr lang="en-GB" dirty="0">
                <a:effectLst>
                  <a:outerShdw blurRad="38100" dist="38100" dir="2700000" algn="tl">
                    <a:srgbClr val="000000">
                      <a:alpha val="43137"/>
                    </a:srgbClr>
                  </a:outerShdw>
                </a:effectLst>
              </a:rPr>
              <a:t>.</a:t>
            </a:r>
          </a:p>
          <a:p>
            <a:pPr marL="0" indent="0">
              <a:buNone/>
            </a:pPr>
            <a:endParaRPr lang="en-GB" dirty="0">
              <a:effectLst>
                <a:outerShdw blurRad="38100" dist="38100" dir="2700000" algn="tl">
                  <a:srgbClr val="000000">
                    <a:alpha val="43137"/>
                  </a:srgbClr>
                </a:outerShdw>
              </a:effectLst>
            </a:endParaRPr>
          </a:p>
          <a:p>
            <a:r>
              <a:rPr lang="en-GB" b="1" u="sng" dirty="0">
                <a:effectLst>
                  <a:outerShdw blurRad="38100" dist="38100" dir="2700000" algn="tl">
                    <a:srgbClr val="000000">
                      <a:alpha val="43137"/>
                    </a:srgbClr>
                  </a:outerShdw>
                </a:effectLst>
              </a:rPr>
              <a:t>Conclusions</a:t>
            </a:r>
            <a:r>
              <a:rPr lang="en-GB" dirty="0">
                <a:effectLst>
                  <a:outerShdw blurRad="38100" dist="38100" dir="2700000" algn="tl">
                    <a:srgbClr val="000000">
                      <a:alpha val="43137"/>
                    </a:srgbClr>
                  </a:outerShdw>
                </a:effectLst>
              </a:rPr>
              <a:t> – The main positive outcomes included: agreement on the </a:t>
            </a:r>
            <a:r>
              <a:rPr lang="en-GB" dirty="0">
                <a:solidFill>
                  <a:srgbClr val="FFC000"/>
                </a:solidFill>
                <a:effectLst>
                  <a:outerShdw blurRad="38100" dist="38100" dir="2700000" algn="tl">
                    <a:srgbClr val="000000">
                      <a:alpha val="43137"/>
                    </a:srgbClr>
                  </a:outerShdw>
                </a:effectLst>
              </a:rPr>
              <a:t>United Nations</a:t>
            </a:r>
            <a:r>
              <a:rPr lang="en-GB" dirty="0">
                <a:effectLst>
                  <a:outerShdw blurRad="38100" dist="38100" dir="2700000" algn="tl">
                    <a:srgbClr val="000000">
                      <a:alpha val="43137"/>
                    </a:srgbClr>
                  </a:outerShdw>
                </a:effectLst>
              </a:rPr>
              <a:t>, and on the need for a </a:t>
            </a:r>
            <a:r>
              <a:rPr lang="en-GB" dirty="0">
                <a:solidFill>
                  <a:srgbClr val="92D050"/>
                </a:solidFill>
                <a:effectLst>
                  <a:outerShdw blurRad="38100" dist="38100" dir="2700000" algn="tl">
                    <a:srgbClr val="000000">
                      <a:alpha val="43137"/>
                    </a:srgbClr>
                  </a:outerShdw>
                </a:effectLst>
              </a:rPr>
              <a:t>weak post-war Germany</a:t>
            </a:r>
            <a:r>
              <a:rPr lang="en-GB" dirty="0">
                <a:effectLst>
                  <a:outerShdw blurRad="38100" dist="38100" dir="2700000" algn="tl">
                    <a:srgbClr val="000000">
                      <a:alpha val="43137"/>
                    </a:srgbClr>
                  </a:outerShdw>
                </a:effectLst>
              </a:rPr>
              <a:t>.</a:t>
            </a:r>
            <a:endParaRPr lang="en-GB" dirty="0"/>
          </a:p>
        </p:txBody>
      </p:sp>
      <p:pic>
        <p:nvPicPr>
          <p:cNvPr id="4" name="Picture 3"/>
          <p:cNvPicPr>
            <a:picLocks noChangeAspect="1"/>
          </p:cNvPicPr>
          <p:nvPr/>
        </p:nvPicPr>
        <p:blipFill>
          <a:blip r:embed="rId2"/>
          <a:stretch>
            <a:fillRect/>
          </a:stretch>
        </p:blipFill>
        <p:spPr>
          <a:xfrm>
            <a:off x="6653212" y="1464721"/>
            <a:ext cx="2466975" cy="184785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845706" y="3451730"/>
            <a:ext cx="2081988" cy="2903825"/>
          </a:xfrm>
          <a:prstGeom prst="rect">
            <a:avLst/>
          </a:prstGeom>
        </p:spPr>
      </p:pic>
    </p:spTree>
    <p:extLst>
      <p:ext uri="{BB962C8B-B14F-4D97-AF65-F5344CB8AC3E}">
        <p14:creationId xmlns:p14="http://schemas.microsoft.com/office/powerpoint/2010/main" val="654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87" y="1516532"/>
            <a:ext cx="7886700" cy="4351338"/>
          </a:xfrm>
        </p:spPr>
        <p:txBody>
          <a:bodyPr>
            <a:normAutofit/>
          </a:bodyPr>
          <a:lstStyle/>
          <a:p>
            <a:pPr marL="0" indent="0" algn="ctr">
              <a:buNone/>
            </a:pPr>
            <a:r>
              <a:rPr lang="en-GB" sz="6600" b="1" dirty="0"/>
              <a:t>How did the Tehran Conference effect Superpower Relations?</a:t>
            </a:r>
          </a:p>
        </p:txBody>
      </p:sp>
    </p:spTree>
    <p:extLst>
      <p:ext uri="{BB962C8B-B14F-4D97-AF65-F5344CB8AC3E}">
        <p14:creationId xmlns:p14="http://schemas.microsoft.com/office/powerpoint/2010/main" val="114106743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4022</TotalTime>
  <Words>2558</Words>
  <Application>Microsoft Office PowerPoint</Application>
  <PresentationFormat>On-screen Show (4:3)</PresentationFormat>
  <Paragraphs>153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Gill Sans MT</vt:lpstr>
      <vt:lpstr>Wingdings 2</vt:lpstr>
      <vt:lpstr>Dividend</vt:lpstr>
      <vt:lpstr>Why did the ‘Grand Alliance’ Breakdown?</vt:lpstr>
      <vt:lpstr>Why did the Grand Alliance breakdown?</vt:lpstr>
      <vt:lpstr>Why did the Grand Alliance breakdown?</vt:lpstr>
      <vt:lpstr>The Tehran Conference – Nov 1943</vt:lpstr>
      <vt:lpstr>PowerPoint Presentation</vt:lpstr>
      <vt:lpstr>The Tehran Conference - Debates</vt:lpstr>
      <vt:lpstr>The Tehran Conference - Debates</vt:lpstr>
      <vt:lpstr>The Tehran Conference - Debates</vt:lpstr>
      <vt:lpstr>PowerPoint Presentation</vt:lpstr>
      <vt:lpstr>The Yalta Conference – Feb 1945</vt:lpstr>
      <vt:lpstr>The Yalta Conference – Debates</vt:lpstr>
      <vt:lpstr>The Yalta Conference – Debates</vt:lpstr>
      <vt:lpstr>PowerPoint Presentation</vt:lpstr>
      <vt:lpstr>The Yalta Conference – Feb 1945</vt:lpstr>
      <vt:lpstr>PowerPoint Presentation</vt:lpstr>
      <vt:lpstr>The Polish Question</vt:lpstr>
      <vt:lpstr>The Polish Question</vt:lpstr>
      <vt:lpstr>The Polish Question</vt:lpstr>
      <vt:lpstr>The Potsdam Conference</vt:lpstr>
      <vt:lpstr>PowerPoint Presentation</vt:lpstr>
      <vt:lpstr>The Potsdam Conference</vt:lpstr>
      <vt:lpstr>The Potsdam Conference</vt:lpstr>
      <vt:lpstr>The Potsdam Conference</vt:lpstr>
      <vt:lpstr>PowerPoint Presentation</vt:lpstr>
      <vt:lpstr>The final breakdown of the Alliance</vt:lpstr>
      <vt:lpstr>1. Soviet take-over of Eastern Europe</vt:lpstr>
      <vt:lpstr>2. Soviet Pressure on Iran</vt:lpstr>
      <vt:lpstr>PowerPoint Presentation</vt:lpstr>
      <vt:lpstr>3. Instability in Greece and Turkey</vt:lpstr>
      <vt:lpstr>PowerPoint Presentation</vt:lpstr>
      <vt:lpstr>4. Communism in Italy and France</vt:lpstr>
      <vt:lpstr>5. Kennan’s Long Telegram</vt:lpstr>
      <vt:lpstr>6. Churchill’s Iron Curtain Speech</vt:lpstr>
      <vt:lpstr>PowerPoint Presentation</vt:lpstr>
      <vt:lpstr>Stalin’s Reaction to the Speech</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the ‘Grand Alliance’ Breakdown?</dc:title>
  <dc:creator>Stephen Budd</dc:creator>
  <cp:lastModifiedBy>Donald Lynch</cp:lastModifiedBy>
  <cp:revision>66</cp:revision>
  <dcterms:created xsi:type="dcterms:W3CDTF">2014-11-19T14:46:36Z</dcterms:created>
  <dcterms:modified xsi:type="dcterms:W3CDTF">2020-02-06T14:45:48Z</dcterms:modified>
</cp:coreProperties>
</file>