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74" r:id="rId5"/>
    <p:sldId id="273" r:id="rId6"/>
    <p:sldId id="259" r:id="rId7"/>
    <p:sldId id="260" r:id="rId8"/>
    <p:sldId id="261" r:id="rId9"/>
    <p:sldId id="272" r:id="rId10"/>
    <p:sldId id="262" r:id="rId11"/>
    <p:sldId id="276" r:id="rId12"/>
    <p:sldId id="263" r:id="rId13"/>
    <p:sldId id="264" r:id="rId14"/>
    <p:sldId id="265" r:id="rId15"/>
    <p:sldId id="266" r:id="rId16"/>
    <p:sldId id="267" r:id="rId17"/>
    <p:sldId id="268" r:id="rId18"/>
    <p:sldId id="269" r:id="rId19"/>
    <p:sldId id="270" r:id="rId20"/>
    <p:sldId id="27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9" d="100"/>
          <a:sy n="69" d="100"/>
        </p:scale>
        <p:origin x="122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648AFE-D218-4368-8E8C-72D71438BDA1}" type="datetimeFigureOut">
              <a:rPr lang="en-GB" smtClean="0"/>
              <a:t>25/01/2019</a:t>
            </a:fld>
            <a:endParaRPr lang="en-GB"/>
          </a:p>
        </p:txBody>
      </p:sp>
      <p:sp>
        <p:nvSpPr>
          <p:cNvPr id="5" name="Footer Placeholder 4"/>
          <p:cNvSpPr>
            <a:spLocks noGrp="1"/>
          </p:cNvSpPr>
          <p:nvPr>
            <p:ph type="ftr" sz="quarter" idx="11"/>
          </p:nvPr>
        </p:nvSpPr>
        <p:spPr>
          <a:xfrm>
            <a:off x="812805" y="6272785"/>
            <a:ext cx="4745736" cy="365125"/>
          </a:xfrm>
        </p:spPr>
        <p:txBody>
          <a:bodyPr/>
          <a:lstStyle/>
          <a:p>
            <a:endParaRPr lang="en-GB"/>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8A96E590-6233-4B0C-8075-62157B236E1F}" type="slidenum">
              <a:rPr lang="en-GB" smtClean="0"/>
              <a:t>‹#›</a:t>
            </a:fld>
            <a:endParaRPr lang="en-GB"/>
          </a:p>
        </p:txBody>
      </p:sp>
    </p:spTree>
    <p:extLst>
      <p:ext uri="{BB962C8B-B14F-4D97-AF65-F5344CB8AC3E}">
        <p14:creationId xmlns:p14="http://schemas.microsoft.com/office/powerpoint/2010/main" val="66973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648AFE-D218-4368-8E8C-72D71438BDA1}" type="datetimeFigureOut">
              <a:rPr lang="en-GB" smtClean="0"/>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96E590-6233-4B0C-8075-62157B236E1F}" type="slidenum">
              <a:rPr lang="en-GB" smtClean="0"/>
              <a:t>‹#›</a:t>
            </a:fld>
            <a:endParaRPr lang="en-GB"/>
          </a:p>
        </p:txBody>
      </p:sp>
    </p:spTree>
    <p:extLst>
      <p:ext uri="{BB962C8B-B14F-4D97-AF65-F5344CB8AC3E}">
        <p14:creationId xmlns:p14="http://schemas.microsoft.com/office/powerpoint/2010/main" val="4227917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648AFE-D218-4368-8E8C-72D71438BDA1}" type="datetimeFigureOut">
              <a:rPr lang="en-GB" smtClean="0"/>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96E590-6233-4B0C-8075-62157B236E1F}" type="slidenum">
              <a:rPr lang="en-GB" smtClean="0"/>
              <a:t>‹#›</a:t>
            </a:fld>
            <a:endParaRPr lang="en-GB"/>
          </a:p>
        </p:txBody>
      </p:sp>
    </p:spTree>
    <p:extLst>
      <p:ext uri="{BB962C8B-B14F-4D97-AF65-F5344CB8AC3E}">
        <p14:creationId xmlns:p14="http://schemas.microsoft.com/office/powerpoint/2010/main" val="1134369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648AFE-D218-4368-8E8C-72D71438BDA1}" type="datetimeFigureOut">
              <a:rPr lang="en-GB" smtClean="0"/>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96E590-6233-4B0C-8075-62157B236E1F}" type="slidenum">
              <a:rPr lang="en-GB" smtClean="0"/>
              <a:t>‹#›</a:t>
            </a:fld>
            <a:endParaRPr lang="en-GB"/>
          </a:p>
        </p:txBody>
      </p:sp>
    </p:spTree>
    <p:extLst>
      <p:ext uri="{BB962C8B-B14F-4D97-AF65-F5344CB8AC3E}">
        <p14:creationId xmlns:p14="http://schemas.microsoft.com/office/powerpoint/2010/main" val="158123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35648AFE-D218-4368-8E8C-72D71438BDA1}" type="datetimeFigureOut">
              <a:rPr lang="en-GB" smtClean="0"/>
              <a:t>25/01/2019</a:t>
            </a:fld>
            <a:endParaRPr lang="en-GB"/>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GB"/>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8A96E590-6233-4B0C-8075-62157B236E1F}" type="slidenum">
              <a:rPr lang="en-GB" smtClean="0"/>
              <a:t>‹#›</a:t>
            </a:fld>
            <a:endParaRPr lang="en-GB"/>
          </a:p>
        </p:txBody>
      </p:sp>
    </p:spTree>
    <p:extLst>
      <p:ext uri="{BB962C8B-B14F-4D97-AF65-F5344CB8AC3E}">
        <p14:creationId xmlns:p14="http://schemas.microsoft.com/office/powerpoint/2010/main" val="325082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648AFE-D218-4368-8E8C-72D71438BDA1}"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6E590-6233-4B0C-8075-62157B236E1F}" type="slidenum">
              <a:rPr lang="en-GB" smtClean="0"/>
              <a:t>‹#›</a:t>
            </a:fld>
            <a:endParaRPr lang="en-GB"/>
          </a:p>
        </p:txBody>
      </p:sp>
    </p:spTree>
    <p:extLst>
      <p:ext uri="{BB962C8B-B14F-4D97-AF65-F5344CB8AC3E}">
        <p14:creationId xmlns:p14="http://schemas.microsoft.com/office/powerpoint/2010/main" val="112298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648AFE-D218-4368-8E8C-72D71438BDA1}" type="datetimeFigureOut">
              <a:rPr lang="en-GB" smtClean="0"/>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96E590-6233-4B0C-8075-62157B236E1F}" type="slidenum">
              <a:rPr lang="en-GB" smtClean="0"/>
              <a:t>‹#›</a:t>
            </a:fld>
            <a:endParaRPr lang="en-GB"/>
          </a:p>
        </p:txBody>
      </p:sp>
    </p:spTree>
    <p:extLst>
      <p:ext uri="{BB962C8B-B14F-4D97-AF65-F5344CB8AC3E}">
        <p14:creationId xmlns:p14="http://schemas.microsoft.com/office/powerpoint/2010/main" val="234492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35648AFE-D218-4368-8E8C-72D71438BDA1}" type="datetimeFigureOut">
              <a:rPr lang="en-GB" smtClean="0"/>
              <a:t>25/01/2019</a:t>
            </a:fld>
            <a:endParaRPr lang="en-GB"/>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GB"/>
          </a:p>
        </p:txBody>
      </p:sp>
      <p:sp>
        <p:nvSpPr>
          <p:cNvPr id="5" name="Slide Number Placeholder 4"/>
          <p:cNvSpPr>
            <a:spLocks noGrp="1"/>
          </p:cNvSpPr>
          <p:nvPr>
            <p:ph type="sldNum" sz="quarter" idx="12"/>
          </p:nvPr>
        </p:nvSpPr>
        <p:spPr/>
        <p:txBody>
          <a:bodyPr/>
          <a:lstStyle/>
          <a:p>
            <a:fld id="{8A96E590-6233-4B0C-8075-62157B236E1F}" type="slidenum">
              <a:rPr lang="en-GB" smtClean="0"/>
              <a:t>‹#›</a:t>
            </a:fld>
            <a:endParaRPr lang="en-GB"/>
          </a:p>
        </p:txBody>
      </p:sp>
    </p:spTree>
    <p:extLst>
      <p:ext uri="{BB962C8B-B14F-4D97-AF65-F5344CB8AC3E}">
        <p14:creationId xmlns:p14="http://schemas.microsoft.com/office/powerpoint/2010/main" val="61630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48AFE-D218-4368-8E8C-72D71438BDA1}" type="datetimeFigureOut">
              <a:rPr lang="en-GB" smtClean="0"/>
              <a:t>25/01/2019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96E590-6233-4B0C-8075-62157B236E1F}" type="slidenum">
              <a:rPr lang="en-GB" smtClean="0"/>
              <a:t>‹#›</a:t>
            </a:fld>
            <a:endParaRPr lang="en-GB"/>
          </a:p>
        </p:txBody>
      </p:sp>
    </p:spTree>
    <p:extLst>
      <p:ext uri="{BB962C8B-B14F-4D97-AF65-F5344CB8AC3E}">
        <p14:creationId xmlns:p14="http://schemas.microsoft.com/office/powerpoint/2010/main" val="12704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35648AFE-D218-4368-8E8C-72D71438BDA1}" type="datetimeFigureOut">
              <a:rPr lang="en-GB" smtClean="0"/>
              <a:t>25/01/2019</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8A96E590-6233-4B0C-8075-62157B236E1F}" type="slidenum">
              <a:rPr lang="en-GB" smtClean="0"/>
              <a:t>‹#›</a:t>
            </a:fld>
            <a:endParaRPr lang="en-GB"/>
          </a:p>
        </p:txBody>
      </p:sp>
    </p:spTree>
    <p:extLst>
      <p:ext uri="{BB962C8B-B14F-4D97-AF65-F5344CB8AC3E}">
        <p14:creationId xmlns:p14="http://schemas.microsoft.com/office/powerpoint/2010/main" val="1151283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5648AFE-D218-4368-8E8C-72D71438BDA1}" type="datetimeFigureOut">
              <a:rPr lang="en-GB" smtClean="0"/>
              <a:t>25/01/2019</a:t>
            </a:fld>
            <a:endParaRPr lang="en-GB"/>
          </a:p>
        </p:txBody>
      </p:sp>
      <p:sp>
        <p:nvSpPr>
          <p:cNvPr id="10" name="Slide Number Placeholder 9"/>
          <p:cNvSpPr>
            <a:spLocks noGrp="1"/>
          </p:cNvSpPr>
          <p:nvPr>
            <p:ph type="sldNum" sz="quarter" idx="12"/>
          </p:nvPr>
        </p:nvSpPr>
        <p:spPr/>
        <p:txBody>
          <a:bodyPr/>
          <a:lstStyle/>
          <a:p>
            <a:fld id="{8A96E590-6233-4B0C-8075-62157B236E1F}" type="slidenum">
              <a:rPr lang="en-GB" smtClean="0"/>
              <a:t>‹#›</a:t>
            </a:fld>
            <a:endParaRPr lang="en-GB"/>
          </a:p>
        </p:txBody>
      </p:sp>
    </p:spTree>
    <p:extLst>
      <p:ext uri="{BB962C8B-B14F-4D97-AF65-F5344CB8AC3E}">
        <p14:creationId xmlns:p14="http://schemas.microsoft.com/office/powerpoint/2010/main" val="69383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35648AFE-D218-4368-8E8C-72D71438BDA1}" type="datetimeFigureOut">
              <a:rPr lang="en-GB" smtClean="0"/>
              <a:t>25/01/2019</a:t>
            </a:fld>
            <a:endParaRPr lang="en-GB"/>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8A96E590-6233-4B0C-8075-62157B236E1F}" type="slidenum">
              <a:rPr lang="en-GB" smtClean="0"/>
              <a:t>‹#›</a:t>
            </a:fld>
            <a:endParaRPr lang="en-GB"/>
          </a:p>
        </p:txBody>
      </p:sp>
    </p:spTree>
    <p:extLst>
      <p:ext uri="{BB962C8B-B14F-4D97-AF65-F5344CB8AC3E}">
        <p14:creationId xmlns:p14="http://schemas.microsoft.com/office/powerpoint/2010/main" val="19706973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828800"/>
          </a:xfrm>
        </p:spPr>
        <p:txBody>
          <a:bodyPr/>
          <a:lstStyle/>
          <a:p>
            <a:r>
              <a:rPr lang="en-GB" b="1" u="sng" dirty="0"/>
              <a:t>How did Confrontation lead to Containment?</a:t>
            </a:r>
          </a:p>
        </p:txBody>
      </p:sp>
      <p:sp>
        <p:nvSpPr>
          <p:cNvPr id="3" name="Subtitle 2"/>
          <p:cNvSpPr>
            <a:spLocks noGrp="1"/>
          </p:cNvSpPr>
          <p:nvPr>
            <p:ph type="subTitle" idx="1"/>
          </p:nvPr>
        </p:nvSpPr>
        <p:spPr>
          <a:xfrm>
            <a:off x="0" y="1644073"/>
            <a:ext cx="9144000" cy="789709"/>
          </a:xfrm>
        </p:spPr>
        <p:txBody>
          <a:bodyPr>
            <a:noAutofit/>
          </a:bodyPr>
          <a:lstStyle/>
          <a:p>
            <a:r>
              <a:rPr lang="en-GB" sz="2800" b="1" i="1" dirty="0">
                <a:solidFill>
                  <a:srgbClr val="00B050"/>
                </a:solidFill>
              </a:rPr>
              <a:t>L/O – To identify how and why the relationship between the USA and USSR intensified in the years 1947-48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381" y="2680854"/>
            <a:ext cx="7796645" cy="4032327"/>
          </a:xfrm>
          <a:prstGeom prst="rect">
            <a:avLst/>
          </a:prstGeom>
          <a:ln>
            <a:noFill/>
          </a:ln>
          <a:effectLst>
            <a:softEdge rad="112500"/>
          </a:effectLst>
        </p:spPr>
      </p:pic>
    </p:spTree>
    <p:extLst>
      <p:ext uri="{BB962C8B-B14F-4D97-AF65-F5344CB8AC3E}">
        <p14:creationId xmlns:p14="http://schemas.microsoft.com/office/powerpoint/2010/main" val="154045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a:t>The Marshall Plan</a:t>
            </a:r>
          </a:p>
        </p:txBody>
      </p:sp>
      <p:sp>
        <p:nvSpPr>
          <p:cNvPr id="3" name="Content Placeholder 2"/>
          <p:cNvSpPr>
            <a:spLocks noGrp="1"/>
          </p:cNvSpPr>
          <p:nvPr>
            <p:ph idx="1"/>
          </p:nvPr>
        </p:nvSpPr>
        <p:spPr>
          <a:xfrm>
            <a:off x="-1" y="1049482"/>
            <a:ext cx="7003474" cy="5808518"/>
          </a:xfrm>
        </p:spPr>
        <p:txBody>
          <a:bodyPr>
            <a:normAutofit/>
          </a:bodyPr>
          <a:lstStyle/>
          <a:p>
            <a:r>
              <a:rPr lang="en-GB" dirty="0"/>
              <a:t>In January 1947, </a:t>
            </a:r>
            <a:r>
              <a:rPr lang="en-GB" dirty="0">
                <a:solidFill>
                  <a:srgbClr val="FFC000"/>
                </a:solidFill>
              </a:rPr>
              <a:t>General George Marshall </a:t>
            </a:r>
            <a:r>
              <a:rPr lang="en-GB" dirty="0"/>
              <a:t>became US Secretary of State. He believed that the economies of Europe needed drastic help – otherwise communism would flourish.</a:t>
            </a:r>
          </a:p>
          <a:p>
            <a:endParaRPr lang="en-GB" dirty="0"/>
          </a:p>
          <a:p>
            <a:r>
              <a:rPr lang="en-GB" dirty="0"/>
              <a:t>In a broadcast to the American public, he declared, ‘</a:t>
            </a:r>
            <a:r>
              <a:rPr lang="en-GB" dirty="0">
                <a:solidFill>
                  <a:srgbClr val="7030A0"/>
                </a:solidFill>
              </a:rPr>
              <a:t>The patient is sinking while doctors deliberate</a:t>
            </a:r>
            <a:r>
              <a:rPr lang="en-GB" dirty="0"/>
              <a:t>’. The implication was clear – The USA had to compliment the Truman Doctrine with an economic policy as well.</a:t>
            </a:r>
          </a:p>
          <a:p>
            <a:endParaRPr lang="en-GB" dirty="0"/>
          </a:p>
          <a:p>
            <a:r>
              <a:rPr lang="en-GB" dirty="0"/>
              <a:t>Marshall introduced the plan in a speech at </a:t>
            </a:r>
            <a:r>
              <a:rPr lang="en-GB" dirty="0">
                <a:solidFill>
                  <a:srgbClr val="00B0F0"/>
                </a:solidFill>
              </a:rPr>
              <a:t>Harvard University </a:t>
            </a:r>
            <a:r>
              <a:rPr lang="en-GB" dirty="0"/>
              <a:t>on 5</a:t>
            </a:r>
            <a:r>
              <a:rPr lang="en-GB" baseline="30000" dirty="0"/>
              <a:t>th</a:t>
            </a:r>
            <a:r>
              <a:rPr lang="en-GB" dirty="0"/>
              <a:t> June 1947.</a:t>
            </a:r>
          </a:p>
        </p:txBody>
      </p:sp>
      <p:pic>
        <p:nvPicPr>
          <p:cNvPr id="4" name="Picture 3"/>
          <p:cNvPicPr>
            <a:picLocks noChangeAspect="1"/>
          </p:cNvPicPr>
          <p:nvPr/>
        </p:nvPicPr>
        <p:blipFill>
          <a:blip r:embed="rId2"/>
          <a:stretch>
            <a:fillRect/>
          </a:stretch>
        </p:blipFill>
        <p:spPr>
          <a:xfrm>
            <a:off x="7003473" y="114300"/>
            <a:ext cx="2029968" cy="3075709"/>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7039919" y="3969328"/>
            <a:ext cx="2003913" cy="2640156"/>
          </a:xfrm>
          <a:prstGeom prst="rect">
            <a:avLst/>
          </a:prstGeom>
        </p:spPr>
      </p:pic>
      <p:sp>
        <p:nvSpPr>
          <p:cNvPr id="6" name="Rectangle 5"/>
          <p:cNvSpPr/>
          <p:nvPr/>
        </p:nvSpPr>
        <p:spPr>
          <a:xfrm>
            <a:off x="6909955" y="3013365"/>
            <a:ext cx="1932869" cy="384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t>George Marshall</a:t>
            </a:r>
          </a:p>
        </p:txBody>
      </p:sp>
    </p:spTree>
    <p:extLst>
      <p:ext uri="{BB962C8B-B14F-4D97-AF65-F5344CB8AC3E}">
        <p14:creationId xmlns:p14="http://schemas.microsoft.com/office/powerpoint/2010/main" val="126570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14300" y="135082"/>
            <a:ext cx="8894618" cy="65670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i="1" dirty="0"/>
              <a:t>“It is logical that the United States should do whatever it is able to do to assist in the return of normal economic health in the world, without which there can be no political stability and no assured peace. Our policy is directed not against any country or doctrine but against hunger, poverty, desperation and chaos. </a:t>
            </a:r>
          </a:p>
          <a:p>
            <a:pPr algn="ctr"/>
            <a:endParaRPr lang="en-GB" sz="2400" i="1" dirty="0"/>
          </a:p>
          <a:p>
            <a:pPr algn="ctr"/>
            <a:r>
              <a:rPr lang="en-GB" sz="2400" i="1" dirty="0"/>
              <a:t>Its purpose should be the revival of a working economy in the world so as to permit the emergence of political and social conditions in which free institutions can exist. Such assistance, I am convinced, must not be on a piecemeal basis as various crises develop. Any assistance that this Government may render in the future should provide a cure rather than a mere palliative. Any government that is willing to assist in the task of recovery will find full co-operation I am sure, on the part of the United States Government…”</a:t>
            </a:r>
          </a:p>
        </p:txBody>
      </p:sp>
    </p:spTree>
    <p:extLst>
      <p:ext uri="{BB962C8B-B14F-4D97-AF65-F5344CB8AC3E}">
        <p14:creationId xmlns:p14="http://schemas.microsoft.com/office/powerpoint/2010/main" val="1866230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94955"/>
          </a:xfrm>
        </p:spPr>
        <p:txBody>
          <a:bodyPr/>
          <a:lstStyle/>
          <a:p>
            <a:r>
              <a:rPr lang="en-GB" b="1" u="sng" dirty="0"/>
              <a:t>The Marshall Plan</a:t>
            </a:r>
          </a:p>
        </p:txBody>
      </p:sp>
      <p:sp>
        <p:nvSpPr>
          <p:cNvPr id="3" name="Content Placeholder 2"/>
          <p:cNvSpPr>
            <a:spLocks noGrp="1"/>
          </p:cNvSpPr>
          <p:nvPr>
            <p:ph idx="1"/>
          </p:nvPr>
        </p:nvSpPr>
        <p:spPr>
          <a:xfrm>
            <a:off x="-1" y="1049482"/>
            <a:ext cx="6899565" cy="5808518"/>
          </a:xfrm>
        </p:spPr>
        <p:txBody>
          <a:bodyPr>
            <a:normAutofit/>
          </a:bodyPr>
          <a:lstStyle/>
          <a:p>
            <a:r>
              <a:rPr lang="en-GB" dirty="0"/>
              <a:t>The Plan was designed to give help to all countries in Europe but was carefully constructed to </a:t>
            </a:r>
            <a:r>
              <a:rPr lang="en-GB" dirty="0">
                <a:solidFill>
                  <a:srgbClr val="00B0F0"/>
                </a:solidFill>
              </a:rPr>
              <a:t>exclude the USSR</a:t>
            </a:r>
            <a:r>
              <a:rPr lang="en-GB" dirty="0"/>
              <a:t>.</a:t>
            </a:r>
          </a:p>
          <a:p>
            <a:endParaRPr lang="en-GB" dirty="0"/>
          </a:p>
          <a:p>
            <a:r>
              <a:rPr lang="en-GB" dirty="0"/>
              <a:t>Recipient countries had to allow </a:t>
            </a:r>
            <a:r>
              <a:rPr lang="en-GB" dirty="0">
                <a:solidFill>
                  <a:srgbClr val="7030A0"/>
                </a:solidFill>
              </a:rPr>
              <a:t>their financial records to be investigated </a:t>
            </a:r>
            <a:r>
              <a:rPr lang="en-GB" dirty="0"/>
              <a:t>by the USA – Marshall knew the USSR would never accept this.</a:t>
            </a:r>
          </a:p>
          <a:p>
            <a:endParaRPr lang="en-GB" dirty="0"/>
          </a:p>
          <a:p>
            <a:r>
              <a:rPr lang="en-GB" dirty="0"/>
              <a:t>The USSR was therefore </a:t>
            </a:r>
            <a:r>
              <a:rPr lang="en-GB" dirty="0">
                <a:solidFill>
                  <a:srgbClr val="92D050"/>
                </a:solidFill>
              </a:rPr>
              <a:t>invited to join </a:t>
            </a:r>
            <a:r>
              <a:rPr lang="en-GB" dirty="0"/>
              <a:t>the Plan. Its stated aims were to: </a:t>
            </a:r>
          </a:p>
          <a:p>
            <a:pPr lvl="1"/>
            <a:r>
              <a:rPr lang="en-GB" dirty="0"/>
              <a:t>Revive European economies so political and social stability could ensue</a:t>
            </a:r>
          </a:p>
          <a:p>
            <a:pPr lvl="1"/>
            <a:r>
              <a:rPr lang="en-GB" dirty="0"/>
              <a:t>Safeguard the future of the US economy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6390" y="276981"/>
            <a:ext cx="2675703" cy="2640954"/>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6505820" y="3896591"/>
            <a:ext cx="2503098" cy="2813482"/>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2004" y="2379517"/>
            <a:ext cx="1475581" cy="2031423"/>
          </a:xfrm>
          <a:prstGeom prst="rect">
            <a:avLst/>
          </a:prstGeom>
          <a:ln>
            <a:solidFill>
              <a:schemeClr val="bg1"/>
            </a:solidFill>
          </a:ln>
        </p:spPr>
      </p:pic>
    </p:spTree>
    <p:extLst>
      <p:ext uri="{BB962C8B-B14F-4D97-AF65-F5344CB8AC3E}">
        <p14:creationId xmlns:p14="http://schemas.microsoft.com/office/powerpoint/2010/main" val="19559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arn(inVertical)">
                                      <p:cBhvr>
                                        <p:cTn id="20" dur="500"/>
                                        <p:tgtEl>
                                          <p:spTgt spid="3">
                                            <p:txEl>
                                              <p:pRg st="5" end="5"/>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arn(inVertic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94955"/>
          </a:xfrm>
        </p:spPr>
        <p:txBody>
          <a:bodyPr/>
          <a:lstStyle/>
          <a:p>
            <a:r>
              <a:rPr lang="en-GB" b="1" u="sng" dirty="0"/>
              <a:t>The Marshall Plan</a:t>
            </a:r>
          </a:p>
        </p:txBody>
      </p:sp>
      <p:sp>
        <p:nvSpPr>
          <p:cNvPr id="3" name="Content Placeholder 2"/>
          <p:cNvSpPr>
            <a:spLocks noGrp="1"/>
          </p:cNvSpPr>
          <p:nvPr>
            <p:ph idx="1"/>
          </p:nvPr>
        </p:nvSpPr>
        <p:spPr>
          <a:xfrm>
            <a:off x="-1" y="1049482"/>
            <a:ext cx="6899565" cy="5808518"/>
          </a:xfrm>
        </p:spPr>
        <p:txBody>
          <a:bodyPr>
            <a:normAutofit/>
          </a:bodyPr>
          <a:lstStyle/>
          <a:p>
            <a:r>
              <a:rPr lang="en-GB" dirty="0"/>
              <a:t>The ‘</a:t>
            </a:r>
            <a:r>
              <a:rPr lang="en-GB" dirty="0">
                <a:solidFill>
                  <a:srgbClr val="FFC000"/>
                </a:solidFill>
              </a:rPr>
              <a:t>European Recovery Programme</a:t>
            </a:r>
            <a:r>
              <a:rPr lang="en-GB" dirty="0"/>
              <a:t>’ bill allocating the four-year aid programme of </a:t>
            </a:r>
            <a:r>
              <a:rPr lang="en-GB" dirty="0">
                <a:solidFill>
                  <a:srgbClr val="7030A0"/>
                </a:solidFill>
              </a:rPr>
              <a:t>$17 billion </a:t>
            </a:r>
            <a:r>
              <a:rPr lang="en-GB" dirty="0"/>
              <a:t>did not pass Congress until March 1948 with the </a:t>
            </a:r>
            <a:r>
              <a:rPr lang="en-GB" dirty="0">
                <a:solidFill>
                  <a:srgbClr val="00B0F0"/>
                </a:solidFill>
              </a:rPr>
              <a:t>Soviet take-over of Czechoslovakia</a:t>
            </a:r>
            <a:r>
              <a:rPr lang="en-GB" dirty="0"/>
              <a:t> in February 1948 persuading Congress to pass the Plan.</a:t>
            </a:r>
          </a:p>
          <a:p>
            <a:endParaRPr lang="en-GB" dirty="0"/>
          </a:p>
          <a:p>
            <a:r>
              <a:rPr lang="en-GB" dirty="0"/>
              <a:t>Stalin and the USSR viewed the Plan as American ‘</a:t>
            </a:r>
            <a:r>
              <a:rPr lang="en-GB" dirty="0">
                <a:solidFill>
                  <a:srgbClr val="92D050"/>
                </a:solidFill>
              </a:rPr>
              <a:t>dollar imperialism</a:t>
            </a:r>
            <a:r>
              <a:rPr lang="en-GB" dirty="0"/>
              <a:t>’ and rejected the Plan. </a:t>
            </a:r>
          </a:p>
          <a:p>
            <a:endParaRPr lang="en-GB" dirty="0"/>
          </a:p>
          <a:p>
            <a:r>
              <a:rPr lang="en-GB" dirty="0"/>
              <a:t>They felt that the US was attempting to establish economic and political </a:t>
            </a:r>
            <a:r>
              <a:rPr lang="en-GB" dirty="0">
                <a:solidFill>
                  <a:srgbClr val="00B050"/>
                </a:solidFill>
              </a:rPr>
              <a:t>domination</a:t>
            </a:r>
            <a:r>
              <a:rPr lang="en-GB" dirty="0"/>
              <a:t> over Europe.</a:t>
            </a:r>
          </a:p>
        </p:txBody>
      </p:sp>
      <p:pic>
        <p:nvPicPr>
          <p:cNvPr id="4" name="Picture 3"/>
          <p:cNvPicPr>
            <a:picLocks noChangeAspect="1"/>
          </p:cNvPicPr>
          <p:nvPr/>
        </p:nvPicPr>
        <p:blipFill>
          <a:blip r:embed="rId2"/>
          <a:stretch>
            <a:fillRect/>
          </a:stretch>
        </p:blipFill>
        <p:spPr>
          <a:xfrm>
            <a:off x="6896990" y="142442"/>
            <a:ext cx="2094610" cy="2893180"/>
          </a:xfrm>
          <a:prstGeom prst="rect">
            <a:avLst/>
          </a:prstGeom>
          <a:ln>
            <a:solidFill>
              <a:schemeClr val="bg1"/>
            </a:solidFill>
          </a:ln>
        </p:spPr>
      </p:pic>
      <p:pic>
        <p:nvPicPr>
          <p:cNvPr id="5" name="Picture 4"/>
          <p:cNvPicPr>
            <a:picLocks noChangeAspect="1"/>
          </p:cNvPicPr>
          <p:nvPr/>
        </p:nvPicPr>
        <p:blipFill>
          <a:blip r:embed="rId3"/>
          <a:stretch>
            <a:fillRect/>
          </a:stretch>
        </p:blipFill>
        <p:spPr>
          <a:xfrm>
            <a:off x="6841780" y="3457142"/>
            <a:ext cx="2149819" cy="3274435"/>
          </a:xfrm>
          <a:prstGeom prst="rect">
            <a:avLst/>
          </a:prstGeom>
          <a:ln>
            <a:noFill/>
          </a:ln>
          <a:effectLst>
            <a:softEdge rad="112500"/>
          </a:effectLst>
        </p:spPr>
      </p:pic>
    </p:spTree>
    <p:extLst>
      <p:ext uri="{BB962C8B-B14F-4D97-AF65-F5344CB8AC3E}">
        <p14:creationId xmlns:p14="http://schemas.microsoft.com/office/powerpoint/2010/main" val="246091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94955"/>
          </a:xfrm>
        </p:spPr>
        <p:txBody>
          <a:bodyPr/>
          <a:lstStyle/>
          <a:p>
            <a:r>
              <a:rPr lang="en-GB" b="1" u="sng" dirty="0"/>
              <a:t>The Soviet Economic Response</a:t>
            </a:r>
          </a:p>
        </p:txBody>
      </p:sp>
      <p:sp>
        <p:nvSpPr>
          <p:cNvPr id="3" name="Content Placeholder 2"/>
          <p:cNvSpPr>
            <a:spLocks noGrp="1"/>
          </p:cNvSpPr>
          <p:nvPr>
            <p:ph idx="1"/>
          </p:nvPr>
        </p:nvSpPr>
        <p:spPr>
          <a:xfrm>
            <a:off x="-1" y="1049482"/>
            <a:ext cx="6899565" cy="5808518"/>
          </a:xfrm>
        </p:spPr>
        <p:txBody>
          <a:bodyPr>
            <a:normAutofit/>
          </a:bodyPr>
          <a:lstStyle/>
          <a:p>
            <a:r>
              <a:rPr lang="en-GB" dirty="0"/>
              <a:t>The USSR immediately sought to tie the economies of Eastern Europe to them through their own </a:t>
            </a:r>
            <a:r>
              <a:rPr lang="en-GB" dirty="0">
                <a:solidFill>
                  <a:srgbClr val="7030A0"/>
                </a:solidFill>
              </a:rPr>
              <a:t>economic links.</a:t>
            </a:r>
          </a:p>
          <a:p>
            <a:endParaRPr lang="en-GB" dirty="0"/>
          </a:p>
          <a:p>
            <a:r>
              <a:rPr lang="en-GB" dirty="0"/>
              <a:t>The result was the creation of </a:t>
            </a:r>
            <a:r>
              <a:rPr lang="en-GB" dirty="0">
                <a:solidFill>
                  <a:srgbClr val="00B0F0"/>
                </a:solidFill>
              </a:rPr>
              <a:t>COMECON</a:t>
            </a:r>
            <a:r>
              <a:rPr lang="en-GB" dirty="0"/>
              <a:t> in January 1949 – the </a:t>
            </a:r>
            <a:r>
              <a:rPr lang="en-GB" dirty="0">
                <a:solidFill>
                  <a:srgbClr val="7030A0"/>
                </a:solidFill>
              </a:rPr>
              <a:t>Council for Mutual Economic Assistance</a:t>
            </a:r>
            <a:r>
              <a:rPr lang="en-GB" dirty="0"/>
              <a:t>. </a:t>
            </a:r>
          </a:p>
          <a:p>
            <a:endParaRPr lang="en-GB" dirty="0"/>
          </a:p>
          <a:p>
            <a:r>
              <a:rPr lang="en-GB" dirty="0"/>
              <a:t>This linked Eastern bloc countries to Moscow through </a:t>
            </a:r>
            <a:r>
              <a:rPr lang="en-GB" dirty="0">
                <a:solidFill>
                  <a:srgbClr val="FFC000"/>
                </a:solidFill>
              </a:rPr>
              <a:t>economic interdependence</a:t>
            </a:r>
            <a:r>
              <a:rPr lang="en-GB" dirty="0"/>
              <a:t>, however this would follow communist policies like </a:t>
            </a:r>
            <a:r>
              <a:rPr lang="en-GB" dirty="0">
                <a:solidFill>
                  <a:srgbClr val="92D050"/>
                </a:solidFill>
              </a:rPr>
              <a:t>collectivisation of agriculture </a:t>
            </a:r>
            <a:r>
              <a:rPr lang="en-GB" dirty="0"/>
              <a:t>and </a:t>
            </a:r>
            <a:r>
              <a:rPr lang="en-GB" dirty="0">
                <a:solidFill>
                  <a:srgbClr val="00B050"/>
                </a:solidFill>
              </a:rPr>
              <a:t>development of heavy industry</a:t>
            </a:r>
            <a:r>
              <a:rPr lang="en-GB" dirty="0"/>
              <a:t>.</a:t>
            </a:r>
          </a:p>
        </p:txBody>
      </p:sp>
      <p:pic>
        <p:nvPicPr>
          <p:cNvPr id="4" name="Picture 3"/>
          <p:cNvPicPr>
            <a:picLocks noChangeAspect="1"/>
          </p:cNvPicPr>
          <p:nvPr/>
        </p:nvPicPr>
        <p:blipFill>
          <a:blip r:embed="rId2"/>
          <a:stretch>
            <a:fillRect/>
          </a:stretch>
        </p:blipFill>
        <p:spPr>
          <a:xfrm>
            <a:off x="6844059" y="1049482"/>
            <a:ext cx="2085281" cy="2899931"/>
          </a:xfrm>
          <a:prstGeom prst="rect">
            <a:avLst/>
          </a:prstGeom>
        </p:spPr>
      </p:pic>
      <p:pic>
        <p:nvPicPr>
          <p:cNvPr id="5" name="Picture 4"/>
          <p:cNvPicPr>
            <a:picLocks noChangeAspect="1"/>
          </p:cNvPicPr>
          <p:nvPr/>
        </p:nvPicPr>
        <p:blipFill>
          <a:blip r:embed="rId3"/>
          <a:stretch>
            <a:fillRect/>
          </a:stretch>
        </p:blipFill>
        <p:spPr>
          <a:xfrm>
            <a:off x="7019102" y="4122594"/>
            <a:ext cx="1790700" cy="2562225"/>
          </a:xfrm>
          <a:prstGeom prst="rect">
            <a:avLst/>
          </a:prstGeom>
          <a:ln>
            <a:noFill/>
          </a:ln>
          <a:effectLst>
            <a:softEdge rad="112500"/>
          </a:effectLst>
        </p:spPr>
      </p:pic>
    </p:spTree>
    <p:extLst>
      <p:ext uri="{BB962C8B-B14F-4D97-AF65-F5344CB8AC3E}">
        <p14:creationId xmlns:p14="http://schemas.microsoft.com/office/powerpoint/2010/main" val="85785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94955"/>
          </a:xfrm>
        </p:spPr>
        <p:txBody>
          <a:bodyPr/>
          <a:lstStyle/>
          <a:p>
            <a:r>
              <a:rPr lang="en-GB" b="1" u="sng" dirty="0"/>
              <a:t>The Soviet Political Response</a:t>
            </a:r>
          </a:p>
        </p:txBody>
      </p:sp>
      <p:sp>
        <p:nvSpPr>
          <p:cNvPr id="3" name="Content Placeholder 2"/>
          <p:cNvSpPr>
            <a:spLocks noGrp="1"/>
          </p:cNvSpPr>
          <p:nvPr>
            <p:ph idx="1"/>
          </p:nvPr>
        </p:nvSpPr>
        <p:spPr>
          <a:xfrm>
            <a:off x="0" y="1049482"/>
            <a:ext cx="6504710" cy="5808518"/>
          </a:xfrm>
        </p:spPr>
        <p:txBody>
          <a:bodyPr>
            <a:normAutofit/>
          </a:bodyPr>
          <a:lstStyle/>
          <a:p>
            <a:r>
              <a:rPr lang="en-GB" dirty="0"/>
              <a:t>Stalin also responded to containment by tightening his </a:t>
            </a:r>
            <a:r>
              <a:rPr lang="en-GB" dirty="0">
                <a:solidFill>
                  <a:srgbClr val="FFC000"/>
                </a:solidFill>
              </a:rPr>
              <a:t>political control </a:t>
            </a:r>
            <a:r>
              <a:rPr lang="en-GB" dirty="0"/>
              <a:t>over European communist parties.</a:t>
            </a:r>
          </a:p>
          <a:p>
            <a:endParaRPr lang="en-GB" dirty="0"/>
          </a:p>
          <a:p>
            <a:r>
              <a:rPr lang="en-GB" dirty="0"/>
              <a:t>In September 1947 he created </a:t>
            </a:r>
            <a:r>
              <a:rPr lang="en-GB" dirty="0">
                <a:solidFill>
                  <a:srgbClr val="00B0F0"/>
                </a:solidFill>
              </a:rPr>
              <a:t>COMINFORM </a:t>
            </a:r>
            <a:r>
              <a:rPr lang="en-GB" dirty="0"/>
              <a:t>– the Communist Information Bureau. This organisation comprised the USSR, Yugoslavia, France, Italy, Bulgaria, Hungary and Romania.</a:t>
            </a:r>
          </a:p>
          <a:p>
            <a:endParaRPr lang="en-GB" dirty="0"/>
          </a:p>
          <a:p>
            <a:r>
              <a:rPr lang="en-GB" dirty="0"/>
              <a:t>It enabled Stalin to </a:t>
            </a:r>
            <a:r>
              <a:rPr lang="en-GB" dirty="0">
                <a:solidFill>
                  <a:srgbClr val="7030A0"/>
                </a:solidFill>
              </a:rPr>
              <a:t>control foreign communists parties</a:t>
            </a:r>
            <a:r>
              <a:rPr lang="en-GB" dirty="0"/>
              <a:t> and helped him to spread communism in Western Europe.</a:t>
            </a:r>
          </a:p>
        </p:txBody>
      </p:sp>
      <p:pic>
        <p:nvPicPr>
          <p:cNvPr id="4" name="Picture 3"/>
          <p:cNvPicPr>
            <a:picLocks noChangeAspect="1"/>
          </p:cNvPicPr>
          <p:nvPr/>
        </p:nvPicPr>
        <p:blipFill>
          <a:blip r:embed="rId2"/>
          <a:stretch>
            <a:fillRect/>
          </a:stretch>
        </p:blipFill>
        <p:spPr>
          <a:xfrm>
            <a:off x="6246127" y="1049482"/>
            <a:ext cx="2701636" cy="2701636"/>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stretch>
            <a:fillRect/>
          </a:stretch>
        </p:blipFill>
        <p:spPr>
          <a:xfrm>
            <a:off x="6246127" y="4010891"/>
            <a:ext cx="2740710" cy="2691245"/>
          </a:xfrm>
          <a:prstGeom prst="rect">
            <a:avLst/>
          </a:prstGeom>
          <a:ln>
            <a:noFill/>
          </a:ln>
          <a:effectLst>
            <a:softEdge rad="112500"/>
          </a:effectLst>
        </p:spPr>
      </p:pic>
    </p:spTree>
    <p:extLst>
      <p:ext uri="{BB962C8B-B14F-4D97-AF65-F5344CB8AC3E}">
        <p14:creationId xmlns:p14="http://schemas.microsoft.com/office/powerpoint/2010/main" val="319710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94955"/>
          </a:xfrm>
        </p:spPr>
        <p:txBody>
          <a:bodyPr/>
          <a:lstStyle/>
          <a:p>
            <a:r>
              <a:rPr lang="en-GB" b="1" u="sng" dirty="0"/>
              <a:t>The Soviet Political Response</a:t>
            </a:r>
          </a:p>
        </p:txBody>
      </p:sp>
      <p:sp>
        <p:nvSpPr>
          <p:cNvPr id="3" name="Content Placeholder 2"/>
          <p:cNvSpPr>
            <a:spLocks noGrp="1"/>
          </p:cNvSpPr>
          <p:nvPr>
            <p:ph idx="1"/>
          </p:nvPr>
        </p:nvSpPr>
        <p:spPr>
          <a:xfrm>
            <a:off x="0" y="1049482"/>
            <a:ext cx="6806046" cy="5808518"/>
          </a:xfrm>
        </p:spPr>
        <p:txBody>
          <a:bodyPr>
            <a:normAutofit/>
          </a:bodyPr>
          <a:lstStyle/>
          <a:p>
            <a:r>
              <a:rPr lang="en-GB" dirty="0"/>
              <a:t>Soviet foreign policy also developed into what was called the ‘</a:t>
            </a:r>
            <a:r>
              <a:rPr lang="en-GB" dirty="0">
                <a:solidFill>
                  <a:srgbClr val="7030A0"/>
                </a:solidFill>
              </a:rPr>
              <a:t>Two Camps</a:t>
            </a:r>
            <a:r>
              <a:rPr lang="en-GB" dirty="0"/>
              <a:t>’ Doctrine.</a:t>
            </a:r>
          </a:p>
          <a:p>
            <a:endParaRPr lang="en-GB" dirty="0"/>
          </a:p>
          <a:p>
            <a:r>
              <a:rPr lang="en-GB" dirty="0"/>
              <a:t>As early as the 1920s, Stalin had wanted to create two opposing camps in Europe and the world. </a:t>
            </a:r>
          </a:p>
          <a:p>
            <a:endParaRPr lang="en-GB" dirty="0"/>
          </a:p>
          <a:p>
            <a:r>
              <a:rPr lang="en-GB" dirty="0"/>
              <a:t>One would be the </a:t>
            </a:r>
            <a:r>
              <a:rPr lang="en-GB" dirty="0">
                <a:solidFill>
                  <a:srgbClr val="00B0F0"/>
                </a:solidFill>
              </a:rPr>
              <a:t>American dominated ‘anti-Soviet bloc’</a:t>
            </a:r>
            <a:r>
              <a:rPr lang="en-GB" dirty="0"/>
              <a:t>. The other would be the </a:t>
            </a:r>
            <a:r>
              <a:rPr lang="en-GB" dirty="0">
                <a:solidFill>
                  <a:srgbClr val="FFC000"/>
                </a:solidFill>
              </a:rPr>
              <a:t>Soviet dominated ‘new democracies’</a:t>
            </a:r>
            <a:r>
              <a:rPr lang="en-GB" dirty="0"/>
              <a:t> of Eastern Europe.</a:t>
            </a:r>
          </a:p>
          <a:p>
            <a:endParaRPr lang="en-GB" dirty="0"/>
          </a:p>
          <a:p>
            <a:r>
              <a:rPr lang="en-GB" dirty="0"/>
              <a:t>In this way, Stalin sought to ‘</a:t>
            </a:r>
            <a:r>
              <a:rPr lang="en-GB" dirty="0">
                <a:solidFill>
                  <a:srgbClr val="92D050"/>
                </a:solidFill>
              </a:rPr>
              <a:t>contain</a:t>
            </a:r>
            <a:r>
              <a:rPr lang="en-GB" dirty="0"/>
              <a:t>’ American influence whilst extending his own throughout the world.</a:t>
            </a:r>
          </a:p>
        </p:txBody>
      </p:sp>
      <p:pic>
        <p:nvPicPr>
          <p:cNvPr id="4" name="Picture 3"/>
          <p:cNvPicPr>
            <a:picLocks noChangeAspect="1"/>
          </p:cNvPicPr>
          <p:nvPr/>
        </p:nvPicPr>
        <p:blipFill>
          <a:blip r:embed="rId2"/>
          <a:stretch>
            <a:fillRect/>
          </a:stretch>
        </p:blipFill>
        <p:spPr>
          <a:xfrm>
            <a:off x="6748856" y="3470564"/>
            <a:ext cx="2255300" cy="3117273"/>
          </a:xfrm>
          <a:prstGeom prst="rect">
            <a:avLst/>
          </a:prstGeom>
          <a:ln>
            <a:noFill/>
          </a:ln>
          <a:effectLst>
            <a:softEdge rad="112500"/>
          </a:effectLst>
        </p:spPr>
      </p:pic>
      <p:pic>
        <p:nvPicPr>
          <p:cNvPr id="7" name="Picture 6"/>
          <p:cNvPicPr>
            <a:picLocks noChangeAspect="1"/>
          </p:cNvPicPr>
          <p:nvPr/>
        </p:nvPicPr>
        <p:blipFill>
          <a:blip r:embed="rId3"/>
          <a:stretch>
            <a:fillRect/>
          </a:stretch>
        </p:blipFill>
        <p:spPr>
          <a:xfrm>
            <a:off x="6605926" y="820246"/>
            <a:ext cx="2236898" cy="3025028"/>
          </a:xfrm>
          <a:prstGeom prst="rect">
            <a:avLst/>
          </a:prstGeom>
          <a:ln>
            <a:noFill/>
          </a:ln>
          <a:effectLst>
            <a:softEdge rad="112500"/>
          </a:effectLst>
        </p:spPr>
      </p:pic>
      <p:sp>
        <p:nvSpPr>
          <p:cNvPr id="6" name="Rectangle 5"/>
          <p:cNvSpPr/>
          <p:nvPr/>
        </p:nvSpPr>
        <p:spPr>
          <a:xfrm>
            <a:off x="6938990" y="3013365"/>
            <a:ext cx="1903834" cy="384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t>Joseph Stalin</a:t>
            </a:r>
          </a:p>
        </p:txBody>
      </p:sp>
    </p:spTree>
    <p:extLst>
      <p:ext uri="{BB962C8B-B14F-4D97-AF65-F5344CB8AC3E}">
        <p14:creationId xmlns:p14="http://schemas.microsoft.com/office/powerpoint/2010/main" val="415429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94955"/>
          </a:xfrm>
        </p:spPr>
        <p:txBody>
          <a:bodyPr>
            <a:normAutofit fontScale="90000"/>
          </a:bodyPr>
          <a:lstStyle/>
          <a:p>
            <a:r>
              <a:rPr lang="en-GB" b="1" u="sng" dirty="0"/>
              <a:t>The Occupation of Eastern Europe</a:t>
            </a:r>
          </a:p>
        </p:txBody>
      </p:sp>
      <p:sp>
        <p:nvSpPr>
          <p:cNvPr id="3" name="Content Placeholder 2"/>
          <p:cNvSpPr>
            <a:spLocks noGrp="1"/>
          </p:cNvSpPr>
          <p:nvPr>
            <p:ph idx="1"/>
          </p:nvPr>
        </p:nvSpPr>
        <p:spPr>
          <a:xfrm>
            <a:off x="0" y="1049482"/>
            <a:ext cx="6702136" cy="5808518"/>
          </a:xfrm>
        </p:spPr>
        <p:txBody>
          <a:bodyPr>
            <a:normAutofit/>
          </a:bodyPr>
          <a:lstStyle/>
          <a:p>
            <a:r>
              <a:rPr lang="en-GB" dirty="0"/>
              <a:t>Since 1945, Stalin has been seeking to control Eastern Europe, as noted from the ‘</a:t>
            </a:r>
            <a:r>
              <a:rPr lang="en-GB" dirty="0">
                <a:solidFill>
                  <a:srgbClr val="92D050"/>
                </a:solidFill>
              </a:rPr>
              <a:t>Percentages Agreement</a:t>
            </a:r>
            <a:r>
              <a:rPr lang="en-GB" dirty="0"/>
              <a:t>’ with Churchill in 1944. </a:t>
            </a:r>
          </a:p>
          <a:p>
            <a:endParaRPr lang="en-GB" dirty="0"/>
          </a:p>
          <a:p>
            <a:r>
              <a:rPr lang="en-GB" dirty="0"/>
              <a:t>By 1947, most East European countries were under Soviet control and formed what became known as Stalin’s ‘</a:t>
            </a:r>
            <a:r>
              <a:rPr lang="en-GB" dirty="0">
                <a:solidFill>
                  <a:srgbClr val="7030A0"/>
                </a:solidFill>
              </a:rPr>
              <a:t>satellite empire</a:t>
            </a:r>
            <a:r>
              <a:rPr lang="en-GB" dirty="0"/>
              <a:t>’.</a:t>
            </a:r>
          </a:p>
          <a:p>
            <a:endParaRPr lang="en-GB" dirty="0"/>
          </a:p>
          <a:p>
            <a:r>
              <a:rPr lang="en-GB" dirty="0"/>
              <a:t>The countries were officially independent, however they were clearly under </a:t>
            </a:r>
            <a:r>
              <a:rPr lang="en-GB" dirty="0">
                <a:solidFill>
                  <a:srgbClr val="00B0F0"/>
                </a:solidFill>
              </a:rPr>
              <a:t>Moscow’s sphere of influence</a:t>
            </a:r>
            <a:r>
              <a:rPr lang="en-GB" dirty="0"/>
              <a:t>.</a:t>
            </a:r>
          </a:p>
        </p:txBody>
      </p:sp>
      <p:pic>
        <p:nvPicPr>
          <p:cNvPr id="4" name="Picture 3"/>
          <p:cNvPicPr>
            <a:picLocks noChangeAspect="1"/>
          </p:cNvPicPr>
          <p:nvPr/>
        </p:nvPicPr>
        <p:blipFill>
          <a:blip r:embed="rId2"/>
          <a:stretch>
            <a:fillRect/>
          </a:stretch>
        </p:blipFill>
        <p:spPr>
          <a:xfrm>
            <a:off x="6702136" y="3025919"/>
            <a:ext cx="2325181" cy="3650145"/>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8205" y="947736"/>
            <a:ext cx="2551454" cy="1805855"/>
          </a:xfrm>
          <a:prstGeom prst="rect">
            <a:avLst/>
          </a:prstGeom>
          <a:ln>
            <a:noFill/>
          </a:ln>
          <a:effectLst>
            <a:softEdge rad="112500"/>
          </a:effectLst>
        </p:spPr>
      </p:pic>
    </p:spTree>
    <p:extLst>
      <p:ext uri="{BB962C8B-B14F-4D97-AF65-F5344CB8AC3E}">
        <p14:creationId xmlns:p14="http://schemas.microsoft.com/office/powerpoint/2010/main" val="120091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94955"/>
          </a:xfrm>
        </p:spPr>
        <p:txBody>
          <a:bodyPr>
            <a:normAutofit fontScale="90000"/>
          </a:bodyPr>
          <a:lstStyle/>
          <a:p>
            <a:r>
              <a:rPr lang="en-GB" b="1" u="sng" dirty="0"/>
              <a:t>The Occupation of Eastern Europe</a:t>
            </a:r>
          </a:p>
        </p:txBody>
      </p:sp>
      <p:sp>
        <p:nvSpPr>
          <p:cNvPr id="3" name="Content Placeholder 2"/>
          <p:cNvSpPr>
            <a:spLocks noGrp="1"/>
          </p:cNvSpPr>
          <p:nvPr>
            <p:ph idx="1"/>
          </p:nvPr>
        </p:nvSpPr>
        <p:spPr>
          <a:xfrm>
            <a:off x="0" y="1049482"/>
            <a:ext cx="6837218" cy="5808518"/>
          </a:xfrm>
        </p:spPr>
        <p:txBody>
          <a:bodyPr>
            <a:normAutofit/>
          </a:bodyPr>
          <a:lstStyle/>
          <a:p>
            <a:r>
              <a:rPr lang="en-GB" dirty="0"/>
              <a:t>Moscow used </a:t>
            </a:r>
            <a:r>
              <a:rPr lang="en-GB" dirty="0">
                <a:solidFill>
                  <a:srgbClr val="00B0F0"/>
                </a:solidFill>
              </a:rPr>
              <a:t>military power</a:t>
            </a:r>
            <a:r>
              <a:rPr lang="en-GB" dirty="0"/>
              <a:t>, </a:t>
            </a:r>
            <a:r>
              <a:rPr lang="en-GB" dirty="0">
                <a:solidFill>
                  <a:srgbClr val="7030A0"/>
                </a:solidFill>
              </a:rPr>
              <a:t>state police</a:t>
            </a:r>
            <a:r>
              <a:rPr lang="en-GB" dirty="0"/>
              <a:t>, </a:t>
            </a:r>
            <a:r>
              <a:rPr lang="en-GB" dirty="0">
                <a:solidFill>
                  <a:srgbClr val="92D050"/>
                </a:solidFill>
              </a:rPr>
              <a:t>COMECON</a:t>
            </a:r>
            <a:r>
              <a:rPr lang="en-GB" dirty="0"/>
              <a:t> and ‘</a:t>
            </a:r>
            <a:r>
              <a:rPr lang="en-GB" dirty="0">
                <a:solidFill>
                  <a:srgbClr val="FFC000"/>
                </a:solidFill>
              </a:rPr>
              <a:t>salami tactics</a:t>
            </a:r>
            <a:r>
              <a:rPr lang="en-GB" dirty="0"/>
              <a:t>’ to steadily increase its control over Eastern Europe.</a:t>
            </a:r>
          </a:p>
          <a:p>
            <a:endParaRPr lang="en-GB" dirty="0"/>
          </a:p>
          <a:p>
            <a:r>
              <a:rPr lang="en-GB" dirty="0"/>
              <a:t>By the end of 1948, most East European countries had fallen under the control of Stalin, with </a:t>
            </a:r>
            <a:r>
              <a:rPr lang="en-GB" dirty="0">
                <a:solidFill>
                  <a:srgbClr val="00B050"/>
                </a:solidFill>
              </a:rPr>
              <a:t>Czechoslovakia</a:t>
            </a:r>
            <a:r>
              <a:rPr lang="en-GB" dirty="0">
                <a:solidFill>
                  <a:srgbClr val="FF0000"/>
                </a:solidFill>
              </a:rPr>
              <a:t> </a:t>
            </a:r>
            <a:r>
              <a:rPr lang="en-GB" dirty="0"/>
              <a:t>falling in a communist coup in February 1948.</a:t>
            </a:r>
          </a:p>
          <a:p>
            <a:endParaRPr lang="en-GB" dirty="0"/>
          </a:p>
          <a:p>
            <a:r>
              <a:rPr lang="en-GB" dirty="0"/>
              <a:t>The West viewed these moves as an </a:t>
            </a:r>
            <a:r>
              <a:rPr lang="en-GB" dirty="0">
                <a:solidFill>
                  <a:srgbClr val="00B0F0"/>
                </a:solidFill>
              </a:rPr>
              <a:t>aggressive occupation</a:t>
            </a:r>
            <a:r>
              <a:rPr lang="en-GB" dirty="0"/>
              <a:t> and a breach of the agreements made at </a:t>
            </a:r>
            <a:r>
              <a:rPr lang="en-GB" dirty="0">
                <a:solidFill>
                  <a:srgbClr val="7030A0"/>
                </a:solidFill>
              </a:rPr>
              <a:t>Yalta and Potsdam</a:t>
            </a:r>
            <a:r>
              <a:rPr lang="en-GB" dirty="0"/>
              <a:t>. </a:t>
            </a:r>
          </a:p>
          <a:p>
            <a:endParaRPr lang="en-GB" dirty="0"/>
          </a:p>
          <a:p>
            <a:r>
              <a:rPr lang="en-GB" dirty="0"/>
              <a:t>This view was hardened by George Kennan, who wrote the Long Telegram and ‘</a:t>
            </a:r>
            <a:r>
              <a:rPr lang="en-GB" dirty="0">
                <a:solidFill>
                  <a:srgbClr val="00B050"/>
                </a:solidFill>
              </a:rPr>
              <a:t>Mr X Article</a:t>
            </a:r>
            <a:r>
              <a:rPr lang="en-GB" dirty="0"/>
              <a:t>’ for Time Magazine in July 1947 – calling for a policy of ‘</a:t>
            </a:r>
            <a:r>
              <a:rPr lang="en-GB" dirty="0">
                <a:solidFill>
                  <a:srgbClr val="92D050"/>
                </a:solidFill>
              </a:rPr>
              <a:t>vigilant containment</a:t>
            </a:r>
            <a:r>
              <a:rPr lang="en-GB" dirty="0"/>
              <a:t>’ of the USSR.</a:t>
            </a:r>
          </a:p>
        </p:txBody>
      </p:sp>
      <p:pic>
        <p:nvPicPr>
          <p:cNvPr id="4" name="Picture 3"/>
          <p:cNvPicPr>
            <a:picLocks noChangeAspect="1"/>
          </p:cNvPicPr>
          <p:nvPr/>
        </p:nvPicPr>
        <p:blipFill>
          <a:blip r:embed="rId2"/>
          <a:stretch>
            <a:fillRect/>
          </a:stretch>
        </p:blipFill>
        <p:spPr>
          <a:xfrm>
            <a:off x="6702136" y="3701170"/>
            <a:ext cx="2348346" cy="3002147"/>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702136" y="903717"/>
            <a:ext cx="2325398" cy="2681440"/>
          </a:xfrm>
          <a:prstGeom prst="rect">
            <a:avLst/>
          </a:prstGeom>
          <a:ln>
            <a:noFill/>
          </a:ln>
          <a:effectLst>
            <a:softEdge rad="112500"/>
          </a:effectLst>
        </p:spPr>
      </p:pic>
      <p:sp>
        <p:nvSpPr>
          <p:cNvPr id="6" name="Rectangle 5"/>
          <p:cNvSpPr/>
          <p:nvPr/>
        </p:nvSpPr>
        <p:spPr>
          <a:xfrm>
            <a:off x="6934783" y="6130638"/>
            <a:ext cx="1903834" cy="384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t>George Kennan</a:t>
            </a:r>
          </a:p>
        </p:txBody>
      </p:sp>
    </p:spTree>
    <p:extLst>
      <p:ext uri="{BB962C8B-B14F-4D97-AF65-F5344CB8AC3E}">
        <p14:creationId xmlns:p14="http://schemas.microsoft.com/office/powerpoint/2010/main" val="418753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94955"/>
          </a:xfrm>
        </p:spPr>
        <p:txBody>
          <a:bodyPr/>
          <a:lstStyle/>
          <a:p>
            <a:r>
              <a:rPr lang="en-GB" b="1" u="sng" dirty="0"/>
              <a:t>Conclusion</a:t>
            </a:r>
          </a:p>
        </p:txBody>
      </p:sp>
      <p:sp>
        <p:nvSpPr>
          <p:cNvPr id="3" name="Content Placeholder 2"/>
          <p:cNvSpPr>
            <a:spLocks noGrp="1"/>
          </p:cNvSpPr>
          <p:nvPr>
            <p:ph idx="1"/>
          </p:nvPr>
        </p:nvSpPr>
        <p:spPr>
          <a:xfrm>
            <a:off x="0" y="1049482"/>
            <a:ext cx="6702136" cy="5808518"/>
          </a:xfrm>
        </p:spPr>
        <p:txBody>
          <a:bodyPr>
            <a:normAutofit/>
          </a:bodyPr>
          <a:lstStyle/>
          <a:p>
            <a:r>
              <a:rPr lang="en-GB" dirty="0"/>
              <a:t>By 1948, Europe was clearly divided into separate political and economic ‘</a:t>
            </a:r>
            <a:r>
              <a:rPr lang="en-GB" dirty="0">
                <a:solidFill>
                  <a:srgbClr val="92D050"/>
                </a:solidFill>
              </a:rPr>
              <a:t>camps</a:t>
            </a:r>
            <a:r>
              <a:rPr lang="en-GB" dirty="0"/>
              <a:t>’ or ‘</a:t>
            </a:r>
            <a:r>
              <a:rPr lang="en-GB" dirty="0">
                <a:solidFill>
                  <a:srgbClr val="7030A0"/>
                </a:solidFill>
              </a:rPr>
              <a:t>spheres of influence</a:t>
            </a:r>
            <a:r>
              <a:rPr lang="en-GB" dirty="0"/>
              <a:t>’, despite the agreements made at Yalta and Potsdam.</a:t>
            </a:r>
          </a:p>
          <a:p>
            <a:endParaRPr lang="en-GB" dirty="0"/>
          </a:p>
          <a:p>
            <a:r>
              <a:rPr lang="en-GB" dirty="0"/>
              <a:t>Both sides blamed each other for the growing hostility and both sides tried to ‘</a:t>
            </a:r>
            <a:r>
              <a:rPr lang="en-GB" dirty="0">
                <a:solidFill>
                  <a:srgbClr val="00B0F0"/>
                </a:solidFill>
              </a:rPr>
              <a:t>contain</a:t>
            </a:r>
            <a:r>
              <a:rPr lang="en-GB" dirty="0"/>
              <a:t>’ the other by locking their European allies into political and economic alliances.</a:t>
            </a:r>
          </a:p>
          <a:p>
            <a:endParaRPr lang="en-GB" dirty="0"/>
          </a:p>
          <a:p>
            <a:r>
              <a:rPr lang="en-GB" dirty="0"/>
              <a:t>The only question remaining would be whether this hostility would remain contained, or would it </a:t>
            </a:r>
            <a:r>
              <a:rPr lang="en-GB" dirty="0">
                <a:solidFill>
                  <a:srgbClr val="00B050"/>
                </a:solidFill>
              </a:rPr>
              <a:t>descend into open confrontation</a:t>
            </a:r>
            <a:r>
              <a:rPr lang="en-GB"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9004" y="140278"/>
            <a:ext cx="2530186" cy="3813463"/>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540313" y="4248606"/>
            <a:ext cx="2488877" cy="2456129"/>
          </a:xfrm>
          <a:prstGeom prst="rect">
            <a:avLst/>
          </a:prstGeom>
          <a:ln>
            <a:noFill/>
          </a:ln>
          <a:effectLst>
            <a:softEdge rad="112500"/>
          </a:effectLst>
        </p:spPr>
      </p:pic>
    </p:spTree>
    <p:extLst>
      <p:ext uri="{BB962C8B-B14F-4D97-AF65-F5344CB8AC3E}">
        <p14:creationId xmlns:p14="http://schemas.microsoft.com/office/powerpoint/2010/main" val="134618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6745"/>
          </a:xfrm>
        </p:spPr>
        <p:txBody>
          <a:bodyPr/>
          <a:lstStyle/>
          <a:p>
            <a:pPr algn="ctr"/>
            <a:r>
              <a:rPr lang="en-GB" b="1" u="sng" dirty="0"/>
              <a:t>Introduction</a:t>
            </a:r>
          </a:p>
        </p:txBody>
      </p:sp>
      <p:sp>
        <p:nvSpPr>
          <p:cNvPr id="3" name="Content Placeholder 2"/>
          <p:cNvSpPr>
            <a:spLocks noGrp="1"/>
          </p:cNvSpPr>
          <p:nvPr>
            <p:ph idx="1"/>
          </p:nvPr>
        </p:nvSpPr>
        <p:spPr>
          <a:xfrm>
            <a:off x="-1" y="976746"/>
            <a:ext cx="9144001" cy="5881254"/>
          </a:xfrm>
        </p:spPr>
        <p:txBody>
          <a:bodyPr>
            <a:normAutofit/>
          </a:bodyPr>
          <a:lstStyle/>
          <a:p>
            <a:pPr marL="0" indent="0" algn="ctr">
              <a:buNone/>
            </a:pPr>
            <a:r>
              <a:rPr lang="en-GB" dirty="0"/>
              <a:t>By the end of 1946, the Grand Alliance had </a:t>
            </a:r>
            <a:r>
              <a:rPr lang="en-GB" dirty="0">
                <a:solidFill>
                  <a:srgbClr val="00B050"/>
                </a:solidFill>
              </a:rPr>
              <a:t>broken down</a:t>
            </a:r>
            <a:r>
              <a:rPr lang="en-GB" dirty="0"/>
              <a:t>. Both sides now viewed each other with </a:t>
            </a:r>
            <a:r>
              <a:rPr lang="en-GB" dirty="0">
                <a:solidFill>
                  <a:srgbClr val="00B0F0"/>
                </a:solidFill>
              </a:rPr>
              <a:t>increasing suspicion</a:t>
            </a:r>
            <a:r>
              <a:rPr lang="en-GB" dirty="0"/>
              <a:t>.</a:t>
            </a:r>
          </a:p>
          <a:p>
            <a:pPr marL="0" indent="0" algn="ctr">
              <a:buNone/>
            </a:pPr>
            <a:endParaRPr lang="en-GB" dirty="0"/>
          </a:p>
          <a:p>
            <a:pPr marL="0" indent="0" algn="ctr">
              <a:buNone/>
            </a:pPr>
            <a:r>
              <a:rPr lang="en-GB" dirty="0"/>
              <a:t>Between 1947-49, political, economic and military divisions intensified as both sides sought to protect and extend their ‘</a:t>
            </a:r>
            <a:r>
              <a:rPr lang="en-GB" dirty="0">
                <a:solidFill>
                  <a:srgbClr val="92D050"/>
                </a:solidFill>
              </a:rPr>
              <a:t>spheres of influence</a:t>
            </a:r>
            <a:r>
              <a:rPr lang="en-GB" dirty="0"/>
              <a:t>’ in Europe.</a:t>
            </a:r>
          </a:p>
          <a:p>
            <a:pPr marL="0" indent="0" algn="ctr">
              <a:buNone/>
            </a:pPr>
            <a:endParaRPr lang="en-GB" dirty="0"/>
          </a:p>
          <a:p>
            <a:pPr marL="0" indent="0" algn="ctr">
              <a:buNone/>
            </a:pPr>
            <a:r>
              <a:rPr lang="en-GB" dirty="0"/>
              <a:t>Ignoring its </a:t>
            </a:r>
            <a:r>
              <a:rPr lang="en-GB" dirty="0">
                <a:solidFill>
                  <a:srgbClr val="FFC000"/>
                </a:solidFill>
              </a:rPr>
              <a:t>commitment to democracy </a:t>
            </a:r>
            <a:r>
              <a:rPr lang="en-GB" dirty="0"/>
              <a:t>in Europe, the USSR attempted to increase its control over Eastern Europe. In response the USA attempted to consolidate its influence and ‘</a:t>
            </a:r>
            <a:r>
              <a:rPr lang="en-GB" dirty="0">
                <a:solidFill>
                  <a:srgbClr val="7030A0"/>
                </a:solidFill>
              </a:rPr>
              <a:t>contain</a:t>
            </a:r>
            <a:r>
              <a:rPr lang="en-GB" dirty="0"/>
              <a:t>’ communism.</a:t>
            </a:r>
          </a:p>
          <a:p>
            <a:pPr marL="0" indent="0" algn="ctr">
              <a:buNone/>
            </a:pPr>
            <a:endParaRPr lang="en-GB" dirty="0"/>
          </a:p>
          <a:p>
            <a:pPr marL="0" indent="0" algn="ctr">
              <a:buNone/>
            </a:pPr>
            <a:r>
              <a:rPr lang="en-GB" dirty="0"/>
              <a:t>These two policies </a:t>
            </a:r>
            <a:r>
              <a:rPr lang="en-GB" dirty="0">
                <a:solidFill>
                  <a:srgbClr val="00B0F0"/>
                </a:solidFill>
              </a:rPr>
              <a:t>increased tensions dramatically</a:t>
            </a:r>
            <a:r>
              <a:rPr lang="en-GB" dirty="0"/>
              <a:t>, resulting in the first direct confrontation of the war – the Berlin Crisis of 1948-49.</a:t>
            </a:r>
          </a:p>
        </p:txBody>
      </p:sp>
    </p:spTree>
    <p:extLst>
      <p:ext uri="{BB962C8B-B14F-4D97-AF65-F5344CB8AC3E}">
        <p14:creationId xmlns:p14="http://schemas.microsoft.com/office/powerpoint/2010/main" val="16565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4955"/>
          </a:xfrm>
        </p:spPr>
        <p:txBody>
          <a:bodyPr/>
          <a:lstStyle/>
          <a:p>
            <a:pPr algn="ctr"/>
            <a:r>
              <a:rPr lang="en-GB" b="1" u="sng" dirty="0"/>
              <a:t>Discussion Question</a:t>
            </a:r>
          </a:p>
        </p:txBody>
      </p:sp>
      <p:sp>
        <p:nvSpPr>
          <p:cNvPr id="3" name="Content Placeholder 2"/>
          <p:cNvSpPr>
            <a:spLocks noGrp="1"/>
          </p:cNvSpPr>
          <p:nvPr>
            <p:ph idx="1"/>
          </p:nvPr>
        </p:nvSpPr>
        <p:spPr>
          <a:xfrm>
            <a:off x="0" y="1122218"/>
            <a:ext cx="9144000" cy="5735782"/>
          </a:xfrm>
        </p:spPr>
        <p:txBody>
          <a:bodyPr>
            <a:normAutofit/>
          </a:bodyPr>
          <a:lstStyle/>
          <a:p>
            <a:pPr algn="ctr"/>
            <a:r>
              <a:rPr lang="en-GB" sz="3200" i="1" dirty="0"/>
              <a:t>Who was most responsible for the </a:t>
            </a:r>
            <a:r>
              <a:rPr lang="en-GB" sz="3200" i="1" dirty="0">
                <a:solidFill>
                  <a:srgbClr val="7030A0"/>
                </a:solidFill>
              </a:rPr>
              <a:t>breakdown in trust</a:t>
            </a:r>
            <a:r>
              <a:rPr lang="en-GB" sz="3200" i="1" dirty="0"/>
              <a:t> between East and West up to 1948. The USA or Soviet Union?</a:t>
            </a:r>
          </a:p>
          <a:p>
            <a:pPr algn="ctr"/>
            <a:endParaRPr lang="en-GB" dirty="0"/>
          </a:p>
          <a:p>
            <a:pPr marL="0" indent="0" algn="ctr">
              <a:buNone/>
            </a:pPr>
            <a:r>
              <a:rPr lang="en-GB" b="1" u="sng" dirty="0"/>
              <a:t>You may like to consider the following events:</a:t>
            </a:r>
          </a:p>
          <a:p>
            <a:pPr algn="ctr"/>
            <a:r>
              <a:rPr lang="en-GB" dirty="0"/>
              <a:t>The Truman Doctrine and ‘Containment’</a:t>
            </a:r>
          </a:p>
          <a:p>
            <a:pPr algn="ctr"/>
            <a:r>
              <a:rPr lang="en-GB" dirty="0"/>
              <a:t>The Marshall Plan and ‘Dollar Imperialism’</a:t>
            </a:r>
          </a:p>
          <a:p>
            <a:pPr algn="ctr"/>
            <a:r>
              <a:rPr lang="en-GB" dirty="0"/>
              <a:t>Creation of COMECON (1949) and COMINFORM (1947)</a:t>
            </a:r>
          </a:p>
          <a:p>
            <a:pPr algn="ctr"/>
            <a:r>
              <a:rPr lang="en-GB" dirty="0"/>
              <a:t>Soviet Occupation and Take-over of Eastern Europe</a:t>
            </a:r>
          </a:p>
          <a:p>
            <a:pPr algn="ctr"/>
            <a:r>
              <a:rPr lang="en-GB" dirty="0"/>
              <a:t>Czechoslovakian Coup of February 1948</a:t>
            </a:r>
          </a:p>
          <a:p>
            <a:pPr algn="ctr"/>
            <a:r>
              <a:rPr lang="en-GB" dirty="0"/>
              <a:t>Kennan’s Mr. X Article of July 1947</a:t>
            </a:r>
          </a:p>
          <a:p>
            <a:pPr algn="ctr"/>
            <a:endParaRPr lang="en-GB" dirty="0"/>
          </a:p>
        </p:txBody>
      </p:sp>
    </p:spTree>
    <p:extLst>
      <p:ext uri="{BB962C8B-B14F-4D97-AF65-F5344CB8AC3E}">
        <p14:creationId xmlns:p14="http://schemas.microsoft.com/office/powerpoint/2010/main" val="342457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a:t>The Truman Doctrine</a:t>
            </a:r>
          </a:p>
        </p:txBody>
      </p:sp>
      <p:sp>
        <p:nvSpPr>
          <p:cNvPr id="3" name="Content Placeholder 2"/>
          <p:cNvSpPr>
            <a:spLocks noGrp="1"/>
          </p:cNvSpPr>
          <p:nvPr>
            <p:ph idx="1"/>
          </p:nvPr>
        </p:nvSpPr>
        <p:spPr>
          <a:xfrm>
            <a:off x="0" y="1202170"/>
            <a:ext cx="6646230" cy="5655830"/>
          </a:xfrm>
        </p:spPr>
        <p:txBody>
          <a:bodyPr>
            <a:normAutofit/>
          </a:bodyPr>
          <a:lstStyle/>
          <a:p>
            <a:r>
              <a:rPr lang="en-GB" dirty="0"/>
              <a:t>On 12</a:t>
            </a:r>
            <a:r>
              <a:rPr lang="en-GB" baseline="30000" dirty="0"/>
              <a:t>th</a:t>
            </a:r>
            <a:r>
              <a:rPr lang="en-GB" dirty="0"/>
              <a:t> March 1947, President Truman gave a speech to the US Congress, stating his belief that the USA was obliged to ‘</a:t>
            </a:r>
            <a:r>
              <a:rPr lang="en-GB" i="1" dirty="0">
                <a:solidFill>
                  <a:srgbClr val="00B0F0"/>
                </a:solidFill>
              </a:rPr>
              <a:t>support free peoples who are resisting attempted subjugation by armed minorities or by outside pressures</a:t>
            </a:r>
            <a:r>
              <a:rPr lang="en-GB" dirty="0"/>
              <a:t>.’</a:t>
            </a:r>
          </a:p>
          <a:p>
            <a:endParaRPr lang="en-GB" dirty="0"/>
          </a:p>
          <a:p>
            <a:r>
              <a:rPr lang="en-GB" dirty="0"/>
              <a:t>This policy became known as the </a:t>
            </a:r>
            <a:r>
              <a:rPr lang="en-GB" dirty="0">
                <a:solidFill>
                  <a:srgbClr val="7030A0"/>
                </a:solidFill>
              </a:rPr>
              <a:t>Truman Doctrine</a:t>
            </a:r>
            <a:r>
              <a:rPr lang="en-GB" dirty="0"/>
              <a:t>. It was a key turning point in the Cold War. The USA had traditionally followed an ‘</a:t>
            </a:r>
            <a:r>
              <a:rPr lang="en-GB" dirty="0">
                <a:solidFill>
                  <a:srgbClr val="92D050"/>
                </a:solidFill>
              </a:rPr>
              <a:t>isolationist</a:t>
            </a:r>
            <a:r>
              <a:rPr lang="en-GB" dirty="0"/>
              <a:t>’ foreign policy. </a:t>
            </a:r>
          </a:p>
          <a:p>
            <a:endParaRPr lang="en-GB" dirty="0"/>
          </a:p>
          <a:p>
            <a:r>
              <a:rPr lang="en-GB" dirty="0"/>
              <a:t>However in the face of communist expansion, it was clear that democracy in Europe could not survive without US support to ‘</a:t>
            </a:r>
            <a:r>
              <a:rPr lang="en-GB" dirty="0">
                <a:solidFill>
                  <a:srgbClr val="FFC000"/>
                </a:solidFill>
              </a:rPr>
              <a:t>contain</a:t>
            </a:r>
            <a:r>
              <a:rPr lang="en-GB" dirty="0"/>
              <a:t>’ it.</a:t>
            </a:r>
          </a:p>
        </p:txBody>
      </p:sp>
      <p:pic>
        <p:nvPicPr>
          <p:cNvPr id="4" name="Picture 3"/>
          <p:cNvPicPr>
            <a:picLocks noChangeAspect="1"/>
          </p:cNvPicPr>
          <p:nvPr/>
        </p:nvPicPr>
        <p:blipFill>
          <a:blip r:embed="rId2"/>
          <a:stretch>
            <a:fillRect/>
          </a:stretch>
        </p:blipFill>
        <p:spPr>
          <a:xfrm>
            <a:off x="6637815" y="103910"/>
            <a:ext cx="2497770" cy="3190009"/>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8626" y="3579309"/>
            <a:ext cx="1936147" cy="3012644"/>
          </a:xfrm>
          <a:prstGeom prst="rect">
            <a:avLst/>
          </a:prstGeom>
          <a:ln>
            <a:noFill/>
          </a:ln>
          <a:effectLst>
            <a:softEdge rad="112500"/>
          </a:effectLst>
        </p:spPr>
      </p:pic>
      <p:sp>
        <p:nvSpPr>
          <p:cNvPr id="6" name="Rectangle 5"/>
          <p:cNvSpPr/>
          <p:nvPr/>
        </p:nvSpPr>
        <p:spPr>
          <a:xfrm>
            <a:off x="6938990" y="3013365"/>
            <a:ext cx="1903834" cy="384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t>Harry S. Truman</a:t>
            </a:r>
          </a:p>
        </p:txBody>
      </p:sp>
    </p:spTree>
    <p:extLst>
      <p:ext uri="{BB962C8B-B14F-4D97-AF65-F5344CB8AC3E}">
        <p14:creationId xmlns:p14="http://schemas.microsoft.com/office/powerpoint/2010/main" val="106307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14300" y="135082"/>
            <a:ext cx="8894618" cy="65670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i="1" dirty="0"/>
              <a:t>At the present moment in world history nearly every nation must choose between alternative ways of life. The choice is too often not a free one.</a:t>
            </a:r>
          </a:p>
          <a:p>
            <a:pPr algn="ctr"/>
            <a:endParaRPr lang="en-GB" sz="2000" i="1" dirty="0"/>
          </a:p>
          <a:p>
            <a:pPr algn="ctr"/>
            <a:r>
              <a:rPr lang="en-GB" sz="2000" i="1" dirty="0"/>
              <a:t>One way of life is based upon the will of the majority, and is distinguished by free institutions, representative government, free elections, and guarantees of individual liberty, freedom of speech and religion and freedom from political oppression.</a:t>
            </a:r>
          </a:p>
          <a:p>
            <a:pPr algn="ctr"/>
            <a:endParaRPr lang="en-GB" sz="2000" i="1" dirty="0"/>
          </a:p>
          <a:p>
            <a:pPr algn="ctr"/>
            <a:r>
              <a:rPr lang="en-GB" sz="2000" i="1" dirty="0"/>
              <a:t>The second way of life is based upon the will of a minority forcibly imposed upon the majority. It relies upon terror and oppression, a controlled press and radio, fixed elections and the suppression of personal freedom.</a:t>
            </a:r>
          </a:p>
          <a:p>
            <a:pPr algn="ctr"/>
            <a:endParaRPr lang="en-GB" sz="2000" i="1" dirty="0"/>
          </a:p>
          <a:p>
            <a:pPr algn="ctr"/>
            <a:r>
              <a:rPr lang="en-GB" sz="2000" i="1" dirty="0"/>
              <a:t>I believe that it must be the policy of the United States to support peoples who are resisting attempted subjugation by armed minorities or by outside pressures.</a:t>
            </a:r>
          </a:p>
          <a:p>
            <a:pPr algn="ctr"/>
            <a:endParaRPr lang="en-GB" i="1" dirty="0"/>
          </a:p>
          <a:p>
            <a:pPr algn="ctr"/>
            <a:endParaRPr lang="en-GB" i="1" dirty="0"/>
          </a:p>
          <a:p>
            <a:pPr marL="342900" indent="-342900" algn="ctr">
              <a:buAutoNum type="arabicPeriod"/>
            </a:pPr>
            <a:r>
              <a:rPr lang="en-GB" b="1" dirty="0"/>
              <a:t>What justification does Truman give for his Doctrine?</a:t>
            </a:r>
          </a:p>
          <a:p>
            <a:pPr marL="342900" indent="-342900" algn="ctr">
              <a:buAutoNum type="arabicPeriod"/>
            </a:pPr>
            <a:r>
              <a:rPr lang="en-GB" b="1" dirty="0"/>
              <a:t>What key words does Truman use to describe the West? What words to describe the countries under Soviet control?</a:t>
            </a:r>
          </a:p>
          <a:p>
            <a:pPr marL="342900" indent="-342900" algn="ctr">
              <a:buAutoNum type="arabicPeriod"/>
            </a:pPr>
            <a:r>
              <a:rPr lang="en-GB" b="1" dirty="0"/>
              <a:t>Why do you think he uses this type of language?</a:t>
            </a:r>
          </a:p>
          <a:p>
            <a:pPr marL="342900" indent="-342900" algn="ctr">
              <a:buAutoNum type="arabicPeriod"/>
            </a:pPr>
            <a:r>
              <a:rPr lang="en-GB" b="1" dirty="0"/>
              <a:t>How important is this document for explaining the development of the Cold War?</a:t>
            </a:r>
          </a:p>
        </p:txBody>
      </p:sp>
    </p:spTree>
    <p:extLst>
      <p:ext uri="{BB962C8B-B14F-4D97-AF65-F5344CB8AC3E}">
        <p14:creationId xmlns:p14="http://schemas.microsoft.com/office/powerpoint/2010/main" val="2067380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8372" y="22992"/>
            <a:ext cx="8167255" cy="6835008"/>
          </a:xfrm>
        </p:spPr>
      </p:pic>
    </p:spTree>
    <p:extLst>
      <p:ext uri="{BB962C8B-B14F-4D97-AF65-F5344CB8AC3E}">
        <p14:creationId xmlns:p14="http://schemas.microsoft.com/office/powerpoint/2010/main" val="755540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a:t>The Truman Doctrine</a:t>
            </a:r>
          </a:p>
        </p:txBody>
      </p:sp>
      <p:sp>
        <p:nvSpPr>
          <p:cNvPr id="3" name="Content Placeholder 2"/>
          <p:cNvSpPr>
            <a:spLocks noGrp="1"/>
          </p:cNvSpPr>
          <p:nvPr>
            <p:ph idx="1"/>
          </p:nvPr>
        </p:nvSpPr>
        <p:spPr>
          <a:xfrm>
            <a:off x="0" y="1202170"/>
            <a:ext cx="6754091" cy="5655830"/>
          </a:xfrm>
        </p:spPr>
        <p:txBody>
          <a:bodyPr>
            <a:normAutofit/>
          </a:bodyPr>
          <a:lstStyle/>
          <a:p>
            <a:r>
              <a:rPr lang="en-GB" dirty="0"/>
              <a:t>The idea of the Truman Doctrine was not new. It was a response to what was perceived as Soviet ‘</a:t>
            </a:r>
            <a:r>
              <a:rPr lang="en-GB" dirty="0">
                <a:solidFill>
                  <a:srgbClr val="FFC000"/>
                </a:solidFill>
              </a:rPr>
              <a:t>aggression</a:t>
            </a:r>
            <a:r>
              <a:rPr lang="en-GB" dirty="0"/>
              <a:t>’ in Eastern Europe.</a:t>
            </a:r>
          </a:p>
          <a:p>
            <a:endParaRPr lang="en-GB" dirty="0"/>
          </a:p>
          <a:p>
            <a:r>
              <a:rPr lang="en-GB" dirty="0"/>
              <a:t>Fears over Soviet expansionism were made worse by </a:t>
            </a:r>
            <a:r>
              <a:rPr lang="en-GB" dirty="0">
                <a:solidFill>
                  <a:srgbClr val="00B0F0"/>
                </a:solidFill>
              </a:rPr>
              <a:t>Kennan’s Long Telegram and the Clifford-Elsey Report </a:t>
            </a:r>
            <a:r>
              <a:rPr lang="en-GB" dirty="0"/>
              <a:t>which in 1946 called for the USA to ‘resist’ Soviet aggression.</a:t>
            </a:r>
          </a:p>
          <a:p>
            <a:endParaRPr lang="en-GB" dirty="0"/>
          </a:p>
          <a:p>
            <a:r>
              <a:rPr lang="en-GB" dirty="0"/>
              <a:t>The Polish ‘</a:t>
            </a:r>
            <a:r>
              <a:rPr lang="en-GB" dirty="0">
                <a:solidFill>
                  <a:srgbClr val="7030A0"/>
                </a:solidFill>
              </a:rPr>
              <a:t>free elections</a:t>
            </a:r>
            <a:r>
              <a:rPr lang="en-GB" dirty="0"/>
              <a:t>’ on 19</a:t>
            </a:r>
            <a:r>
              <a:rPr lang="en-GB" baseline="30000" dirty="0"/>
              <a:t>th</a:t>
            </a:r>
            <a:r>
              <a:rPr lang="en-GB" dirty="0"/>
              <a:t> January 1947 proved to the US that Stalin had</a:t>
            </a:r>
            <a:r>
              <a:rPr lang="en-GB" dirty="0">
                <a:solidFill>
                  <a:srgbClr val="92D050"/>
                </a:solidFill>
              </a:rPr>
              <a:t> no intention </a:t>
            </a:r>
            <a:r>
              <a:rPr lang="en-GB" dirty="0"/>
              <a:t>of sticking to his promises on allowing democracy. </a:t>
            </a:r>
          </a:p>
        </p:txBody>
      </p:sp>
      <p:pic>
        <p:nvPicPr>
          <p:cNvPr id="4" name="Picture 3"/>
          <p:cNvPicPr>
            <a:picLocks noChangeAspect="1"/>
          </p:cNvPicPr>
          <p:nvPr/>
        </p:nvPicPr>
        <p:blipFill>
          <a:blip r:embed="rId2"/>
          <a:stretch>
            <a:fillRect/>
          </a:stretch>
        </p:blipFill>
        <p:spPr>
          <a:xfrm>
            <a:off x="6582205" y="120650"/>
            <a:ext cx="2397706" cy="3048340"/>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6582204" y="3470564"/>
            <a:ext cx="2408097" cy="3162623"/>
          </a:xfrm>
          <a:prstGeom prst="rect">
            <a:avLst/>
          </a:prstGeom>
          <a:ln>
            <a:noFill/>
          </a:ln>
          <a:effectLst>
            <a:softEdge rad="112500"/>
          </a:effectLst>
        </p:spPr>
      </p:pic>
      <p:sp>
        <p:nvSpPr>
          <p:cNvPr id="7" name="Rectangle 6"/>
          <p:cNvSpPr/>
          <p:nvPr/>
        </p:nvSpPr>
        <p:spPr>
          <a:xfrm>
            <a:off x="6829141" y="2861287"/>
            <a:ext cx="1903834" cy="384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t>George Kennan</a:t>
            </a:r>
          </a:p>
        </p:txBody>
      </p:sp>
    </p:spTree>
    <p:extLst>
      <p:ext uri="{BB962C8B-B14F-4D97-AF65-F5344CB8AC3E}">
        <p14:creationId xmlns:p14="http://schemas.microsoft.com/office/powerpoint/2010/main" val="158845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a:t>The Truman Doctrine</a:t>
            </a:r>
          </a:p>
        </p:txBody>
      </p:sp>
      <p:sp>
        <p:nvSpPr>
          <p:cNvPr id="3" name="Content Placeholder 2"/>
          <p:cNvSpPr>
            <a:spLocks noGrp="1"/>
          </p:cNvSpPr>
          <p:nvPr>
            <p:ph idx="1"/>
          </p:nvPr>
        </p:nvSpPr>
        <p:spPr>
          <a:xfrm>
            <a:off x="0" y="1202170"/>
            <a:ext cx="6773598" cy="5655830"/>
          </a:xfrm>
        </p:spPr>
        <p:txBody>
          <a:bodyPr>
            <a:normAutofit/>
          </a:bodyPr>
          <a:lstStyle/>
          <a:p>
            <a:r>
              <a:rPr lang="en-GB" dirty="0"/>
              <a:t>The final change in policy was triggered by the crisis over </a:t>
            </a:r>
            <a:r>
              <a:rPr lang="en-GB" dirty="0">
                <a:solidFill>
                  <a:srgbClr val="92D050"/>
                </a:solidFill>
              </a:rPr>
              <a:t>Greece and Turkey</a:t>
            </a:r>
            <a:r>
              <a:rPr lang="en-GB" dirty="0"/>
              <a:t>. At the end of WW2, Britain restored the Greek Monarchy however a Civil War erupted between the </a:t>
            </a:r>
            <a:r>
              <a:rPr lang="en-GB" dirty="0">
                <a:solidFill>
                  <a:srgbClr val="7030A0"/>
                </a:solidFill>
              </a:rPr>
              <a:t>monarchy and communist guerrillas.</a:t>
            </a:r>
          </a:p>
          <a:p>
            <a:endParaRPr lang="en-GB" dirty="0"/>
          </a:p>
          <a:p>
            <a:r>
              <a:rPr lang="en-GB" dirty="0"/>
              <a:t>However Britain </a:t>
            </a:r>
            <a:r>
              <a:rPr lang="en-GB" dirty="0">
                <a:solidFill>
                  <a:srgbClr val="00B0F0"/>
                </a:solidFill>
              </a:rPr>
              <a:t>couldn’t afford to assist </a:t>
            </a:r>
            <a:r>
              <a:rPr lang="en-GB" dirty="0"/>
              <a:t>the Greek government. It was £3000 million in debt!</a:t>
            </a:r>
          </a:p>
          <a:p>
            <a:endParaRPr lang="en-GB" dirty="0"/>
          </a:p>
          <a:p>
            <a:r>
              <a:rPr lang="en-GB" dirty="0"/>
              <a:t>In February 1947, Britain announced to the USA that it could no longer maintain troops in Greece. Truman had to do something otherwise </a:t>
            </a:r>
            <a:r>
              <a:rPr lang="en-GB" dirty="0">
                <a:solidFill>
                  <a:srgbClr val="00B050"/>
                </a:solidFill>
              </a:rPr>
              <a:t>communism would win</a:t>
            </a:r>
            <a:r>
              <a:rPr lang="en-GB"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338" y="385392"/>
            <a:ext cx="2381250" cy="2362200"/>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6623338" y="3054926"/>
            <a:ext cx="2381250" cy="3321217"/>
          </a:xfrm>
          <a:prstGeom prst="rect">
            <a:avLst/>
          </a:prstGeom>
          <a:ln>
            <a:noFill/>
          </a:ln>
          <a:effectLst>
            <a:softEdge rad="112500"/>
          </a:effectLst>
        </p:spPr>
      </p:pic>
    </p:spTree>
    <p:extLst>
      <p:ext uri="{BB962C8B-B14F-4D97-AF65-F5344CB8AC3E}">
        <p14:creationId xmlns:p14="http://schemas.microsoft.com/office/powerpoint/2010/main" val="164227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a:t>The Truman Doctrine</a:t>
            </a:r>
          </a:p>
        </p:txBody>
      </p:sp>
      <p:sp>
        <p:nvSpPr>
          <p:cNvPr id="3" name="Content Placeholder 2"/>
          <p:cNvSpPr>
            <a:spLocks noGrp="1"/>
          </p:cNvSpPr>
          <p:nvPr>
            <p:ph idx="1"/>
          </p:nvPr>
        </p:nvSpPr>
        <p:spPr>
          <a:xfrm>
            <a:off x="0" y="1202170"/>
            <a:ext cx="6930736" cy="5655830"/>
          </a:xfrm>
        </p:spPr>
        <p:txBody>
          <a:bodyPr>
            <a:normAutofit/>
          </a:bodyPr>
          <a:lstStyle/>
          <a:p>
            <a:r>
              <a:rPr lang="en-GB" dirty="0"/>
              <a:t>The Truman Doctrine was therefore issued to </a:t>
            </a:r>
            <a:r>
              <a:rPr lang="en-GB" dirty="0">
                <a:solidFill>
                  <a:srgbClr val="00B050"/>
                </a:solidFill>
              </a:rPr>
              <a:t>preserve democracy</a:t>
            </a:r>
            <a:r>
              <a:rPr lang="en-GB" dirty="0"/>
              <a:t>. US economic aid and military advisors were immediately sent to Greece and Turkey.</a:t>
            </a:r>
          </a:p>
          <a:p>
            <a:endParaRPr lang="en-GB" dirty="0"/>
          </a:p>
          <a:p>
            <a:r>
              <a:rPr lang="en-GB" dirty="0"/>
              <a:t>Stalin viewed this move as aggressive American ‘</a:t>
            </a:r>
            <a:r>
              <a:rPr lang="en-GB" dirty="0">
                <a:solidFill>
                  <a:srgbClr val="7030A0"/>
                </a:solidFill>
              </a:rPr>
              <a:t>expansionism</a:t>
            </a:r>
            <a:r>
              <a:rPr lang="en-GB" dirty="0"/>
              <a:t>’. </a:t>
            </a:r>
          </a:p>
          <a:p>
            <a:endParaRPr lang="en-GB" dirty="0"/>
          </a:p>
          <a:p>
            <a:r>
              <a:rPr lang="en-GB" dirty="0"/>
              <a:t>The policy was a </a:t>
            </a:r>
            <a:r>
              <a:rPr lang="en-GB" dirty="0">
                <a:solidFill>
                  <a:srgbClr val="00B0F0"/>
                </a:solidFill>
              </a:rPr>
              <a:t>clear departure </a:t>
            </a:r>
            <a:r>
              <a:rPr lang="en-GB" dirty="0"/>
              <a:t>from isolationism. The US was now committing itself to preventing the spread of communism using </a:t>
            </a:r>
            <a:r>
              <a:rPr lang="en-GB" dirty="0">
                <a:solidFill>
                  <a:srgbClr val="92D050"/>
                </a:solidFill>
              </a:rPr>
              <a:t>any means necessary</a:t>
            </a:r>
            <a:r>
              <a:rPr lang="en-GB" dirty="0"/>
              <a:t>. This doctrine would dictate American foreign policy for the </a:t>
            </a:r>
            <a:r>
              <a:rPr lang="en-GB" dirty="0">
                <a:solidFill>
                  <a:srgbClr val="FFC000"/>
                </a:solidFill>
              </a:rPr>
              <a:t>rest of the Cold War</a:t>
            </a:r>
            <a:r>
              <a:rPr lang="en-GB" dirty="0"/>
              <a:t>.</a:t>
            </a:r>
          </a:p>
        </p:txBody>
      </p:sp>
      <p:pic>
        <p:nvPicPr>
          <p:cNvPr id="5" name="Picture 4"/>
          <p:cNvPicPr>
            <a:picLocks noChangeAspect="1"/>
          </p:cNvPicPr>
          <p:nvPr/>
        </p:nvPicPr>
        <p:blipFill>
          <a:blip r:embed="rId2"/>
          <a:stretch>
            <a:fillRect/>
          </a:stretch>
        </p:blipFill>
        <p:spPr>
          <a:xfrm>
            <a:off x="5881255" y="2527733"/>
            <a:ext cx="3127664" cy="1872343"/>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6930736" y="69809"/>
            <a:ext cx="2078183" cy="2304824"/>
          </a:xfrm>
          <a:prstGeom prst="rect">
            <a:avLst/>
          </a:prstGeom>
          <a:ln>
            <a:noFill/>
          </a:ln>
          <a:effectLst>
            <a:softEdge rad="112500"/>
          </a:effectLst>
        </p:spPr>
      </p:pic>
      <p:pic>
        <p:nvPicPr>
          <p:cNvPr id="7" name="Picture 6"/>
          <p:cNvPicPr>
            <a:picLocks noChangeAspect="1"/>
          </p:cNvPicPr>
          <p:nvPr/>
        </p:nvPicPr>
        <p:blipFill>
          <a:blip r:embed="rId4"/>
          <a:stretch>
            <a:fillRect/>
          </a:stretch>
        </p:blipFill>
        <p:spPr>
          <a:xfrm>
            <a:off x="7012240" y="4608301"/>
            <a:ext cx="1961502" cy="19878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8298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049"/>
            <a:ext cx="9144000" cy="6877050"/>
          </a:xfrm>
        </p:spPr>
      </p:pic>
    </p:spTree>
    <p:extLst>
      <p:ext uri="{BB962C8B-B14F-4D97-AF65-F5344CB8AC3E}">
        <p14:creationId xmlns:p14="http://schemas.microsoft.com/office/powerpoint/2010/main" val="15460147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893</TotalTime>
  <Words>1669</Words>
  <Application>Microsoft Office PowerPoint</Application>
  <PresentationFormat>On-screen Show (4:3)</PresentationFormat>
  <Paragraphs>125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Rockwell</vt:lpstr>
      <vt:lpstr>Rockwell Condensed</vt:lpstr>
      <vt:lpstr>Wingdings</vt:lpstr>
      <vt:lpstr>Wood Type</vt:lpstr>
      <vt:lpstr>How did Confrontation lead to Containment?</vt:lpstr>
      <vt:lpstr>Introduction</vt:lpstr>
      <vt:lpstr>The Truman Doctrine</vt:lpstr>
      <vt:lpstr>PowerPoint Presentation</vt:lpstr>
      <vt:lpstr>PowerPoint Presentation</vt:lpstr>
      <vt:lpstr>The Truman Doctrine</vt:lpstr>
      <vt:lpstr>The Truman Doctrine</vt:lpstr>
      <vt:lpstr>The Truman Doctrine</vt:lpstr>
      <vt:lpstr>PowerPoint Presentation</vt:lpstr>
      <vt:lpstr>The Marshall Plan</vt:lpstr>
      <vt:lpstr>PowerPoint Presentation</vt:lpstr>
      <vt:lpstr>The Marshall Plan</vt:lpstr>
      <vt:lpstr>The Marshall Plan</vt:lpstr>
      <vt:lpstr>The Soviet Economic Response</vt:lpstr>
      <vt:lpstr>The Soviet Political Response</vt:lpstr>
      <vt:lpstr>The Soviet Political Response</vt:lpstr>
      <vt:lpstr>The Occupation of Eastern Europe</vt:lpstr>
      <vt:lpstr>The Occupation of Eastern Europe</vt:lpstr>
      <vt:lpstr>Conclusion</vt:lpstr>
      <vt:lpstr>Discussion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Confrontation lead to Containment?</dc:title>
  <dc:creator>Stephen Budd</dc:creator>
  <cp:lastModifiedBy>Donald Lynch</cp:lastModifiedBy>
  <cp:revision>31</cp:revision>
  <dcterms:created xsi:type="dcterms:W3CDTF">2014-11-25T13:33:01Z</dcterms:created>
  <dcterms:modified xsi:type="dcterms:W3CDTF">2019-01-25T14:13:52Z</dcterms:modified>
</cp:coreProperties>
</file>