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308" r:id="rId6"/>
    <p:sldId id="260" r:id="rId7"/>
    <p:sldId id="309" r:id="rId8"/>
    <p:sldId id="261" r:id="rId9"/>
    <p:sldId id="314" r:id="rId10"/>
    <p:sldId id="262" r:id="rId11"/>
    <p:sldId id="263" r:id="rId12"/>
    <p:sldId id="264" r:id="rId13"/>
    <p:sldId id="315" r:id="rId14"/>
    <p:sldId id="316" r:id="rId15"/>
    <p:sldId id="265" r:id="rId16"/>
    <p:sldId id="294" r:id="rId17"/>
    <p:sldId id="296" r:id="rId18"/>
    <p:sldId id="284" r:id="rId19"/>
    <p:sldId id="278" r:id="rId20"/>
    <p:sldId id="288" r:id="rId21"/>
    <p:sldId id="276" r:id="rId22"/>
    <p:sldId id="304" r:id="rId23"/>
    <p:sldId id="301" r:id="rId24"/>
    <p:sldId id="303" r:id="rId25"/>
    <p:sldId id="266" r:id="rId26"/>
    <p:sldId id="292" r:id="rId27"/>
    <p:sldId id="270" r:id="rId28"/>
    <p:sldId id="272" r:id="rId29"/>
    <p:sldId id="279" r:id="rId30"/>
    <p:sldId id="287" r:id="rId31"/>
    <p:sldId id="290" r:id="rId32"/>
    <p:sldId id="267" r:id="rId33"/>
    <p:sldId id="268" r:id="rId34"/>
    <p:sldId id="26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937F256-9E49-435F-A152-113A4A7AC8E7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A8078FD-D9BB-41C0-8F52-06045575A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221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F256-9E49-435F-A152-113A4A7AC8E7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78FD-D9BB-41C0-8F52-06045575A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480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937F256-9E49-435F-A152-113A4A7AC8E7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A8078FD-D9BB-41C0-8F52-06045575A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5823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F256-9E49-435F-A152-113A4A7AC8E7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78FD-D9BB-41C0-8F52-06045575A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564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937F256-9E49-435F-A152-113A4A7AC8E7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A8078FD-D9BB-41C0-8F52-06045575A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28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F256-9E49-435F-A152-113A4A7AC8E7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78FD-D9BB-41C0-8F52-06045575A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28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F256-9E49-435F-A152-113A4A7AC8E7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78FD-D9BB-41C0-8F52-06045575A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73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F256-9E49-435F-A152-113A4A7AC8E7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78FD-D9BB-41C0-8F52-06045575A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34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F256-9E49-435F-A152-113A4A7AC8E7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78FD-D9BB-41C0-8F52-06045575A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2179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937F256-9E49-435F-A152-113A4A7AC8E7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A8078FD-D9BB-41C0-8F52-06045575A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8474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F256-9E49-435F-A152-113A4A7AC8E7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78FD-D9BB-41C0-8F52-06045575A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43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937F256-9E49-435F-A152-113A4A7AC8E7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A8078FD-D9BB-41C0-8F52-06045575A42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8322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95301"/>
            <a:ext cx="9144000" cy="895927"/>
          </a:xfrm>
        </p:spPr>
        <p:txBody>
          <a:bodyPr>
            <a:normAutofit fontScale="90000"/>
          </a:bodyPr>
          <a:lstStyle/>
          <a:p>
            <a:r>
              <a:rPr lang="en-GB" b="1" u="sng" dirty="0"/>
              <a:t>Why did Containment fail in Vietnam?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04290"/>
            <a:ext cx="9144000" cy="897225"/>
          </a:xfrm>
        </p:spPr>
        <p:txBody>
          <a:bodyPr>
            <a:noAutofit/>
          </a:bodyPr>
          <a:lstStyle/>
          <a:p>
            <a:r>
              <a:rPr lang="en-GB" sz="2800" b="1" i="1" dirty="0">
                <a:solidFill>
                  <a:srgbClr val="0070C0"/>
                </a:solidFill>
              </a:rPr>
              <a:t>L/O – To analyse the War in Vietnam in order to evaluate the reasons for the failure of Containment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26" y="2826328"/>
            <a:ext cx="5968501" cy="3914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612" y="3338079"/>
            <a:ext cx="3679787" cy="286849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5205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289"/>
          </a:xfrm>
        </p:spPr>
        <p:txBody>
          <a:bodyPr>
            <a:normAutofit/>
          </a:bodyPr>
          <a:lstStyle/>
          <a:p>
            <a:pPr algn="ctr"/>
            <a:r>
              <a:rPr lang="en-GB" b="1" u="sng" dirty="0" smtClean="0"/>
              <a:t>4. How </a:t>
            </a:r>
            <a:r>
              <a:rPr lang="en-GB" b="1" u="sng" dirty="0"/>
              <a:t>did President Kennedy widen the conflict?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288"/>
            <a:ext cx="9144000" cy="5333711"/>
          </a:xfrm>
        </p:spPr>
        <p:txBody>
          <a:bodyPr>
            <a:normAutofit/>
          </a:bodyPr>
          <a:lstStyle/>
          <a:p>
            <a:r>
              <a:rPr lang="en-GB" dirty="0" smtClean="0"/>
              <a:t>Kennedy elected in November 1960; policy towards containment called ‘</a:t>
            </a:r>
            <a:r>
              <a:rPr lang="en-GB" dirty="0" smtClean="0">
                <a:solidFill>
                  <a:srgbClr val="00B0F0"/>
                </a:solidFill>
              </a:rPr>
              <a:t>flexible response</a:t>
            </a:r>
            <a:r>
              <a:rPr lang="en-GB" dirty="0" smtClean="0"/>
              <a:t>’; expanded mean of fighting against Communism:</a:t>
            </a:r>
          </a:p>
          <a:p>
            <a:endParaRPr lang="en-GB" dirty="0"/>
          </a:p>
          <a:p>
            <a:r>
              <a:rPr lang="en-GB" dirty="0" smtClean="0"/>
              <a:t>Increased </a:t>
            </a:r>
            <a:r>
              <a:rPr lang="en-GB" dirty="0" smtClean="0">
                <a:solidFill>
                  <a:schemeClr val="accent6"/>
                </a:solidFill>
              </a:rPr>
              <a:t>military advisors </a:t>
            </a:r>
            <a:r>
              <a:rPr lang="en-GB" dirty="0" smtClean="0"/>
              <a:t>in South (17,000 by 1963); started </a:t>
            </a:r>
            <a:r>
              <a:rPr lang="en-GB" dirty="0" smtClean="0">
                <a:solidFill>
                  <a:schemeClr val="accent2"/>
                </a:solidFill>
              </a:rPr>
              <a:t>counter-insurgency operations </a:t>
            </a:r>
            <a:r>
              <a:rPr lang="en-GB" dirty="0" smtClean="0"/>
              <a:t>against VC in South; included ‘</a:t>
            </a:r>
            <a:r>
              <a:rPr lang="en-GB" dirty="0" smtClean="0">
                <a:solidFill>
                  <a:srgbClr val="92D050"/>
                </a:solidFill>
              </a:rPr>
              <a:t>Search and Destroy</a:t>
            </a:r>
            <a:r>
              <a:rPr lang="en-GB" dirty="0" smtClean="0"/>
              <a:t>’ missions; spraying chemical defoliants like </a:t>
            </a:r>
            <a:r>
              <a:rPr lang="en-GB" dirty="0" smtClean="0">
                <a:solidFill>
                  <a:srgbClr val="FFC000"/>
                </a:solidFill>
              </a:rPr>
              <a:t>Agent Orange </a:t>
            </a:r>
            <a:r>
              <a:rPr lang="en-GB" dirty="0" smtClean="0"/>
              <a:t>to destroy jungle; resettled villagers in the ‘</a:t>
            </a:r>
            <a:r>
              <a:rPr lang="en-GB" u="sng" dirty="0" smtClean="0">
                <a:solidFill>
                  <a:srgbClr val="00B0F0"/>
                </a:solidFill>
              </a:rPr>
              <a:t>Strategic Hamlets Program</a:t>
            </a:r>
            <a:r>
              <a:rPr lang="en-GB" dirty="0" smtClean="0"/>
              <a:t>’; created ‘</a:t>
            </a:r>
            <a:r>
              <a:rPr lang="en-GB" dirty="0" smtClean="0">
                <a:solidFill>
                  <a:srgbClr val="92D050"/>
                </a:solidFill>
              </a:rPr>
              <a:t>Green Berets</a:t>
            </a:r>
            <a:r>
              <a:rPr lang="en-GB" dirty="0" smtClean="0"/>
              <a:t>’ guerrilla fighting force; encouraged Diem to introduce </a:t>
            </a:r>
            <a:r>
              <a:rPr lang="en-GB" dirty="0" smtClean="0">
                <a:solidFill>
                  <a:srgbClr val="FFC000"/>
                </a:solidFill>
              </a:rPr>
              <a:t>social and political reforms</a:t>
            </a:r>
            <a:r>
              <a:rPr lang="en-GB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109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289"/>
          </a:xfrm>
        </p:spPr>
        <p:txBody>
          <a:bodyPr>
            <a:normAutofit/>
          </a:bodyPr>
          <a:lstStyle/>
          <a:p>
            <a:pPr algn="ctr"/>
            <a:r>
              <a:rPr lang="en-GB" b="1" u="sng" dirty="0" smtClean="0"/>
              <a:t>4. How </a:t>
            </a:r>
            <a:r>
              <a:rPr lang="en-GB" b="1" u="sng" dirty="0"/>
              <a:t>did President Kennedy widen the conflict?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288"/>
            <a:ext cx="9144000" cy="5333711"/>
          </a:xfrm>
        </p:spPr>
        <p:txBody>
          <a:bodyPr>
            <a:normAutofit/>
          </a:bodyPr>
          <a:lstStyle/>
          <a:p>
            <a:r>
              <a:rPr lang="en-GB" dirty="0" smtClean="0"/>
              <a:t>Methods just </a:t>
            </a:r>
            <a:r>
              <a:rPr lang="en-GB" dirty="0" smtClean="0">
                <a:solidFill>
                  <a:srgbClr val="FFC000"/>
                </a:solidFill>
              </a:rPr>
              <a:t>alienated Vietnamese local peasants</a:t>
            </a:r>
            <a:r>
              <a:rPr lang="en-GB" dirty="0" smtClean="0"/>
              <a:t>; Diem continued unpopular policies </a:t>
            </a:r>
            <a:r>
              <a:rPr lang="en-GB" dirty="0" err="1" smtClean="0"/>
              <a:t>inc.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00B0F0"/>
                </a:solidFill>
              </a:rPr>
              <a:t>anti-Buddhist policies</a:t>
            </a:r>
            <a:r>
              <a:rPr lang="en-GB" dirty="0" smtClean="0"/>
              <a:t>; in 1963 there was crisis over banning celebration of Buddha’s birthday – monks began ‘</a:t>
            </a:r>
            <a:r>
              <a:rPr lang="en-GB" dirty="0" smtClean="0">
                <a:solidFill>
                  <a:srgbClr val="92D050"/>
                </a:solidFill>
              </a:rPr>
              <a:t>self-immolations</a:t>
            </a:r>
            <a:r>
              <a:rPr lang="en-GB" dirty="0" smtClean="0"/>
              <a:t>’ – led to international reaction.</a:t>
            </a:r>
          </a:p>
          <a:p>
            <a:endParaRPr lang="en-GB" dirty="0"/>
          </a:p>
          <a:p>
            <a:r>
              <a:rPr lang="en-GB" dirty="0" smtClean="0"/>
              <a:t>Madam </a:t>
            </a:r>
            <a:r>
              <a:rPr lang="en-GB" dirty="0" err="1" smtClean="0"/>
              <a:t>Nhu</a:t>
            </a:r>
            <a:r>
              <a:rPr lang="en-GB" dirty="0" smtClean="0"/>
              <a:t> (Diem’s sister-in-law), ‘</a:t>
            </a:r>
            <a:r>
              <a:rPr lang="en-GB" i="1" dirty="0" smtClean="0">
                <a:solidFill>
                  <a:schemeClr val="accent6"/>
                </a:solidFill>
              </a:rPr>
              <a:t>let them burn and we shall clap our hands</a:t>
            </a:r>
            <a:r>
              <a:rPr lang="en-GB" dirty="0" smtClean="0"/>
              <a:t>’.</a:t>
            </a:r>
          </a:p>
          <a:p>
            <a:endParaRPr lang="en-GB" dirty="0"/>
          </a:p>
          <a:p>
            <a:r>
              <a:rPr lang="en-GB" dirty="0" smtClean="0"/>
              <a:t>Kennedy cut off aid to Diem, but Diem and Ngo killed in 1963 </a:t>
            </a:r>
            <a:r>
              <a:rPr lang="en-GB" dirty="0" smtClean="0">
                <a:solidFill>
                  <a:schemeClr val="accent2"/>
                </a:solidFill>
              </a:rPr>
              <a:t>coup</a:t>
            </a:r>
            <a:r>
              <a:rPr lang="en-GB" dirty="0" smtClean="0"/>
              <a:t>, known about by CIA; replaced by unpopular military regimes; US forced to rely on them; Diem’s assassination, ‘</a:t>
            </a:r>
            <a:r>
              <a:rPr lang="en-GB" i="1" dirty="0" smtClean="0">
                <a:solidFill>
                  <a:srgbClr val="00B0F0"/>
                </a:solidFill>
              </a:rPr>
              <a:t>morally locked us into Vietnam</a:t>
            </a:r>
            <a:r>
              <a:rPr lang="en-GB" dirty="0" smtClean="0"/>
              <a:t>’ (Westmoreland)</a:t>
            </a:r>
          </a:p>
        </p:txBody>
      </p:sp>
    </p:spTree>
    <p:extLst>
      <p:ext uri="{BB962C8B-B14F-4D97-AF65-F5344CB8AC3E}">
        <p14:creationId xmlns:p14="http://schemas.microsoft.com/office/powerpoint/2010/main" val="235603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289"/>
          </a:xfrm>
        </p:spPr>
        <p:txBody>
          <a:bodyPr>
            <a:normAutofit/>
          </a:bodyPr>
          <a:lstStyle/>
          <a:p>
            <a:pPr algn="ctr"/>
            <a:r>
              <a:rPr lang="en-GB" b="1" u="sng" dirty="0" smtClean="0"/>
              <a:t>5. Why </a:t>
            </a:r>
            <a:r>
              <a:rPr lang="en-GB" b="1" u="sng" dirty="0"/>
              <a:t>did President Johnson continue the Vietnam War?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288"/>
            <a:ext cx="9144000" cy="5333711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Lyndon Baines Johnson </a:t>
            </a:r>
            <a:r>
              <a:rPr lang="en-GB" dirty="0" smtClean="0"/>
              <a:t>(LBJ) took over in November 1963; inherited Kennedy’s problems and advisors; likely he would continue war; determined to win war against communism; stop domino effect.</a:t>
            </a:r>
          </a:p>
          <a:p>
            <a:endParaRPr lang="en-GB" dirty="0"/>
          </a:p>
          <a:p>
            <a:r>
              <a:rPr lang="en-GB" dirty="0" smtClean="0"/>
              <a:t>Situation deteriorating in 1964; needed Congressional and Public Support for increase in troops; </a:t>
            </a:r>
            <a:r>
              <a:rPr lang="en-GB" dirty="0" smtClean="0">
                <a:solidFill>
                  <a:schemeClr val="accent6"/>
                </a:solidFill>
              </a:rPr>
              <a:t>Gulf of Tonkin incident </a:t>
            </a:r>
            <a:r>
              <a:rPr lang="en-GB" dirty="0" smtClean="0"/>
              <a:t>on 2</a:t>
            </a:r>
            <a:r>
              <a:rPr lang="en-GB" baseline="30000" dirty="0" smtClean="0"/>
              <a:t>nd</a:t>
            </a:r>
            <a:r>
              <a:rPr lang="en-GB" dirty="0" smtClean="0"/>
              <a:t> August 1964 gave him excuse; US destroyer </a:t>
            </a:r>
            <a:r>
              <a:rPr lang="en-GB" i="1" dirty="0" smtClean="0"/>
              <a:t>Maddox</a:t>
            </a:r>
            <a:r>
              <a:rPr lang="en-GB" dirty="0"/>
              <a:t> </a:t>
            </a:r>
            <a:r>
              <a:rPr lang="en-GB" dirty="0" smtClean="0"/>
              <a:t>fired upon by North Vietnamese Patrol boats; two days later, happened again (apparently, no evidence); Johnson – ‘</a:t>
            </a:r>
            <a:r>
              <a:rPr lang="en-GB" i="1" dirty="0" smtClean="0">
                <a:solidFill>
                  <a:srgbClr val="92D050"/>
                </a:solidFill>
              </a:rPr>
              <a:t>open aggression on the high seas</a:t>
            </a:r>
            <a:r>
              <a:rPr lang="en-GB" dirty="0" smtClean="0"/>
              <a:t>’, immediately bombed North Vietnam; addressed Congress next day.</a:t>
            </a:r>
          </a:p>
          <a:p>
            <a:endParaRPr lang="en-GB" dirty="0"/>
          </a:p>
          <a:p>
            <a:r>
              <a:rPr lang="en-GB" dirty="0" smtClean="0"/>
              <a:t>Passed ‘</a:t>
            </a:r>
            <a:r>
              <a:rPr lang="en-GB" dirty="0" smtClean="0">
                <a:solidFill>
                  <a:schemeClr val="accent2"/>
                </a:solidFill>
              </a:rPr>
              <a:t>Gulf of Tonkin Resolution</a:t>
            </a:r>
            <a:r>
              <a:rPr lang="en-GB" dirty="0" smtClean="0"/>
              <a:t>’, President can ‘</a:t>
            </a:r>
            <a:r>
              <a:rPr lang="en-GB" i="1" dirty="0" smtClean="0">
                <a:solidFill>
                  <a:srgbClr val="FFC000"/>
                </a:solidFill>
              </a:rPr>
              <a:t>take all necessary measures to repel any armed attack against the forces of the United States and to prevent further aggression</a:t>
            </a:r>
            <a:r>
              <a:rPr lang="en-GB" dirty="0" smtClean="0"/>
              <a:t>’ = Legal basis for War!</a:t>
            </a:r>
          </a:p>
        </p:txBody>
      </p:sp>
    </p:spTree>
    <p:extLst>
      <p:ext uri="{BB962C8B-B14F-4D97-AF65-F5344CB8AC3E}">
        <p14:creationId xmlns:p14="http://schemas.microsoft.com/office/powerpoint/2010/main" val="205615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58903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040" y="1027907"/>
            <a:ext cx="3126624" cy="391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18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8927"/>
            <a:ext cx="9172574" cy="5605462"/>
          </a:xfrm>
        </p:spPr>
      </p:pic>
    </p:spTree>
    <p:extLst>
      <p:ext uri="{BB962C8B-B14F-4D97-AF65-F5344CB8AC3E}">
        <p14:creationId xmlns:p14="http://schemas.microsoft.com/office/powerpoint/2010/main" val="1750380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289"/>
          </a:xfrm>
        </p:spPr>
        <p:txBody>
          <a:bodyPr>
            <a:normAutofit/>
          </a:bodyPr>
          <a:lstStyle/>
          <a:p>
            <a:pPr algn="ctr"/>
            <a:r>
              <a:rPr lang="en-GB" b="1" u="sng" dirty="0" smtClean="0"/>
              <a:t>5. Why </a:t>
            </a:r>
            <a:r>
              <a:rPr lang="en-GB" b="1" u="sng" dirty="0"/>
              <a:t>did President Johnson continue the Vietnam War?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288"/>
            <a:ext cx="9144000" cy="5333711"/>
          </a:xfrm>
        </p:spPr>
        <p:txBody>
          <a:bodyPr>
            <a:normAutofit/>
          </a:bodyPr>
          <a:lstStyle/>
          <a:p>
            <a:r>
              <a:rPr lang="en-GB" dirty="0" smtClean="0"/>
              <a:t>US now launched ‘</a:t>
            </a:r>
            <a:r>
              <a:rPr lang="en-GB" dirty="0" smtClean="0">
                <a:solidFill>
                  <a:srgbClr val="92D050"/>
                </a:solidFill>
              </a:rPr>
              <a:t>Operation Rolling Thunder</a:t>
            </a:r>
            <a:r>
              <a:rPr lang="en-GB" dirty="0" smtClean="0"/>
              <a:t>’ – continual bombing of North Vietnam; sent </a:t>
            </a:r>
            <a:r>
              <a:rPr lang="en-GB" dirty="0" smtClean="0">
                <a:solidFill>
                  <a:schemeClr val="accent6"/>
                </a:solidFill>
              </a:rPr>
              <a:t>100,000 troops </a:t>
            </a:r>
            <a:r>
              <a:rPr lang="en-GB" dirty="0" smtClean="0"/>
              <a:t>to South Vietnam in 1965, led by General Westmoreland; US soldiers carry out ‘</a:t>
            </a:r>
            <a:r>
              <a:rPr lang="en-GB" dirty="0" smtClean="0">
                <a:solidFill>
                  <a:srgbClr val="00B0F0"/>
                </a:solidFill>
              </a:rPr>
              <a:t>search and destroy</a:t>
            </a:r>
            <a:r>
              <a:rPr lang="en-GB" dirty="0" smtClean="0"/>
              <a:t>’ missions in South; </a:t>
            </a:r>
            <a:r>
              <a:rPr lang="en-GB" dirty="0" smtClean="0">
                <a:solidFill>
                  <a:srgbClr val="FFC000"/>
                </a:solidFill>
              </a:rPr>
              <a:t>520,000 troops by 1968</a:t>
            </a:r>
            <a:r>
              <a:rPr lang="en-GB" dirty="0" smtClean="0"/>
              <a:t>; Bombing of targets in South also increased; including </a:t>
            </a:r>
            <a:r>
              <a:rPr lang="en-GB" dirty="0" smtClean="0">
                <a:solidFill>
                  <a:schemeClr val="accent2"/>
                </a:solidFill>
              </a:rPr>
              <a:t>napalm attacks</a:t>
            </a:r>
            <a:r>
              <a:rPr lang="en-GB" dirty="0" smtClean="0"/>
              <a:t>; effected local population.</a:t>
            </a:r>
          </a:p>
          <a:p>
            <a:endParaRPr lang="en-GB" dirty="0"/>
          </a:p>
          <a:p>
            <a:r>
              <a:rPr lang="en-GB" dirty="0" smtClean="0"/>
              <a:t>War diverted Johnson’s attention away from his domestic ‘</a:t>
            </a:r>
            <a:r>
              <a:rPr lang="en-GB" dirty="0" smtClean="0">
                <a:solidFill>
                  <a:srgbClr val="FFC000"/>
                </a:solidFill>
              </a:rPr>
              <a:t>Great Society</a:t>
            </a:r>
            <a:r>
              <a:rPr lang="en-GB" dirty="0" smtClean="0"/>
              <a:t>’ agenda – civil rights, poverty, healthcare and education – failure of this led to a ‘</a:t>
            </a:r>
            <a:r>
              <a:rPr lang="en-GB" dirty="0" smtClean="0">
                <a:solidFill>
                  <a:srgbClr val="00B0F0"/>
                </a:solidFill>
              </a:rPr>
              <a:t>credibility gap</a:t>
            </a:r>
            <a:r>
              <a:rPr lang="en-GB" dirty="0" smtClean="0"/>
              <a:t>’ – he hid what was happening in Vietnam away from public debate – didn’t want to harm his policies at home.</a:t>
            </a:r>
          </a:p>
        </p:txBody>
      </p:sp>
    </p:spTree>
    <p:extLst>
      <p:ext uri="{BB962C8B-B14F-4D97-AF65-F5344CB8AC3E}">
        <p14:creationId xmlns:p14="http://schemas.microsoft.com/office/powerpoint/2010/main" val="200129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439" cy="6858000"/>
          </a:xfrm>
        </p:spPr>
      </p:pic>
    </p:spTree>
    <p:extLst>
      <p:ext uri="{BB962C8B-B14F-4D97-AF65-F5344CB8AC3E}">
        <p14:creationId xmlns:p14="http://schemas.microsoft.com/office/powerpoint/2010/main" val="830044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3" y="0"/>
            <a:ext cx="8723958" cy="6858000"/>
          </a:xfrm>
        </p:spPr>
      </p:pic>
    </p:spTree>
    <p:extLst>
      <p:ext uri="{BB962C8B-B14F-4D97-AF65-F5344CB8AC3E}">
        <p14:creationId xmlns:p14="http://schemas.microsoft.com/office/powerpoint/2010/main" val="2803377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936"/>
            <a:ext cx="9147726" cy="6010342"/>
          </a:xfrm>
        </p:spPr>
      </p:pic>
    </p:spTree>
    <p:extLst>
      <p:ext uri="{BB962C8B-B14F-4D97-AF65-F5344CB8AC3E}">
        <p14:creationId xmlns:p14="http://schemas.microsoft.com/office/powerpoint/2010/main" val="3058058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192"/>
            <a:ext cx="9144000" cy="6870192"/>
          </a:xfrm>
        </p:spPr>
      </p:pic>
    </p:spTree>
    <p:extLst>
      <p:ext uri="{BB962C8B-B14F-4D97-AF65-F5344CB8AC3E}">
        <p14:creationId xmlns:p14="http://schemas.microsoft.com/office/powerpoint/2010/main" val="460312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236" y="720436"/>
            <a:ext cx="6243782" cy="521999"/>
          </a:xfrm>
        </p:spPr>
        <p:txBody>
          <a:bodyPr/>
          <a:lstStyle/>
          <a:p>
            <a:r>
              <a:rPr lang="en-GB" b="1" u="sng" dirty="0" smtClean="0">
                <a:solidFill>
                  <a:srgbClr val="0070C0"/>
                </a:solidFill>
              </a:rPr>
              <a:t>Research Questions</a:t>
            </a:r>
            <a:endParaRPr lang="en-GB" b="1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2"/>
            <a:ext cx="9144000" cy="553243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did the United States become involved in Vietnam?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was decided at the Geneva Conference of 1954?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Why did Ngo </a:t>
            </a:r>
            <a:r>
              <a:rPr lang="en-GB" dirty="0" err="1" smtClean="0"/>
              <a:t>Dinh</a:t>
            </a:r>
            <a:r>
              <a:rPr lang="en-GB" dirty="0" smtClean="0"/>
              <a:t> Diem refuse to hold promised elections in 1956?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did President Kennedy widen the conflict?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Why did President Johnson continue the Vietnam War?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was the significance of the 1968 ‘Tet Offensive’?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did President Nixon achieve ‘peace with honour’?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was decided at the Paris Peace Talks?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Conclusion – Why did containment fail in Vietnam?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125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33141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" y="457200"/>
            <a:ext cx="9140884" cy="5964382"/>
          </a:xfrm>
        </p:spPr>
      </p:pic>
    </p:spTree>
    <p:extLst>
      <p:ext uri="{BB962C8B-B14F-4D97-AF65-F5344CB8AC3E}">
        <p14:creationId xmlns:p14="http://schemas.microsoft.com/office/powerpoint/2010/main" val="2052550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79" y="0"/>
            <a:ext cx="8484139" cy="6872153"/>
          </a:xfrm>
        </p:spPr>
      </p:pic>
    </p:spTree>
    <p:extLst>
      <p:ext uri="{BB962C8B-B14F-4D97-AF65-F5344CB8AC3E}">
        <p14:creationId xmlns:p14="http://schemas.microsoft.com/office/powerpoint/2010/main" val="2675023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98" y="7362"/>
            <a:ext cx="7439604" cy="6863036"/>
          </a:xfrm>
        </p:spPr>
      </p:pic>
    </p:spTree>
    <p:extLst>
      <p:ext uri="{BB962C8B-B14F-4D97-AF65-F5344CB8AC3E}">
        <p14:creationId xmlns:p14="http://schemas.microsoft.com/office/powerpoint/2010/main" val="1530894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98"/>
            <a:ext cx="9144001" cy="6331382"/>
          </a:xfrm>
        </p:spPr>
      </p:pic>
    </p:spTree>
    <p:extLst>
      <p:ext uri="{BB962C8B-B14F-4D97-AF65-F5344CB8AC3E}">
        <p14:creationId xmlns:p14="http://schemas.microsoft.com/office/powerpoint/2010/main" val="3445176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08291" cy="1671782"/>
          </a:xfrm>
        </p:spPr>
        <p:txBody>
          <a:bodyPr>
            <a:normAutofit/>
          </a:bodyPr>
          <a:lstStyle/>
          <a:p>
            <a:pPr algn="ctr"/>
            <a:r>
              <a:rPr lang="en-GB" b="1" u="sng" dirty="0" smtClean="0"/>
              <a:t>6. What </a:t>
            </a:r>
            <a:r>
              <a:rPr lang="en-GB" b="1" u="sng" dirty="0"/>
              <a:t>was the significance of the 1968 ‘Tet Offensive’?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288"/>
            <a:ext cx="9144000" cy="5333711"/>
          </a:xfrm>
        </p:spPr>
        <p:txBody>
          <a:bodyPr>
            <a:normAutofit/>
          </a:bodyPr>
          <a:lstStyle/>
          <a:p>
            <a:r>
              <a:rPr lang="en-GB" dirty="0" smtClean="0"/>
              <a:t>War at turning point in 1968; General Westmoreland’s policy of ‘</a:t>
            </a:r>
            <a:r>
              <a:rPr lang="en-GB" u="sng" dirty="0" smtClean="0">
                <a:solidFill>
                  <a:schemeClr val="accent1"/>
                </a:solidFill>
              </a:rPr>
              <a:t>attrition</a:t>
            </a:r>
            <a:r>
              <a:rPr lang="en-GB" dirty="0" smtClean="0"/>
              <a:t>’ (killing more enemy then they can kills of you) failing to defeat NLF/VC; growing </a:t>
            </a:r>
            <a:r>
              <a:rPr lang="en-GB" dirty="0" smtClean="0">
                <a:solidFill>
                  <a:srgbClr val="00B0F0"/>
                </a:solidFill>
              </a:rPr>
              <a:t>anti-war movement at home</a:t>
            </a:r>
            <a:r>
              <a:rPr lang="en-GB" dirty="0" smtClean="0"/>
              <a:t>; fuelled by growing US casualties and media reporting/civilian deaths; Johnson told public in 1967 that USA was winning.</a:t>
            </a:r>
          </a:p>
          <a:p>
            <a:endParaRPr lang="en-GB" dirty="0"/>
          </a:p>
          <a:p>
            <a:r>
              <a:rPr lang="en-GB" dirty="0" smtClean="0"/>
              <a:t>31st January 1968 (</a:t>
            </a:r>
            <a:r>
              <a:rPr lang="en-GB" dirty="0" smtClean="0">
                <a:solidFill>
                  <a:srgbClr val="92D050"/>
                </a:solidFill>
              </a:rPr>
              <a:t>Tet</a:t>
            </a:r>
            <a:r>
              <a:rPr lang="en-GB" dirty="0" smtClean="0"/>
              <a:t> – lunar new year holiday); </a:t>
            </a:r>
            <a:r>
              <a:rPr lang="en-GB" dirty="0" smtClean="0">
                <a:solidFill>
                  <a:srgbClr val="FFC000"/>
                </a:solidFill>
              </a:rPr>
              <a:t>70,000 Communists </a:t>
            </a:r>
            <a:r>
              <a:rPr lang="en-GB" dirty="0" smtClean="0"/>
              <a:t>launch surprise attack in South; over 100 cities attacked; took 11 days for US/ARVN to regain control of Saigon; at Hue, half of city destroyed and 5800 civilians killed; military failure of Vietcong (</a:t>
            </a:r>
            <a:r>
              <a:rPr lang="en-GB" dirty="0" smtClean="0">
                <a:solidFill>
                  <a:schemeClr val="accent6"/>
                </a:solidFill>
              </a:rPr>
              <a:t>40,000 casualties</a:t>
            </a:r>
            <a:r>
              <a:rPr lang="en-GB" dirty="0" smtClean="0"/>
              <a:t>) but </a:t>
            </a:r>
            <a:r>
              <a:rPr lang="en-GB" u="sng" dirty="0" smtClean="0">
                <a:solidFill>
                  <a:srgbClr val="FFC000"/>
                </a:solidFill>
              </a:rPr>
              <a:t>turned USA public opinion against war</a:t>
            </a:r>
            <a:r>
              <a:rPr lang="en-GB" dirty="0" smtClean="0"/>
              <a:t>; public sickened by TV images; US embassy attacked in Saigon; execution of Vietcong prisoners in street; USA not winning! Growing anti-war protests.</a:t>
            </a:r>
          </a:p>
          <a:p>
            <a:endParaRPr lang="en-GB" dirty="0"/>
          </a:p>
          <a:p>
            <a:r>
              <a:rPr lang="en-GB" dirty="0" smtClean="0"/>
              <a:t>USA halted bombing operations; </a:t>
            </a:r>
            <a:r>
              <a:rPr lang="en-GB" dirty="0" smtClean="0">
                <a:solidFill>
                  <a:srgbClr val="92D050"/>
                </a:solidFill>
              </a:rPr>
              <a:t>peace talks initiated</a:t>
            </a:r>
            <a:r>
              <a:rPr lang="en-GB" dirty="0" smtClean="0"/>
              <a:t>; 31</a:t>
            </a:r>
            <a:r>
              <a:rPr lang="en-GB" baseline="30000" dirty="0" smtClean="0"/>
              <a:t>st</a:t>
            </a:r>
            <a:r>
              <a:rPr lang="en-GB" dirty="0" smtClean="0"/>
              <a:t> March 1968 – Johnson surprises everyone and announces </a:t>
            </a:r>
            <a:r>
              <a:rPr lang="en-GB" u="sng" dirty="0" smtClean="0">
                <a:solidFill>
                  <a:schemeClr val="accent2"/>
                </a:solidFill>
              </a:rPr>
              <a:t>he will not stand for re-election</a:t>
            </a:r>
            <a:r>
              <a:rPr lang="en-GB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163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857" y="-42975"/>
            <a:ext cx="6024552" cy="6900976"/>
          </a:xfrm>
        </p:spPr>
      </p:pic>
    </p:spTree>
    <p:extLst>
      <p:ext uri="{BB962C8B-B14F-4D97-AF65-F5344CB8AC3E}">
        <p14:creationId xmlns:p14="http://schemas.microsoft.com/office/powerpoint/2010/main" val="2953674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2" y="0"/>
            <a:ext cx="8416636" cy="6871394"/>
          </a:xfrm>
        </p:spPr>
      </p:pic>
    </p:spTree>
    <p:extLst>
      <p:ext uri="{BB962C8B-B14F-4D97-AF65-F5344CB8AC3E}">
        <p14:creationId xmlns:p14="http://schemas.microsoft.com/office/powerpoint/2010/main" val="2117155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39" y="768927"/>
            <a:ext cx="9170939" cy="5158653"/>
          </a:xfrm>
        </p:spPr>
      </p:pic>
    </p:spTree>
    <p:extLst>
      <p:ext uri="{BB962C8B-B14F-4D97-AF65-F5344CB8AC3E}">
        <p14:creationId xmlns:p14="http://schemas.microsoft.com/office/powerpoint/2010/main" val="848745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21678" cy="6104227"/>
          </a:xfrm>
        </p:spPr>
      </p:pic>
    </p:spTree>
    <p:extLst>
      <p:ext uri="{BB962C8B-B14F-4D97-AF65-F5344CB8AC3E}">
        <p14:creationId xmlns:p14="http://schemas.microsoft.com/office/powerpoint/2010/main" val="685354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289"/>
          </a:xfrm>
        </p:spPr>
        <p:txBody>
          <a:bodyPr>
            <a:normAutofit/>
          </a:bodyPr>
          <a:lstStyle/>
          <a:p>
            <a:pPr algn="ctr"/>
            <a:r>
              <a:rPr lang="en-GB" b="1" u="sng" dirty="0" smtClean="0">
                <a:solidFill>
                  <a:srgbClr val="0070C0"/>
                </a:solidFill>
              </a:rPr>
              <a:t>1. How did the USA become involved in Vietnam?</a:t>
            </a:r>
            <a:endParaRPr lang="en-GB" b="1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288"/>
            <a:ext cx="9144000" cy="5333711"/>
          </a:xfrm>
        </p:spPr>
        <p:txBody>
          <a:bodyPr>
            <a:normAutofit/>
          </a:bodyPr>
          <a:lstStyle/>
          <a:p>
            <a:r>
              <a:rPr lang="en-GB" dirty="0" smtClean="0"/>
              <a:t>Indochina (Vietnam, Cambodia, Laos) </a:t>
            </a:r>
            <a:r>
              <a:rPr lang="en-GB" dirty="0" smtClean="0">
                <a:solidFill>
                  <a:schemeClr val="accent6"/>
                </a:solidFill>
              </a:rPr>
              <a:t>French colony</a:t>
            </a:r>
            <a:r>
              <a:rPr lang="en-GB" dirty="0" smtClean="0"/>
              <a:t>. Nationalist movement led by Communist </a:t>
            </a:r>
            <a:r>
              <a:rPr lang="en-GB" dirty="0" smtClean="0">
                <a:solidFill>
                  <a:srgbClr val="00B0F0"/>
                </a:solidFill>
              </a:rPr>
              <a:t>Ho Chi Minh</a:t>
            </a:r>
            <a:r>
              <a:rPr lang="en-GB" dirty="0" smtClean="0"/>
              <a:t>, </a:t>
            </a:r>
            <a:r>
              <a:rPr lang="en-GB" i="1" dirty="0" smtClean="0">
                <a:solidFill>
                  <a:schemeClr val="accent2"/>
                </a:solidFill>
              </a:rPr>
              <a:t>Vietminh</a:t>
            </a:r>
            <a:r>
              <a:rPr lang="en-GB" dirty="0" smtClean="0"/>
              <a:t>, attacked Japanese. After 1945, he declared independence of Democratic Republic of Vietnam.</a:t>
            </a:r>
          </a:p>
          <a:p>
            <a:endParaRPr lang="en-GB" dirty="0"/>
          </a:p>
          <a:p>
            <a:r>
              <a:rPr lang="en-GB" dirty="0" smtClean="0"/>
              <a:t>French fought Vietminh in 1946 to retain control. As Cold War intensified, Truman administration began emphasising Ho Chi Minh’s communist credentials. Assumed he was controlled by Moscow.</a:t>
            </a:r>
          </a:p>
          <a:p>
            <a:endParaRPr lang="en-GB" dirty="0"/>
          </a:p>
          <a:p>
            <a:r>
              <a:rPr lang="en-GB" dirty="0" smtClean="0"/>
              <a:t>USA sent military aid to help France in March 1950. Eisenhower continued this, believing in </a:t>
            </a:r>
            <a:r>
              <a:rPr lang="en-GB" dirty="0" smtClean="0">
                <a:solidFill>
                  <a:srgbClr val="FFC000"/>
                </a:solidFill>
              </a:rPr>
              <a:t>Domino Theory</a:t>
            </a:r>
            <a:r>
              <a:rPr lang="en-GB" dirty="0" smtClean="0"/>
              <a:t>. USA funding 80% of war by 1954. French finally defeated at battle of </a:t>
            </a:r>
            <a:r>
              <a:rPr lang="en-GB" dirty="0" err="1" smtClean="0">
                <a:solidFill>
                  <a:srgbClr val="92D050"/>
                </a:solidFill>
              </a:rPr>
              <a:t>Dien</a:t>
            </a:r>
            <a:r>
              <a:rPr lang="en-GB" dirty="0" smtClean="0">
                <a:solidFill>
                  <a:srgbClr val="92D050"/>
                </a:solidFill>
              </a:rPr>
              <a:t> Bien </a:t>
            </a:r>
            <a:r>
              <a:rPr lang="en-GB" dirty="0" err="1" smtClean="0">
                <a:solidFill>
                  <a:srgbClr val="92D050"/>
                </a:solidFill>
              </a:rPr>
              <a:t>Phu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smtClean="0"/>
              <a:t>in 1954.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10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254" y="-20126"/>
            <a:ext cx="5653818" cy="6878126"/>
          </a:xfrm>
        </p:spPr>
      </p:pic>
    </p:spTree>
    <p:extLst>
      <p:ext uri="{BB962C8B-B14F-4D97-AF65-F5344CB8AC3E}">
        <p14:creationId xmlns:p14="http://schemas.microsoft.com/office/powerpoint/2010/main" val="1780441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6"/>
            <a:ext cx="9144000" cy="6255327"/>
          </a:xfrm>
        </p:spPr>
      </p:pic>
    </p:spTree>
    <p:extLst>
      <p:ext uri="{BB962C8B-B14F-4D97-AF65-F5344CB8AC3E}">
        <p14:creationId xmlns:p14="http://schemas.microsoft.com/office/powerpoint/2010/main" val="2456660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89818" cy="1708727"/>
          </a:xfrm>
        </p:spPr>
        <p:txBody>
          <a:bodyPr>
            <a:normAutofit/>
          </a:bodyPr>
          <a:lstStyle/>
          <a:p>
            <a:pPr algn="ctr"/>
            <a:r>
              <a:rPr lang="en-GB" b="1" u="sng" dirty="0" smtClean="0"/>
              <a:t>7. How </a:t>
            </a:r>
            <a:r>
              <a:rPr lang="en-GB" b="1" u="sng" dirty="0"/>
              <a:t>did President Nixon achieve ‘peace with honour’?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288"/>
            <a:ext cx="9144000" cy="5333711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Richard Nixon </a:t>
            </a:r>
            <a:r>
              <a:rPr lang="en-GB" dirty="0" smtClean="0"/>
              <a:t>elected in November 1968; wanted withdrawal; ‘</a:t>
            </a:r>
            <a:r>
              <a:rPr lang="en-GB" dirty="0" smtClean="0">
                <a:solidFill>
                  <a:schemeClr val="accent2"/>
                </a:solidFill>
              </a:rPr>
              <a:t>peace with honour</a:t>
            </a:r>
            <a:r>
              <a:rPr lang="en-GB" dirty="0" smtClean="0"/>
              <a:t>’; wanted settlement that guaranteed South Vietnam survival (containment intact); took another 4 years and 300,000 Vietnamese/20,000 US lives.</a:t>
            </a:r>
          </a:p>
          <a:p>
            <a:endParaRPr lang="en-GB" dirty="0"/>
          </a:p>
          <a:p>
            <a:r>
              <a:rPr lang="en-GB" dirty="0" smtClean="0">
                <a:solidFill>
                  <a:schemeClr val="accent6"/>
                </a:solidFill>
              </a:rPr>
              <a:t>Henry Kissinger </a:t>
            </a:r>
            <a:r>
              <a:rPr lang="en-GB" dirty="0" smtClean="0"/>
              <a:t>his foreign policy advisor; advocated using force to get North to peace agreement; cover 14 month bombing campaign of Ho Chi Minh Trail in Cambodia; failed; Nixon’s ‘</a:t>
            </a:r>
            <a:r>
              <a:rPr lang="en-GB" dirty="0" smtClean="0">
                <a:solidFill>
                  <a:srgbClr val="00B0F0"/>
                </a:solidFill>
              </a:rPr>
              <a:t>Vietnamisation</a:t>
            </a:r>
            <a:r>
              <a:rPr lang="en-GB" dirty="0" smtClean="0"/>
              <a:t>’; gradual withdraw of US troops; handing war over to South Vietnam from 1969-1973; June 1969 – ‘</a:t>
            </a:r>
            <a:r>
              <a:rPr lang="en-GB" dirty="0" smtClean="0">
                <a:solidFill>
                  <a:srgbClr val="92D050"/>
                </a:solidFill>
              </a:rPr>
              <a:t>Nixon Doctrine</a:t>
            </a:r>
            <a:r>
              <a:rPr lang="en-GB" dirty="0" smtClean="0"/>
              <a:t>’ – nations of Asia should be more responsible for their own defence; move away from Truman Doctrine; </a:t>
            </a:r>
          </a:p>
        </p:txBody>
      </p:sp>
    </p:spTree>
    <p:extLst>
      <p:ext uri="{BB962C8B-B14F-4D97-AF65-F5344CB8AC3E}">
        <p14:creationId xmlns:p14="http://schemas.microsoft.com/office/powerpoint/2010/main" val="199562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289"/>
          </a:xfrm>
        </p:spPr>
        <p:txBody>
          <a:bodyPr>
            <a:normAutofit/>
          </a:bodyPr>
          <a:lstStyle/>
          <a:p>
            <a:pPr algn="ctr"/>
            <a:r>
              <a:rPr lang="en-GB" b="1" u="sng" dirty="0" smtClean="0"/>
              <a:t>8. What </a:t>
            </a:r>
            <a:r>
              <a:rPr lang="en-GB" b="1" u="sng" dirty="0"/>
              <a:t>was decided at the Paris Peace Talks?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288"/>
            <a:ext cx="9144000" cy="5333711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Peace talks at Paris </a:t>
            </a:r>
            <a:r>
              <a:rPr lang="en-GB" dirty="0" smtClean="0"/>
              <a:t>began on 13</a:t>
            </a:r>
            <a:r>
              <a:rPr lang="en-GB" baseline="30000" dirty="0" smtClean="0"/>
              <a:t>th</a:t>
            </a:r>
            <a:r>
              <a:rPr lang="en-GB" dirty="0" smtClean="0"/>
              <a:t> May 1972 until January 1973; Henry Kissinger negotiated with North who were determined to also have ‘peace with honour’; deadlock; all sides trying to win advantage in the field; US increased bombing of North towards China border; US also pursued ‘</a:t>
            </a:r>
            <a:r>
              <a:rPr lang="en-GB" u="sng" dirty="0" smtClean="0">
                <a:solidFill>
                  <a:srgbClr val="00B0F0"/>
                </a:solidFill>
              </a:rPr>
              <a:t>détente</a:t>
            </a:r>
            <a:r>
              <a:rPr lang="en-GB" dirty="0" smtClean="0"/>
              <a:t>’ with USSR/China; better relations to put pressure on North Vietnam</a:t>
            </a:r>
          </a:p>
          <a:p>
            <a:endParaRPr lang="en-GB" dirty="0"/>
          </a:p>
          <a:p>
            <a:r>
              <a:rPr lang="en-GB" dirty="0" smtClean="0"/>
              <a:t>Settlement agreed on </a:t>
            </a:r>
            <a:r>
              <a:rPr lang="en-GB" u="sng" dirty="0" smtClean="0">
                <a:solidFill>
                  <a:srgbClr val="FFC000"/>
                </a:solidFill>
              </a:rPr>
              <a:t>27</a:t>
            </a:r>
            <a:r>
              <a:rPr lang="en-GB" u="sng" baseline="30000" dirty="0" smtClean="0">
                <a:solidFill>
                  <a:srgbClr val="FFC000"/>
                </a:solidFill>
              </a:rPr>
              <a:t>th</a:t>
            </a:r>
            <a:r>
              <a:rPr lang="en-GB" u="sng" dirty="0" smtClean="0">
                <a:solidFill>
                  <a:srgbClr val="FFC000"/>
                </a:solidFill>
              </a:rPr>
              <a:t> January 1973</a:t>
            </a:r>
            <a:r>
              <a:rPr lang="en-GB" dirty="0" smtClean="0"/>
              <a:t>; US troops withdraw from Vietnam; North and South respect border at 17</a:t>
            </a:r>
            <a:r>
              <a:rPr lang="en-GB" baseline="30000" dirty="0" smtClean="0"/>
              <a:t>th</a:t>
            </a:r>
            <a:r>
              <a:rPr lang="en-GB" dirty="0" smtClean="0"/>
              <a:t> parallel; last US troops left only 2 weeks after agreement; North continued war; captured Saigon on April 1975; </a:t>
            </a:r>
            <a:r>
              <a:rPr lang="en-GB" dirty="0" smtClean="0">
                <a:solidFill>
                  <a:schemeClr val="accent6"/>
                </a:solidFill>
              </a:rPr>
              <a:t>Cambodia, Laos and Vietnam all became Communist</a:t>
            </a:r>
            <a:r>
              <a:rPr lang="en-GB" dirty="0" smtClean="0"/>
              <a:t>; Containment failed.</a:t>
            </a:r>
          </a:p>
        </p:txBody>
      </p:sp>
    </p:spTree>
    <p:extLst>
      <p:ext uri="{BB962C8B-B14F-4D97-AF65-F5344CB8AC3E}">
        <p14:creationId xmlns:p14="http://schemas.microsoft.com/office/powerpoint/2010/main" val="25354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289"/>
          </a:xfrm>
        </p:spPr>
        <p:txBody>
          <a:bodyPr>
            <a:normAutofit/>
          </a:bodyPr>
          <a:lstStyle/>
          <a:p>
            <a:pPr algn="ctr"/>
            <a:r>
              <a:rPr lang="en-GB" b="1" u="sng" dirty="0" smtClean="0"/>
              <a:t>9. Conclusion </a:t>
            </a:r>
            <a:r>
              <a:rPr lang="en-GB" b="1" u="sng" dirty="0"/>
              <a:t>– Why did containment fail in Vietnam?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76582"/>
            <a:ext cx="9144000" cy="4881417"/>
          </a:xfrm>
        </p:spPr>
        <p:txBody>
          <a:bodyPr>
            <a:normAutofit fontScale="92500" lnSpcReduction="10000"/>
          </a:bodyPr>
          <a:lstStyle/>
          <a:p>
            <a:r>
              <a:rPr lang="en-GB" b="1" u="sng" dirty="0" smtClean="0"/>
              <a:t>USA</a:t>
            </a:r>
            <a:r>
              <a:rPr lang="en-GB" dirty="0" smtClean="0"/>
              <a:t> – Truman (1950) &amp; Containment/Aided France; Eisenhower (1952) &amp; Domino Effect/Military Advisors/No Geneva 54/No elections 56/Support for Diem/SEATO; Kennedy &amp; Flexible Response/Counter-Insurgency/Defoliants; LBJ (1963) &amp; Gulf of Tonkin/Operation Rolling Thunder/Search and Destroy; Nixon (1968) &amp; Vietnamisation/Nixon Doctrine/Peace with Honour</a:t>
            </a:r>
          </a:p>
          <a:p>
            <a:endParaRPr lang="en-GB" dirty="0"/>
          </a:p>
          <a:p>
            <a:r>
              <a:rPr lang="en-GB" b="1" u="sng" dirty="0" smtClean="0"/>
              <a:t>Foreign Support</a:t>
            </a:r>
            <a:r>
              <a:rPr lang="en-GB" dirty="0" smtClean="0"/>
              <a:t> – USSR/China support for North Vietnam; Prevented US invasion; Cambodia/Laos supplied VC; Ho Chi Minh Trail</a:t>
            </a:r>
          </a:p>
          <a:p>
            <a:endParaRPr lang="en-GB" dirty="0"/>
          </a:p>
          <a:p>
            <a:r>
              <a:rPr lang="en-GB" b="1" u="sng" dirty="0" smtClean="0"/>
              <a:t>South Vietnam</a:t>
            </a:r>
            <a:r>
              <a:rPr lang="en-GB" dirty="0" smtClean="0"/>
              <a:t> – Diem’s government unpopular; no land reform; anti-Buddhist policies; blocked elections; police state; Strategic Hamlets</a:t>
            </a:r>
          </a:p>
          <a:p>
            <a:endParaRPr lang="en-GB" dirty="0"/>
          </a:p>
          <a:p>
            <a:r>
              <a:rPr lang="en-GB" b="1" u="sng" dirty="0" smtClean="0"/>
              <a:t>North Vietnam</a:t>
            </a:r>
            <a:r>
              <a:rPr lang="en-GB" dirty="0" smtClean="0"/>
              <a:t> – Popularity of Ho Chi Minh; Defeated Japanese; Nationalist – reunify Vietnam; Communist – social policies; Tet Offensive; Guerrilla Warfare</a:t>
            </a:r>
          </a:p>
          <a:p>
            <a:endParaRPr lang="en-GB" dirty="0"/>
          </a:p>
          <a:p>
            <a:r>
              <a:rPr lang="en-GB" b="1" u="sng" dirty="0" smtClean="0"/>
              <a:t>Success?</a:t>
            </a:r>
            <a:r>
              <a:rPr lang="en-GB" dirty="0" smtClean="0"/>
              <a:t> – War in Vietnam gave Malaysian, Thailand and Singapore ‘breathing space’- Asian stability in face of Communist threats</a:t>
            </a:r>
          </a:p>
        </p:txBody>
      </p:sp>
    </p:spTree>
    <p:extLst>
      <p:ext uri="{BB962C8B-B14F-4D97-AF65-F5344CB8AC3E}">
        <p14:creationId xmlns:p14="http://schemas.microsoft.com/office/powerpoint/2010/main" val="228828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289"/>
          </a:xfrm>
        </p:spPr>
        <p:txBody>
          <a:bodyPr>
            <a:normAutofit/>
          </a:bodyPr>
          <a:lstStyle/>
          <a:p>
            <a:pPr algn="ctr"/>
            <a:r>
              <a:rPr lang="en-GB" b="1" u="sng" dirty="0" smtClean="0"/>
              <a:t>2. What </a:t>
            </a:r>
            <a:r>
              <a:rPr lang="en-GB" b="1" u="sng" dirty="0"/>
              <a:t>was decided at the Geneva Conference of 1954?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288"/>
            <a:ext cx="9144000" cy="5333711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Geneva Accords </a:t>
            </a:r>
            <a:r>
              <a:rPr lang="en-GB" dirty="0" smtClean="0"/>
              <a:t>decided France would withdraw; Vietnam would be divided at </a:t>
            </a:r>
            <a:r>
              <a:rPr lang="en-GB" dirty="0" smtClean="0">
                <a:solidFill>
                  <a:srgbClr val="00B0F0"/>
                </a:solidFill>
              </a:rPr>
              <a:t>17</a:t>
            </a:r>
            <a:r>
              <a:rPr lang="en-GB" baseline="30000" dirty="0" smtClean="0">
                <a:solidFill>
                  <a:srgbClr val="00B0F0"/>
                </a:solidFill>
              </a:rPr>
              <a:t>th</a:t>
            </a:r>
            <a:r>
              <a:rPr lang="en-GB" dirty="0" smtClean="0">
                <a:solidFill>
                  <a:srgbClr val="00B0F0"/>
                </a:solidFill>
              </a:rPr>
              <a:t> parallel</a:t>
            </a:r>
            <a:r>
              <a:rPr lang="en-GB" dirty="0" smtClean="0"/>
              <a:t>; Ho Chi Minh given control of North; ‘</a:t>
            </a:r>
            <a:r>
              <a:rPr lang="en-GB" dirty="0" smtClean="0">
                <a:solidFill>
                  <a:srgbClr val="92D050"/>
                </a:solidFill>
              </a:rPr>
              <a:t>free elections</a:t>
            </a:r>
            <a:r>
              <a:rPr lang="en-GB" dirty="0" smtClean="0"/>
              <a:t>’ to unite Vietnam in 1956; no foreign bases; Laos and Cambodia recognised as </a:t>
            </a:r>
            <a:r>
              <a:rPr lang="en-GB" dirty="0" smtClean="0">
                <a:solidFill>
                  <a:schemeClr val="accent6"/>
                </a:solidFill>
              </a:rPr>
              <a:t>independent states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USA </a:t>
            </a:r>
            <a:r>
              <a:rPr lang="en-GB" dirty="0" smtClean="0">
                <a:solidFill>
                  <a:schemeClr val="accent2"/>
                </a:solidFill>
              </a:rPr>
              <a:t>refused to sign </a:t>
            </a:r>
            <a:r>
              <a:rPr lang="en-GB" dirty="0" smtClean="0"/>
              <a:t>accords. Started to strengthen south of Vietnam and non-communist government led by </a:t>
            </a:r>
            <a:r>
              <a:rPr lang="en-GB" dirty="0" smtClean="0">
                <a:solidFill>
                  <a:schemeClr val="accent6"/>
                </a:solidFill>
              </a:rPr>
              <a:t>Ngo </a:t>
            </a:r>
            <a:r>
              <a:rPr lang="en-GB" dirty="0" err="1" smtClean="0">
                <a:solidFill>
                  <a:schemeClr val="accent6"/>
                </a:solidFill>
              </a:rPr>
              <a:t>Dinh</a:t>
            </a:r>
            <a:r>
              <a:rPr lang="en-GB" dirty="0" smtClean="0">
                <a:solidFill>
                  <a:schemeClr val="accent6"/>
                </a:solidFill>
              </a:rPr>
              <a:t> Diem</a:t>
            </a:r>
            <a:r>
              <a:rPr lang="en-GB" dirty="0" smtClean="0"/>
              <a:t>. Established </a:t>
            </a:r>
            <a:r>
              <a:rPr lang="en-GB" dirty="0" smtClean="0">
                <a:solidFill>
                  <a:srgbClr val="00B0F0"/>
                </a:solidFill>
              </a:rPr>
              <a:t>SEATO</a:t>
            </a:r>
            <a:r>
              <a:rPr lang="en-GB" dirty="0" smtClean="0"/>
              <a:t> in 1954 which included South Vietnam, Laos and Cambodia as ‘</a:t>
            </a:r>
            <a:r>
              <a:rPr lang="en-GB" u="sng" dirty="0" smtClean="0">
                <a:solidFill>
                  <a:srgbClr val="92D050"/>
                </a:solidFill>
              </a:rPr>
              <a:t>protected areas</a:t>
            </a:r>
            <a:r>
              <a:rPr lang="en-GB" dirty="0" smtClean="0"/>
              <a:t>’ – USA and SEATO allies would respond to an attack on these areas.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07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24" y="0"/>
            <a:ext cx="8313835" cy="6864047"/>
          </a:xfrm>
        </p:spPr>
      </p:pic>
    </p:spTree>
    <p:extLst>
      <p:ext uri="{BB962C8B-B14F-4D97-AF65-F5344CB8AC3E}">
        <p14:creationId xmlns:p14="http://schemas.microsoft.com/office/powerpoint/2010/main" val="2358361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289"/>
          </a:xfrm>
        </p:spPr>
        <p:txBody>
          <a:bodyPr>
            <a:normAutofit/>
          </a:bodyPr>
          <a:lstStyle/>
          <a:p>
            <a:pPr algn="ctr"/>
            <a:r>
              <a:rPr lang="en-GB" b="1" u="sng" dirty="0" smtClean="0"/>
              <a:t>3. Why </a:t>
            </a:r>
            <a:r>
              <a:rPr lang="en-GB" b="1" u="sng" dirty="0"/>
              <a:t>did Ngo </a:t>
            </a:r>
            <a:r>
              <a:rPr lang="en-GB" b="1" u="sng" dirty="0" err="1"/>
              <a:t>Dinh</a:t>
            </a:r>
            <a:r>
              <a:rPr lang="en-GB" b="1" u="sng" dirty="0"/>
              <a:t> Diem refuse to hold promised elections in 1956?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288"/>
            <a:ext cx="9144000" cy="5333711"/>
          </a:xfrm>
        </p:spPr>
        <p:txBody>
          <a:bodyPr>
            <a:normAutofit/>
          </a:bodyPr>
          <a:lstStyle/>
          <a:p>
            <a:r>
              <a:rPr lang="en-GB" dirty="0" smtClean="0"/>
              <a:t>In October 1955, Diem proclaimed the </a:t>
            </a:r>
            <a:r>
              <a:rPr lang="en-GB" dirty="0" smtClean="0">
                <a:solidFill>
                  <a:srgbClr val="92D050"/>
                </a:solidFill>
              </a:rPr>
              <a:t>Republic of Vietnam </a:t>
            </a:r>
            <a:r>
              <a:rPr lang="en-GB" dirty="0" smtClean="0"/>
              <a:t>(South Vietnam) with himself as president. US gave millions in economic support and trained </a:t>
            </a:r>
            <a:r>
              <a:rPr lang="en-GB" dirty="0" smtClean="0">
                <a:solidFill>
                  <a:srgbClr val="00B0F0"/>
                </a:solidFill>
              </a:rPr>
              <a:t>South Vietnamese Army </a:t>
            </a:r>
            <a:r>
              <a:rPr lang="en-GB" dirty="0" smtClean="0"/>
              <a:t>(ARVN). </a:t>
            </a:r>
            <a:r>
              <a:rPr lang="en-GB" dirty="0" smtClean="0">
                <a:solidFill>
                  <a:schemeClr val="accent6"/>
                </a:solidFill>
              </a:rPr>
              <a:t>1,000 US military advisors </a:t>
            </a:r>
            <a:r>
              <a:rPr lang="en-GB" dirty="0" smtClean="0"/>
              <a:t>by 1960.</a:t>
            </a:r>
          </a:p>
          <a:p>
            <a:endParaRPr lang="en-GB" dirty="0"/>
          </a:p>
          <a:p>
            <a:r>
              <a:rPr lang="en-GB" dirty="0" smtClean="0"/>
              <a:t>Diem (US educated, Catholic) and his brother </a:t>
            </a:r>
            <a:r>
              <a:rPr lang="en-GB" dirty="0" smtClean="0">
                <a:solidFill>
                  <a:srgbClr val="FFC000"/>
                </a:solidFill>
              </a:rPr>
              <a:t>Ngo </a:t>
            </a:r>
            <a:r>
              <a:rPr lang="en-GB" dirty="0" err="1" smtClean="0">
                <a:solidFill>
                  <a:srgbClr val="FFC000"/>
                </a:solidFill>
              </a:rPr>
              <a:t>Dinh</a:t>
            </a:r>
            <a:r>
              <a:rPr lang="en-GB" dirty="0" smtClean="0">
                <a:solidFill>
                  <a:srgbClr val="FFC000"/>
                </a:solidFill>
              </a:rPr>
              <a:t> </a:t>
            </a:r>
            <a:r>
              <a:rPr lang="en-GB" dirty="0" err="1" smtClean="0">
                <a:solidFill>
                  <a:srgbClr val="FFC000"/>
                </a:solidFill>
              </a:rPr>
              <a:t>Nhu</a:t>
            </a:r>
            <a:r>
              <a:rPr lang="en-GB" dirty="0" smtClean="0">
                <a:solidFill>
                  <a:srgbClr val="FFC000"/>
                </a:solidFill>
              </a:rPr>
              <a:t> </a:t>
            </a:r>
            <a:r>
              <a:rPr lang="en-GB" dirty="0" smtClean="0"/>
              <a:t>(Chief of Police) were ruthless, crushed opposition, refused land reforms, promoted </a:t>
            </a:r>
            <a:r>
              <a:rPr lang="en-GB" dirty="0" smtClean="0">
                <a:solidFill>
                  <a:schemeClr val="accent2"/>
                </a:solidFill>
              </a:rPr>
              <a:t>Catholic faith</a:t>
            </a:r>
            <a:r>
              <a:rPr lang="en-GB" dirty="0" smtClean="0"/>
              <a:t>. Dictatorship emerged.</a:t>
            </a:r>
          </a:p>
          <a:p>
            <a:endParaRPr lang="en-GB" dirty="0"/>
          </a:p>
          <a:p>
            <a:r>
              <a:rPr lang="en-GB" dirty="0" smtClean="0"/>
              <a:t>In 1956, Diem </a:t>
            </a:r>
            <a:r>
              <a:rPr lang="en-GB" dirty="0" smtClean="0">
                <a:solidFill>
                  <a:srgbClr val="92D050"/>
                </a:solidFill>
              </a:rPr>
              <a:t>refused to hold elections</a:t>
            </a:r>
            <a:r>
              <a:rPr lang="en-GB" dirty="0" smtClean="0"/>
              <a:t>, with US support. Claimed Communists couldn’t be trusted to hold fair elections in North, in reality afraid election would have led to Communist victory, estimated </a:t>
            </a:r>
            <a:r>
              <a:rPr lang="en-GB" u="sng" dirty="0" smtClean="0">
                <a:solidFill>
                  <a:srgbClr val="00B0F0"/>
                </a:solidFill>
              </a:rPr>
              <a:t>Ho Chi Minh had 80% support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63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3" y="-14507"/>
            <a:ext cx="8788020" cy="6872507"/>
          </a:xfrm>
        </p:spPr>
      </p:pic>
    </p:spTree>
    <p:extLst>
      <p:ext uri="{BB962C8B-B14F-4D97-AF65-F5344CB8AC3E}">
        <p14:creationId xmlns:p14="http://schemas.microsoft.com/office/powerpoint/2010/main" val="2105501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289"/>
          </a:xfrm>
        </p:spPr>
        <p:txBody>
          <a:bodyPr>
            <a:normAutofit/>
          </a:bodyPr>
          <a:lstStyle/>
          <a:p>
            <a:pPr algn="ctr"/>
            <a:r>
              <a:rPr lang="en-GB" b="1" u="sng" dirty="0" smtClean="0"/>
              <a:t>3. Why </a:t>
            </a:r>
            <a:r>
              <a:rPr lang="en-GB" b="1" u="sng" dirty="0"/>
              <a:t>did Ngo </a:t>
            </a:r>
            <a:r>
              <a:rPr lang="en-GB" b="1" u="sng" dirty="0" err="1"/>
              <a:t>Dinh</a:t>
            </a:r>
            <a:r>
              <a:rPr lang="en-GB" b="1" u="sng" dirty="0"/>
              <a:t> Diem refuse to hold promised elections in 1956?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9636"/>
            <a:ext cx="9023927" cy="4918363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sz="3200" dirty="0" smtClean="0"/>
              <a:t>Military opposition to Diem </a:t>
            </a:r>
            <a:r>
              <a:rPr lang="en-GB" sz="3200" dirty="0" smtClean="0">
                <a:solidFill>
                  <a:srgbClr val="00B0F0"/>
                </a:solidFill>
              </a:rPr>
              <a:t>only option left </a:t>
            </a:r>
            <a:r>
              <a:rPr lang="en-GB" sz="3200" dirty="0" smtClean="0"/>
              <a:t>in South; communists formed military groups known as ‘</a:t>
            </a:r>
            <a:r>
              <a:rPr lang="en-GB" sz="3200" dirty="0" smtClean="0">
                <a:solidFill>
                  <a:schemeClr val="accent6"/>
                </a:solidFill>
              </a:rPr>
              <a:t>Vietcong</a:t>
            </a:r>
            <a:r>
              <a:rPr lang="en-GB" sz="3200" dirty="0" smtClean="0"/>
              <a:t>’ (VC); communist political wing became known as ‘</a:t>
            </a:r>
            <a:r>
              <a:rPr lang="en-GB" sz="3200" dirty="0" smtClean="0">
                <a:solidFill>
                  <a:srgbClr val="FFC000"/>
                </a:solidFill>
              </a:rPr>
              <a:t>National Liberation Front</a:t>
            </a:r>
            <a:r>
              <a:rPr lang="en-GB" sz="3200" dirty="0" smtClean="0"/>
              <a:t>’ (NLF). North Vietnam supported VC, as did most of local population.</a:t>
            </a:r>
          </a:p>
          <a:p>
            <a:endParaRPr lang="en-GB" sz="3200" dirty="0"/>
          </a:p>
          <a:p>
            <a:pPr algn="ctr"/>
            <a:r>
              <a:rPr lang="en-GB" sz="3200" dirty="0" smtClean="0"/>
              <a:t>USA became increasing concerned by Diem’s popularity, doubted Diem’s ability to hold off communist growth.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2324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550" y="0"/>
            <a:ext cx="9211550" cy="6858000"/>
          </a:xfrm>
        </p:spPr>
      </p:pic>
    </p:spTree>
    <p:extLst>
      <p:ext uri="{BB962C8B-B14F-4D97-AF65-F5344CB8AC3E}">
        <p14:creationId xmlns:p14="http://schemas.microsoft.com/office/powerpoint/2010/main" val="825726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2420</TotalTime>
  <Words>1648</Words>
  <Application>Microsoft Office PowerPoint</Application>
  <PresentationFormat>On-screen Show (4:3)</PresentationFormat>
  <Paragraphs>76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Gill Sans MT</vt:lpstr>
      <vt:lpstr>Wingdings 2</vt:lpstr>
      <vt:lpstr>Dividend</vt:lpstr>
      <vt:lpstr>Why did Containment fail in Vietnam?</vt:lpstr>
      <vt:lpstr>Research Questions</vt:lpstr>
      <vt:lpstr>1. How did the USA become involved in Vietnam?</vt:lpstr>
      <vt:lpstr>2. What was decided at the Geneva Conference of 1954?</vt:lpstr>
      <vt:lpstr>PowerPoint Presentation</vt:lpstr>
      <vt:lpstr>3. Why did Ngo Dinh Diem refuse to hold promised elections in 1956?</vt:lpstr>
      <vt:lpstr>PowerPoint Presentation</vt:lpstr>
      <vt:lpstr>3. Why did Ngo Dinh Diem refuse to hold promised elections in 1956?</vt:lpstr>
      <vt:lpstr>PowerPoint Presentation</vt:lpstr>
      <vt:lpstr>4. How did President Kennedy widen the conflict?</vt:lpstr>
      <vt:lpstr>4. How did President Kennedy widen the conflict?</vt:lpstr>
      <vt:lpstr>5. Why did President Johnson continue the Vietnam War?</vt:lpstr>
      <vt:lpstr>PowerPoint Presentation</vt:lpstr>
      <vt:lpstr>PowerPoint Presentation</vt:lpstr>
      <vt:lpstr>5. Why did President Johnson continue the Vietnam War?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6. What was the significance of the 1968 ‘Tet Offensive’?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 How did President Nixon achieve ‘peace with honour’?</vt:lpstr>
      <vt:lpstr>8. What was decided at the Paris Peace Talks?</vt:lpstr>
      <vt:lpstr>9. Conclusion – Why did containment fail in Vietnam?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Containment a success in Vietnam?</dc:title>
  <dc:creator>Stephen Budd</dc:creator>
  <cp:lastModifiedBy>Donald Lynch</cp:lastModifiedBy>
  <cp:revision>29</cp:revision>
  <dcterms:created xsi:type="dcterms:W3CDTF">2014-12-05T02:29:03Z</dcterms:created>
  <dcterms:modified xsi:type="dcterms:W3CDTF">2018-03-12T11:51:38Z</dcterms:modified>
</cp:coreProperties>
</file>