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9" r:id="rId12"/>
    <p:sldId id="266" r:id="rId13"/>
    <p:sldId id="267" r:id="rId14"/>
    <p:sldId id="268" r:id="rId15"/>
    <p:sldId id="269" r:id="rId16"/>
    <p:sldId id="281" r:id="rId17"/>
    <p:sldId id="270" r:id="rId18"/>
    <p:sldId id="282" r:id="rId19"/>
    <p:sldId id="271" r:id="rId20"/>
    <p:sldId id="283" r:id="rId21"/>
    <p:sldId id="272" r:id="rId22"/>
    <p:sldId id="273" r:id="rId23"/>
    <p:sldId id="274" r:id="rId24"/>
    <p:sldId id="275" r:id="rId25"/>
    <p:sldId id="286" r:id="rId26"/>
    <p:sldId id="287" r:id="rId27"/>
    <p:sldId id="285" r:id="rId28"/>
    <p:sldId id="288" r:id="rId29"/>
    <p:sldId id="276" r:id="rId30"/>
    <p:sldId id="277" r:id="rId31"/>
    <p:sldId id="289" r:id="rId32"/>
    <p:sldId id="27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D901-3F03-4AD2-AC4A-48C1331D3657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5AFC9DDC-068B-4854-A23E-D17EA7FDB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2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D901-3F03-4AD2-AC4A-48C1331D3657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9DDC-068B-4854-A23E-D17EA7FDB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9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D901-3F03-4AD2-AC4A-48C1331D3657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9DDC-068B-4854-A23E-D17EA7FDB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3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D901-3F03-4AD2-AC4A-48C1331D3657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9DDC-068B-4854-A23E-D17EA7FDB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AE3D901-3F03-4AD2-AC4A-48C1331D3657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5AFC9DDC-068B-4854-A23E-D17EA7FDB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0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D901-3F03-4AD2-AC4A-48C1331D3657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9DDC-068B-4854-A23E-D17EA7FDB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D901-3F03-4AD2-AC4A-48C1331D3657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9DDC-068B-4854-A23E-D17EA7FDB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6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AE3D901-3F03-4AD2-AC4A-48C1331D3657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9DDC-068B-4854-A23E-D17EA7FDB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7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D901-3F03-4AD2-AC4A-48C1331D3657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9DDC-068B-4854-A23E-D17EA7FDB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6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D901-3F03-4AD2-AC4A-48C1331D3657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9DDC-068B-4854-A23E-D17EA7FDB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2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D901-3F03-4AD2-AC4A-48C1331D3657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9DDC-068B-4854-A23E-D17EA7FDB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7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AE3D901-3F03-4AD2-AC4A-48C1331D3657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AFC9DDC-068B-4854-A23E-D17EA7FDB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google.co.th/url?sa=i&amp;rct=j&amp;q=&amp;esrc=s&amp;source=images&amp;cd=&amp;cad=rja&amp;uact=8&amp;ved=0ahUKEwjUqd3vgsvJAhXGKKYKHTqqC-4QjRwIBw&amp;url=http://www.theforgivenessfoundation.org/index.php/presidents/2238-happy-birthday-mr-president-gerald-r-ford-38th-president-of-the-united-states-of-america&amp;bvm=bv.109332125,d.dGY&amp;psig=AFQjCNFioNmdLHm5KreXtqzMSuidMv-20A&amp;ust=14496214459748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th/url?sa=i&amp;rct=j&amp;q=&amp;esrc=s&amp;source=images&amp;cd=&amp;cad=rja&amp;uact=8&amp;ved=0ahUKEwiG_pmchsvJAhWiI6YKHUW5CNwQjRwIBw&amp;url=http://www.theguardian.com/global-development/gallery/2012/feb/23/somalia-history-events-in-pictures&amp;psig=AFQjCNEyu-M3sO869LXod7rZNGn64dV7Ag&amp;ust=1449622348205847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218" y="267855"/>
            <a:ext cx="8783782" cy="867262"/>
          </a:xfrm>
        </p:spPr>
        <p:txBody>
          <a:bodyPr>
            <a:noAutofit/>
          </a:bodyPr>
          <a:lstStyle/>
          <a:p>
            <a:r>
              <a:rPr lang="en-GB" sz="3600" b="1" u="sng" dirty="0" smtClean="0"/>
              <a:t>Was Détente a Success or Failure?</a:t>
            </a:r>
            <a:endParaRPr lang="en-US" sz="36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58231"/>
            <a:ext cx="9144000" cy="792242"/>
          </a:xfrm>
        </p:spPr>
        <p:txBody>
          <a:bodyPr>
            <a:normAutofit/>
          </a:bodyPr>
          <a:lstStyle/>
          <a:p>
            <a:r>
              <a:rPr lang="en-GB" b="1" i="1" dirty="0" smtClean="0">
                <a:solidFill>
                  <a:schemeClr val="accent4"/>
                </a:solidFill>
              </a:rPr>
              <a:t>L/O – To identify the reasons for détente and evaluate the successes/failures in reducing Cold War tensions</a:t>
            </a:r>
            <a:endParaRPr lang="en-US" b="1" i="1" dirty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" y="2823423"/>
            <a:ext cx="6253655" cy="4244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898" y="2467943"/>
            <a:ext cx="3717257" cy="2564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526" y="4462648"/>
            <a:ext cx="2387566" cy="2069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525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6" y="1"/>
            <a:ext cx="8408276" cy="1166648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Successes of Détente – SALT 2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2055"/>
            <a:ext cx="7262648" cy="5785945"/>
          </a:xfrm>
        </p:spPr>
        <p:txBody>
          <a:bodyPr>
            <a:normAutofit/>
          </a:bodyPr>
          <a:lstStyle/>
          <a:p>
            <a:r>
              <a:rPr lang="en-GB" dirty="0" smtClean="0"/>
              <a:t>SALT 1 was quickly followed up by discussions over another treaty called </a:t>
            </a:r>
            <a:r>
              <a:rPr lang="en-GB" dirty="0" smtClean="0">
                <a:solidFill>
                  <a:srgbClr val="7030A0"/>
                </a:solidFill>
              </a:rPr>
              <a:t>SALT 2</a:t>
            </a:r>
            <a:r>
              <a:rPr lang="en-GB" dirty="0" smtClean="0"/>
              <a:t>. Negotiations began in 1974 but dragged on until 1979 as relations stalled. It called for:</a:t>
            </a:r>
          </a:p>
          <a:p>
            <a:endParaRPr lang="en-GB" dirty="0"/>
          </a:p>
          <a:p>
            <a:r>
              <a:rPr lang="en-GB" dirty="0" smtClean="0"/>
              <a:t>A </a:t>
            </a:r>
            <a:r>
              <a:rPr lang="en-GB" dirty="0" smtClean="0">
                <a:solidFill>
                  <a:srgbClr val="92D050"/>
                </a:solidFill>
              </a:rPr>
              <a:t>limit on nuclear delivery vehicles </a:t>
            </a:r>
            <a:r>
              <a:rPr lang="en-GB" dirty="0" smtClean="0"/>
              <a:t>like ICBMs, SLBMs and heavy bombers.</a:t>
            </a:r>
          </a:p>
          <a:p>
            <a:r>
              <a:rPr lang="en-GB" dirty="0" smtClean="0"/>
              <a:t>A </a:t>
            </a:r>
            <a:r>
              <a:rPr lang="en-GB" dirty="0" smtClean="0">
                <a:solidFill>
                  <a:srgbClr val="00B0F0"/>
                </a:solidFill>
              </a:rPr>
              <a:t>ban on testing new types of ICBMs </a:t>
            </a:r>
            <a:r>
              <a:rPr lang="en-GB" dirty="0" smtClean="0"/>
              <a:t>and new weapons systems.</a:t>
            </a:r>
          </a:p>
          <a:p>
            <a:endParaRPr lang="en-GB" dirty="0"/>
          </a:p>
          <a:p>
            <a:r>
              <a:rPr lang="en-GB" dirty="0" smtClean="0"/>
              <a:t>Negotiations were criticised within the USA as many believed it </a:t>
            </a:r>
            <a:r>
              <a:rPr lang="en-GB" dirty="0" smtClean="0">
                <a:solidFill>
                  <a:srgbClr val="FFC000"/>
                </a:solidFill>
              </a:rPr>
              <a:t>only limited US power</a:t>
            </a:r>
            <a:r>
              <a:rPr lang="en-GB" dirty="0" smtClean="0"/>
              <a:t>, enabling the USSR to catch up with the USA.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648" y="711266"/>
            <a:ext cx="1763013" cy="2641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339" y="4277710"/>
            <a:ext cx="1863322" cy="2386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496" y="2508196"/>
            <a:ext cx="1504255" cy="1689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39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37" y="2120900"/>
            <a:ext cx="7192525" cy="4051300"/>
          </a:xfrm>
        </p:spPr>
      </p:pic>
    </p:spTree>
    <p:extLst>
      <p:ext uri="{BB962C8B-B14F-4D97-AF65-F5344CB8AC3E}">
        <p14:creationId xmlns:p14="http://schemas.microsoft.com/office/powerpoint/2010/main" val="40419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6" y="1"/>
            <a:ext cx="8408276" cy="1166648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Successes of Détente – Europe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2055"/>
            <a:ext cx="7273159" cy="5785945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solidFill>
                  <a:srgbClr val="FFC000"/>
                </a:solidFill>
              </a:rPr>
              <a:t>Moscow Treaty 1970</a:t>
            </a:r>
            <a:r>
              <a:rPr lang="en-GB" dirty="0" smtClean="0">
                <a:solidFill>
                  <a:srgbClr val="FFC000"/>
                </a:solidFill>
              </a:rPr>
              <a:t> </a:t>
            </a:r>
            <a:r>
              <a:rPr lang="en-GB" dirty="0" smtClean="0"/>
              <a:t>- was signed by the USSR, West Germany and Poland. It accepted the border between East/West Germany, and the post-1945 re-drawn border between Poland and East Germany. </a:t>
            </a:r>
          </a:p>
          <a:p>
            <a:endParaRPr lang="en-GB" dirty="0"/>
          </a:p>
          <a:p>
            <a:r>
              <a:rPr lang="en-GB" b="1" u="sng" dirty="0" smtClean="0">
                <a:solidFill>
                  <a:srgbClr val="00B0F0"/>
                </a:solidFill>
              </a:rPr>
              <a:t>Final Quadripartite Protocol 1972</a:t>
            </a:r>
            <a:r>
              <a:rPr lang="en-GB" dirty="0" smtClean="0"/>
              <a:t> – confirmed the division of Berlin and legally allowed Western access, thereby ensuring security.</a:t>
            </a:r>
          </a:p>
          <a:p>
            <a:endParaRPr lang="en-GB" dirty="0"/>
          </a:p>
          <a:p>
            <a:r>
              <a:rPr lang="en-GB" b="1" u="sng" dirty="0" smtClean="0">
                <a:solidFill>
                  <a:srgbClr val="92D050"/>
                </a:solidFill>
              </a:rPr>
              <a:t>Basic Treaty 1972</a:t>
            </a:r>
            <a:r>
              <a:rPr lang="en-GB" dirty="0" smtClean="0"/>
              <a:t> – signed by East and West Germany, both accepting the existence of each other. Both promised to increase trade links.</a:t>
            </a:r>
          </a:p>
          <a:p>
            <a:endParaRPr lang="en-GB" dirty="0"/>
          </a:p>
          <a:p>
            <a:r>
              <a:rPr lang="en-GB" b="1" u="sng" dirty="0" smtClean="0">
                <a:solidFill>
                  <a:srgbClr val="7030A0"/>
                </a:solidFill>
              </a:rPr>
              <a:t>Agreement on the Prevention of Nuclear War 1973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smtClean="0"/>
              <a:t>– E &amp; </a:t>
            </a:r>
            <a:r>
              <a:rPr lang="en-GB" smtClean="0"/>
              <a:t>W. </a:t>
            </a:r>
            <a:r>
              <a:rPr lang="en-GB" dirty="0" smtClean="0"/>
              <a:t>promised to enter consultations in the event of future crises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266" y="956440"/>
            <a:ext cx="1821548" cy="1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266" y="3447394"/>
            <a:ext cx="1821548" cy="2417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440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6" y="1"/>
            <a:ext cx="8408276" cy="1166648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Successes of Détente – Europe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2055"/>
            <a:ext cx="7262648" cy="5785945"/>
          </a:xfrm>
        </p:spPr>
        <p:txBody>
          <a:bodyPr>
            <a:normAutofit/>
          </a:bodyPr>
          <a:lstStyle/>
          <a:p>
            <a:r>
              <a:rPr lang="en-GB" dirty="0" smtClean="0"/>
              <a:t>The agreements between the two Germany’s led to a </a:t>
            </a:r>
            <a:r>
              <a:rPr lang="en-GB" dirty="0" smtClean="0">
                <a:solidFill>
                  <a:srgbClr val="00B050"/>
                </a:solidFill>
              </a:rPr>
              <a:t>huge reduction in tensions</a:t>
            </a:r>
            <a:r>
              <a:rPr lang="en-GB" dirty="0" smtClean="0"/>
              <a:t>. Both sides began to normalise relations. </a:t>
            </a:r>
          </a:p>
          <a:p>
            <a:endParaRPr lang="en-GB" dirty="0"/>
          </a:p>
          <a:p>
            <a:r>
              <a:rPr lang="en-GB" dirty="0" smtClean="0"/>
              <a:t>In 1973 the UN recognised both West and East Germany as </a:t>
            </a:r>
            <a:r>
              <a:rPr lang="en-GB" dirty="0" smtClean="0">
                <a:solidFill>
                  <a:srgbClr val="92D050"/>
                </a:solidFill>
              </a:rPr>
              <a:t>sovereign states </a:t>
            </a:r>
            <a:r>
              <a:rPr lang="en-GB" dirty="0" smtClean="0"/>
              <a:t>and East Germany was </a:t>
            </a:r>
            <a:r>
              <a:rPr lang="en-GB" dirty="0" smtClean="0">
                <a:solidFill>
                  <a:srgbClr val="00B0F0"/>
                </a:solidFill>
              </a:rPr>
              <a:t>recognised by the USA</a:t>
            </a:r>
            <a:r>
              <a:rPr lang="en-GB" dirty="0" smtClean="0"/>
              <a:t>. West Germany even </a:t>
            </a:r>
            <a:r>
              <a:rPr lang="en-GB" dirty="0" smtClean="0">
                <a:solidFill>
                  <a:srgbClr val="FFC000"/>
                </a:solidFill>
              </a:rPr>
              <a:t>stopped calling for reunification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The USSR was happy as the West had accepted its control over Eastern Europe. However many in the West criticised the agreements as they gave </a:t>
            </a:r>
            <a:r>
              <a:rPr lang="en-GB" dirty="0" smtClean="0">
                <a:solidFill>
                  <a:srgbClr val="7030A0"/>
                </a:solidFill>
              </a:rPr>
              <a:t>legal recognition to Soviet control</a:t>
            </a:r>
            <a:r>
              <a:rPr lang="en-GB" dirty="0" smtClean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647" y="1072055"/>
            <a:ext cx="1745038" cy="2758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672" y="3857297"/>
            <a:ext cx="1699013" cy="2632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667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6" y="1"/>
            <a:ext cx="8408276" cy="1166648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Successes of Détente – China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2055"/>
            <a:ext cx="6650577" cy="5785945"/>
          </a:xfrm>
        </p:spPr>
        <p:txBody>
          <a:bodyPr>
            <a:normAutofit/>
          </a:bodyPr>
          <a:lstStyle/>
          <a:p>
            <a:r>
              <a:rPr lang="en-GB" dirty="0" smtClean="0"/>
              <a:t>After the visit of Nixon to China in 1972, relations between China and the USA began to be </a:t>
            </a:r>
            <a:r>
              <a:rPr lang="en-GB" dirty="0" smtClean="0">
                <a:solidFill>
                  <a:srgbClr val="00B0F0"/>
                </a:solidFill>
              </a:rPr>
              <a:t>normalised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The USA dropped its objections to China taking a seat on the </a:t>
            </a:r>
            <a:r>
              <a:rPr lang="en-GB" dirty="0" smtClean="0">
                <a:solidFill>
                  <a:srgbClr val="00B050"/>
                </a:solidFill>
              </a:rPr>
              <a:t>UN Security Council</a:t>
            </a:r>
            <a:r>
              <a:rPr lang="en-GB" dirty="0" smtClean="0"/>
              <a:t>, replacing Taiwan as the official representative of China.</a:t>
            </a:r>
          </a:p>
          <a:p>
            <a:endParaRPr lang="en-GB" dirty="0" smtClean="0"/>
          </a:p>
          <a:p>
            <a:r>
              <a:rPr lang="en-GB" dirty="0" smtClean="0"/>
              <a:t>Trade and travel restrictions were also lifted and both nations began cultural exchanges. China even allowed students to study in the West. Better relations with China gave the USA </a:t>
            </a:r>
            <a:r>
              <a:rPr lang="en-GB" dirty="0" smtClean="0">
                <a:solidFill>
                  <a:srgbClr val="92D050"/>
                </a:solidFill>
              </a:rPr>
              <a:t>leverage over the USSR in negotiations</a:t>
            </a:r>
            <a:r>
              <a:rPr lang="en-GB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984" y="1072055"/>
            <a:ext cx="2367299" cy="2093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524" y="3605047"/>
            <a:ext cx="2054759" cy="2633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624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6" y="1"/>
            <a:ext cx="8408276" cy="1166648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Successes of Détente – Helsinki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2055"/>
            <a:ext cx="6999629" cy="5785945"/>
          </a:xfrm>
        </p:spPr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b="1" u="sng" dirty="0" smtClean="0">
                <a:solidFill>
                  <a:srgbClr val="92D050"/>
                </a:solidFill>
              </a:rPr>
              <a:t>Final Act Agreement</a:t>
            </a:r>
            <a:r>
              <a:rPr lang="en-GB" dirty="0" smtClean="0"/>
              <a:t> of the </a:t>
            </a:r>
            <a:r>
              <a:rPr lang="en-GB" dirty="0" smtClean="0">
                <a:solidFill>
                  <a:srgbClr val="00B050"/>
                </a:solidFill>
              </a:rPr>
              <a:t>European Security Conference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smtClean="0"/>
              <a:t>that began in Helsinki in 1973 was signed on 1</a:t>
            </a:r>
            <a:r>
              <a:rPr lang="en-GB" baseline="30000" dirty="0" smtClean="0"/>
              <a:t>st</a:t>
            </a:r>
            <a:r>
              <a:rPr lang="en-GB" dirty="0" smtClean="0"/>
              <a:t> August 1975. It was another landmark agreement committing both sides to co-operation:</a:t>
            </a:r>
          </a:p>
          <a:p>
            <a:endParaRPr lang="en-GB" dirty="0"/>
          </a:p>
          <a:p>
            <a:r>
              <a:rPr lang="en-GB" u="sng" dirty="0" smtClean="0">
                <a:solidFill>
                  <a:srgbClr val="00B0F0"/>
                </a:solidFill>
              </a:rPr>
              <a:t>Basket 1 - Security</a:t>
            </a:r>
            <a:r>
              <a:rPr lang="en-GB" dirty="0" smtClean="0"/>
              <a:t>: Europe’s frontiers were ‘inviolable’ (national sovereignty and non-interference)</a:t>
            </a:r>
          </a:p>
          <a:p>
            <a:r>
              <a:rPr lang="en-GB" u="sng" dirty="0" smtClean="0">
                <a:solidFill>
                  <a:srgbClr val="7030A0"/>
                </a:solidFill>
              </a:rPr>
              <a:t>Basket 2 - Cooperation</a:t>
            </a:r>
            <a:r>
              <a:rPr lang="en-GB" dirty="0" smtClean="0"/>
              <a:t>: Closer ties in economics, science, culture </a:t>
            </a:r>
          </a:p>
          <a:p>
            <a:r>
              <a:rPr lang="en-GB" u="sng" dirty="0" smtClean="0">
                <a:solidFill>
                  <a:srgbClr val="FFC000"/>
                </a:solidFill>
              </a:rPr>
              <a:t>Basket 3 – Human Rights</a:t>
            </a:r>
            <a:r>
              <a:rPr lang="en-GB" dirty="0" smtClean="0"/>
              <a:t>: Respect for human rights and individual freedom on both sides</a:t>
            </a:r>
          </a:p>
        </p:txBody>
      </p:sp>
      <p:pic>
        <p:nvPicPr>
          <p:cNvPr id="1026" name="Picture 2" descr="http://firstladyblog.typepad.com/.a/6a0133f1803698970b0167687ef12a970b-p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29" y="1072055"/>
            <a:ext cx="1908780" cy="2606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466" y="3962180"/>
            <a:ext cx="2291255" cy="1766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776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11" y="2317750"/>
            <a:ext cx="5374178" cy="3657600"/>
          </a:xfrm>
        </p:spPr>
      </p:pic>
    </p:spTree>
    <p:extLst>
      <p:ext uri="{BB962C8B-B14F-4D97-AF65-F5344CB8AC3E}">
        <p14:creationId xmlns:p14="http://schemas.microsoft.com/office/powerpoint/2010/main" val="36387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6" y="1"/>
            <a:ext cx="8408276" cy="1166648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Successes of Détente – Helsinki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2055"/>
            <a:ext cx="6894786" cy="5785945"/>
          </a:xfrm>
        </p:spPr>
        <p:txBody>
          <a:bodyPr>
            <a:normAutofit/>
          </a:bodyPr>
          <a:lstStyle/>
          <a:p>
            <a:r>
              <a:rPr lang="en-GB" dirty="0" smtClean="0"/>
              <a:t>The Final Act was viewed as a success by both sides but for different reasons.</a:t>
            </a:r>
          </a:p>
          <a:p>
            <a:endParaRPr lang="en-GB" dirty="0"/>
          </a:p>
          <a:p>
            <a:r>
              <a:rPr lang="en-GB" dirty="0" smtClean="0"/>
              <a:t>The USA believed it had </a:t>
            </a:r>
            <a:r>
              <a:rPr lang="en-GB" dirty="0" smtClean="0">
                <a:solidFill>
                  <a:srgbClr val="FFC000"/>
                </a:solidFill>
              </a:rPr>
              <a:t>committed the USSR to giving more political freedom</a:t>
            </a:r>
            <a:r>
              <a:rPr lang="en-GB" dirty="0" smtClean="0"/>
              <a:t> to people in Eastern Europe – which would hopefully undermine Soviet control!</a:t>
            </a:r>
          </a:p>
          <a:p>
            <a:endParaRPr lang="en-GB" dirty="0"/>
          </a:p>
          <a:p>
            <a:r>
              <a:rPr lang="en-GB" dirty="0" smtClean="0"/>
              <a:t>The USSR was pleased to </a:t>
            </a:r>
            <a:r>
              <a:rPr lang="en-GB" dirty="0" smtClean="0">
                <a:solidFill>
                  <a:srgbClr val="00B0F0"/>
                </a:solidFill>
              </a:rPr>
              <a:t>gain acceptance of Eastern Europe’s borders</a:t>
            </a:r>
            <a:r>
              <a:rPr lang="en-GB" dirty="0" smtClean="0"/>
              <a:t>, strengthening its control over the Eastern bloc – it thought it could ignore Basket 3 – however many dissidents within Eastern Europe would use Basket 3 to </a:t>
            </a:r>
            <a:r>
              <a:rPr lang="en-GB" dirty="0" smtClean="0">
                <a:solidFill>
                  <a:srgbClr val="92D050"/>
                </a:solidFill>
              </a:rPr>
              <a:t>challenge Soviet control</a:t>
            </a:r>
            <a:r>
              <a:rPr lang="en-GB" dirty="0" smtClean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230" y="4172607"/>
            <a:ext cx="1972879" cy="236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74" y="1072055"/>
            <a:ext cx="2037535" cy="261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9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1" y="2093977"/>
            <a:ext cx="6011155" cy="4001760"/>
          </a:xfrm>
        </p:spPr>
      </p:pic>
    </p:spTree>
    <p:extLst>
      <p:ext uri="{BB962C8B-B14F-4D97-AF65-F5344CB8AC3E}">
        <p14:creationId xmlns:p14="http://schemas.microsoft.com/office/powerpoint/2010/main" val="35631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6" y="1"/>
            <a:ext cx="8408276" cy="1166648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Why did détente fail? – Yom Kippur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2055"/>
            <a:ext cx="7083972" cy="5785945"/>
          </a:xfrm>
        </p:spPr>
        <p:txBody>
          <a:bodyPr>
            <a:normAutofit/>
          </a:bodyPr>
          <a:lstStyle/>
          <a:p>
            <a:r>
              <a:rPr lang="en-GB" dirty="0" smtClean="0"/>
              <a:t>Despite its successes, many right-wing politicians within the USA criticised the SALT and Helsinki agreements for giving </a:t>
            </a:r>
            <a:r>
              <a:rPr lang="en-GB" dirty="0" smtClean="0">
                <a:solidFill>
                  <a:srgbClr val="92D050"/>
                </a:solidFill>
              </a:rPr>
              <a:t>strategic advantages to the USSR </a:t>
            </a:r>
            <a:r>
              <a:rPr lang="en-GB" dirty="0" smtClean="0"/>
              <a:t>and for morally accepting Soviet domination of free countries.</a:t>
            </a:r>
          </a:p>
          <a:p>
            <a:endParaRPr lang="en-GB" dirty="0" smtClean="0"/>
          </a:p>
          <a:p>
            <a:r>
              <a:rPr lang="en-GB" dirty="0" smtClean="0"/>
              <a:t>Many feared the USSR was ‘</a:t>
            </a:r>
            <a:r>
              <a:rPr lang="en-GB" dirty="0" smtClean="0">
                <a:solidFill>
                  <a:srgbClr val="7030A0"/>
                </a:solidFill>
              </a:rPr>
              <a:t>tricking</a:t>
            </a:r>
            <a:r>
              <a:rPr lang="en-GB" dirty="0" smtClean="0"/>
              <a:t>’ the USA. Events throughout the world seemed to confirm this. </a:t>
            </a:r>
          </a:p>
          <a:p>
            <a:endParaRPr lang="en-GB" dirty="0"/>
          </a:p>
          <a:p>
            <a:r>
              <a:rPr lang="en-GB" dirty="0" smtClean="0"/>
              <a:t>In October 1973, the </a:t>
            </a:r>
            <a:r>
              <a:rPr lang="en-GB" dirty="0" smtClean="0">
                <a:solidFill>
                  <a:srgbClr val="00B0F0"/>
                </a:solidFill>
              </a:rPr>
              <a:t>Yom Kippur War </a:t>
            </a:r>
            <a:r>
              <a:rPr lang="en-GB" dirty="0" smtClean="0"/>
              <a:t>began when Egypt and other Arab states launched a surprise attack on Israel.  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565" y="1166649"/>
            <a:ext cx="1807779" cy="1807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681" y="3436883"/>
            <a:ext cx="1941663" cy="292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9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6" y="1"/>
            <a:ext cx="4950372" cy="1166648"/>
          </a:xfrm>
        </p:spPr>
        <p:txBody>
          <a:bodyPr/>
          <a:lstStyle/>
          <a:p>
            <a:r>
              <a:rPr lang="en-GB" b="1" u="sng" dirty="0" smtClean="0"/>
              <a:t>What was détente?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3" y="1570182"/>
            <a:ext cx="6518643" cy="5287818"/>
          </a:xfrm>
        </p:spPr>
        <p:txBody>
          <a:bodyPr>
            <a:normAutofit/>
          </a:bodyPr>
          <a:lstStyle/>
          <a:p>
            <a:r>
              <a:rPr lang="en-GB" dirty="0" smtClean="0"/>
              <a:t>‘</a:t>
            </a:r>
            <a:r>
              <a:rPr lang="en-GB" dirty="0" smtClean="0">
                <a:solidFill>
                  <a:schemeClr val="accent4"/>
                </a:solidFill>
              </a:rPr>
              <a:t>détente</a:t>
            </a:r>
            <a:r>
              <a:rPr lang="en-GB" dirty="0" smtClean="0"/>
              <a:t>’ </a:t>
            </a:r>
            <a:r>
              <a:rPr lang="en-GB" dirty="0" smtClean="0"/>
              <a:t>means a ‘</a:t>
            </a:r>
            <a:r>
              <a:rPr lang="en-GB" dirty="0" smtClean="0">
                <a:solidFill>
                  <a:schemeClr val="accent3"/>
                </a:solidFill>
              </a:rPr>
              <a:t>relaxing of tension</a:t>
            </a:r>
            <a:r>
              <a:rPr lang="en-GB" dirty="0" smtClean="0"/>
              <a:t>’. Between 1968 to 1980, the USA, USSR, PRC and European nations all pursued policies designed to establish more stable relations and reduce the threat of nuclear war.</a:t>
            </a:r>
          </a:p>
          <a:p>
            <a:endParaRPr lang="en-GB" dirty="0"/>
          </a:p>
          <a:p>
            <a:r>
              <a:rPr lang="en-GB" dirty="0" smtClean="0"/>
              <a:t>Yet </a:t>
            </a:r>
            <a:r>
              <a:rPr lang="en-GB" dirty="0" smtClean="0"/>
              <a:t>despite the policy successes of détente, it didn’t alter or alleviate the </a:t>
            </a:r>
            <a:r>
              <a:rPr lang="en-GB" dirty="0" smtClean="0">
                <a:solidFill>
                  <a:srgbClr val="92D050"/>
                </a:solidFill>
              </a:rPr>
              <a:t>fundamental nature of the conflict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Both sides were still competing for influence and power throughout the world, especially in the </a:t>
            </a:r>
            <a:r>
              <a:rPr lang="en-GB" dirty="0" smtClean="0">
                <a:solidFill>
                  <a:srgbClr val="FFC000"/>
                </a:solidFill>
              </a:rPr>
              <a:t>Middle East and Africa</a:t>
            </a:r>
            <a:r>
              <a:rPr lang="en-GB" dirty="0" smtClean="0"/>
              <a:t>. Détente would finally collapse with the Soviet invasion of </a:t>
            </a:r>
            <a:r>
              <a:rPr lang="en-GB" dirty="0" smtClean="0">
                <a:solidFill>
                  <a:srgbClr val="00B0F0"/>
                </a:solidFill>
              </a:rPr>
              <a:t>Afghanistan</a:t>
            </a:r>
            <a:r>
              <a:rPr lang="en-GB" dirty="0" smtClean="0"/>
              <a:t> in 1979. 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924" y="239767"/>
            <a:ext cx="2471901" cy="2471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34" y="3139636"/>
            <a:ext cx="2568279" cy="329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623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334000" cy="68658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0"/>
            <a:ext cx="3810000" cy="686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6" y="1"/>
            <a:ext cx="8408276" cy="1166648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Why did détente fail? - </a:t>
            </a:r>
            <a:r>
              <a:rPr lang="en-GB" b="1" u="sng" dirty="0"/>
              <a:t>Yom Kippur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2055"/>
            <a:ext cx="6597869" cy="5785945"/>
          </a:xfrm>
        </p:spPr>
        <p:txBody>
          <a:bodyPr>
            <a:normAutofit/>
          </a:bodyPr>
          <a:lstStyle/>
          <a:p>
            <a:r>
              <a:rPr lang="en-GB" dirty="0" smtClean="0"/>
              <a:t>Israel was a US ally in the region. Under the 1973 </a:t>
            </a:r>
            <a:r>
              <a:rPr lang="en-GB" dirty="0" smtClean="0">
                <a:solidFill>
                  <a:srgbClr val="00B0F0"/>
                </a:solidFill>
              </a:rPr>
              <a:t>Agreement on the Prevention of Nuclear War</a:t>
            </a:r>
            <a:r>
              <a:rPr lang="en-GB" dirty="0" smtClean="0"/>
              <a:t>, both sides promised to inform each other if a conflict threatened world peace.</a:t>
            </a:r>
          </a:p>
          <a:p>
            <a:endParaRPr lang="en-GB" dirty="0"/>
          </a:p>
          <a:p>
            <a:r>
              <a:rPr lang="en-GB" dirty="0" smtClean="0"/>
              <a:t>Israel and the USA were </a:t>
            </a:r>
            <a:r>
              <a:rPr lang="en-GB" dirty="0" smtClean="0">
                <a:solidFill>
                  <a:srgbClr val="7030A0"/>
                </a:solidFill>
              </a:rPr>
              <a:t>shocked by the surprise attack by Soviet allies</a:t>
            </a:r>
            <a:r>
              <a:rPr lang="en-GB" dirty="0" smtClean="0"/>
              <a:t>. It looked as if Israel was about to be wiped out by Soviet-backed forces.</a:t>
            </a:r>
          </a:p>
          <a:p>
            <a:endParaRPr lang="en-GB" dirty="0"/>
          </a:p>
          <a:p>
            <a:r>
              <a:rPr lang="en-GB" dirty="0" smtClean="0"/>
              <a:t>Israel eventually won the war, yet the conflict had </a:t>
            </a:r>
            <a:r>
              <a:rPr lang="en-GB" dirty="0" smtClean="0">
                <a:solidFill>
                  <a:srgbClr val="92D050"/>
                </a:solidFill>
              </a:rPr>
              <a:t>undermined US trust of the USSR </a:t>
            </a:r>
            <a:r>
              <a:rPr lang="en-GB" dirty="0" smtClean="0"/>
              <a:t>and damaged the spirit of détente. Was the USSR really committed to peace?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869" y="1072055"/>
            <a:ext cx="2351690" cy="2351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33" y="3598479"/>
            <a:ext cx="2006562" cy="3084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083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6" y="1"/>
            <a:ext cx="8408276" cy="1166648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Why did détente fail? - Africa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2055"/>
            <a:ext cx="7262648" cy="5785945"/>
          </a:xfrm>
        </p:spPr>
        <p:txBody>
          <a:bodyPr>
            <a:normAutofit/>
          </a:bodyPr>
          <a:lstStyle/>
          <a:p>
            <a:r>
              <a:rPr lang="en-GB" dirty="0" smtClean="0"/>
              <a:t>In Africa, the USSR was also funding and supporting </a:t>
            </a:r>
            <a:r>
              <a:rPr lang="en-GB" dirty="0" smtClean="0">
                <a:solidFill>
                  <a:srgbClr val="92D050"/>
                </a:solidFill>
              </a:rPr>
              <a:t>revolutionary movements </a:t>
            </a:r>
            <a:r>
              <a:rPr lang="en-GB" dirty="0" smtClean="0"/>
              <a:t>that looked to upset the balance of power in the region.</a:t>
            </a:r>
          </a:p>
          <a:p>
            <a:endParaRPr lang="en-GB" dirty="0"/>
          </a:p>
          <a:p>
            <a:r>
              <a:rPr lang="en-GB" dirty="0" smtClean="0"/>
              <a:t>In 1975, the USSR massive increased its funding for the </a:t>
            </a:r>
            <a:r>
              <a:rPr lang="en-GB" dirty="0" smtClean="0">
                <a:solidFill>
                  <a:srgbClr val="7030A0"/>
                </a:solidFill>
              </a:rPr>
              <a:t>Popular Movement for the Liberation of Angola </a:t>
            </a:r>
            <a:r>
              <a:rPr lang="en-GB" dirty="0" smtClean="0"/>
              <a:t>(MPLA) during the </a:t>
            </a:r>
            <a:r>
              <a:rPr lang="en-GB" dirty="0" smtClean="0">
                <a:solidFill>
                  <a:srgbClr val="00B0F0"/>
                </a:solidFill>
              </a:rPr>
              <a:t>Angolan Civil War</a:t>
            </a:r>
            <a:r>
              <a:rPr lang="en-GB" dirty="0" smtClean="0"/>
              <a:t>. It looked as if the USSR was seeking to increase its influence in Africa.</a:t>
            </a:r>
          </a:p>
          <a:p>
            <a:endParaRPr lang="en-GB" dirty="0"/>
          </a:p>
          <a:p>
            <a:r>
              <a:rPr lang="en-GB" dirty="0" smtClean="0"/>
              <a:t>This was repeated by the USSR in 1977 when it sent tons of military supplies to </a:t>
            </a:r>
            <a:r>
              <a:rPr lang="en-GB" dirty="0" smtClean="0">
                <a:solidFill>
                  <a:srgbClr val="FFC000"/>
                </a:solidFill>
              </a:rPr>
              <a:t>Ethiopia </a:t>
            </a:r>
            <a:r>
              <a:rPr lang="en-GB" dirty="0" smtClean="0"/>
              <a:t>during its </a:t>
            </a:r>
            <a:r>
              <a:rPr lang="en-GB" dirty="0" smtClean="0">
                <a:solidFill>
                  <a:srgbClr val="00B050"/>
                </a:solidFill>
              </a:rPr>
              <a:t>invasion of Somalia</a:t>
            </a:r>
            <a:r>
              <a:rPr lang="en-GB" dirty="0" smtClean="0"/>
              <a:t>. It seemed to confirm Soviet intentions in Africa.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66" y="934762"/>
            <a:ext cx="2048234" cy="303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i.guim.co.uk/img/static/sys-images/Guardian/Pix/pictures/2012/2/22/1329925860292/The-1977-1978-Ogaden-War-001.jpg?w=700&amp;q=85&amp;auto=format&amp;sharp=10&amp;s=ea818ad644229a5d7a4a1b6ed0a2400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052" y="3965026"/>
            <a:ext cx="1612902" cy="2444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51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6" y="1"/>
            <a:ext cx="8408276" cy="1166648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Why did détente fail? - Economics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2055"/>
            <a:ext cx="7262648" cy="5785945"/>
          </a:xfrm>
        </p:spPr>
        <p:txBody>
          <a:bodyPr>
            <a:normAutofit/>
          </a:bodyPr>
          <a:lstStyle/>
          <a:p>
            <a:r>
              <a:rPr lang="en-GB" dirty="0" smtClean="0"/>
              <a:t>Economic factors also led to the end of détente. By the late 1970s, the USA economy had recovered from the devastating </a:t>
            </a:r>
            <a:r>
              <a:rPr lang="en-GB" dirty="0" smtClean="0">
                <a:solidFill>
                  <a:srgbClr val="FFC000"/>
                </a:solidFill>
              </a:rPr>
              <a:t>oil price crisis of 1973 </a:t>
            </a:r>
            <a:r>
              <a:rPr lang="en-GB" dirty="0" smtClean="0"/>
              <a:t>when </a:t>
            </a:r>
            <a:r>
              <a:rPr lang="en-GB" dirty="0" smtClean="0">
                <a:solidFill>
                  <a:srgbClr val="00B050"/>
                </a:solidFill>
              </a:rPr>
              <a:t>OPEC</a:t>
            </a:r>
            <a:r>
              <a:rPr lang="en-GB" dirty="0" smtClean="0"/>
              <a:t> launched an oil embargo against the Western allies of Israel.</a:t>
            </a:r>
          </a:p>
          <a:p>
            <a:endParaRPr lang="en-GB" dirty="0"/>
          </a:p>
          <a:p>
            <a:r>
              <a:rPr lang="en-GB" dirty="0" smtClean="0"/>
              <a:t>The USA had begun to strengthen its economic allies around the world, setting up the </a:t>
            </a:r>
            <a:r>
              <a:rPr lang="en-GB" dirty="0" smtClean="0">
                <a:solidFill>
                  <a:srgbClr val="00B0F0"/>
                </a:solidFill>
              </a:rPr>
              <a:t>G7 group</a:t>
            </a:r>
            <a:r>
              <a:rPr lang="en-GB" dirty="0" smtClean="0"/>
              <a:t>. The USA therefore had </a:t>
            </a:r>
            <a:r>
              <a:rPr lang="en-GB" dirty="0" smtClean="0">
                <a:solidFill>
                  <a:srgbClr val="92D050"/>
                </a:solidFill>
              </a:rPr>
              <a:t>less need for economic co-operation </a:t>
            </a:r>
            <a:r>
              <a:rPr lang="en-GB" dirty="0" smtClean="0"/>
              <a:t>with the USSR.</a:t>
            </a:r>
          </a:p>
          <a:p>
            <a:endParaRPr lang="en-GB" dirty="0"/>
          </a:p>
          <a:p>
            <a:r>
              <a:rPr lang="en-GB" dirty="0" smtClean="0"/>
              <a:t>The Soviet economy had also declined to 3% growth by the late 1970s. The USA was clearly in a stronger economic position and </a:t>
            </a:r>
            <a:r>
              <a:rPr lang="en-GB" dirty="0" smtClean="0">
                <a:solidFill>
                  <a:srgbClr val="7030A0"/>
                </a:solidFill>
              </a:rPr>
              <a:t>had less need for détente policies</a:t>
            </a:r>
            <a:r>
              <a:rPr lang="en-GB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997" y="4172079"/>
            <a:ext cx="1577740" cy="2099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648" y="1072055"/>
            <a:ext cx="1674130" cy="251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500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6" y="1"/>
            <a:ext cx="8408276" cy="1166648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Why did détente fail? - Afghanistan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2055"/>
            <a:ext cx="7262648" cy="5785945"/>
          </a:xfrm>
        </p:spPr>
        <p:txBody>
          <a:bodyPr>
            <a:normAutofit/>
          </a:bodyPr>
          <a:lstStyle/>
          <a:p>
            <a:r>
              <a:rPr lang="en-GB" dirty="0" smtClean="0"/>
              <a:t>The final nail in the coffin of détente occurred in 1979 when the USSR invaded </a:t>
            </a:r>
            <a:r>
              <a:rPr lang="en-GB" dirty="0" smtClean="0">
                <a:solidFill>
                  <a:srgbClr val="7030A0"/>
                </a:solidFill>
              </a:rPr>
              <a:t>Afghanistan</a:t>
            </a:r>
            <a:r>
              <a:rPr lang="en-GB" dirty="0" smtClean="0"/>
              <a:t>. The USA was already concerned about Soviet influence in the Middle East.</a:t>
            </a:r>
          </a:p>
          <a:p>
            <a:endParaRPr lang="en-GB" dirty="0"/>
          </a:p>
          <a:p>
            <a:r>
              <a:rPr lang="en-GB" dirty="0" smtClean="0"/>
              <a:t>It confirmed to the Carter Administration in the USA that the USSR did indeed seek to </a:t>
            </a:r>
            <a:r>
              <a:rPr lang="en-GB" dirty="0" smtClean="0">
                <a:solidFill>
                  <a:srgbClr val="00B0F0"/>
                </a:solidFill>
              </a:rPr>
              <a:t>undermine the balance of power </a:t>
            </a:r>
            <a:r>
              <a:rPr lang="en-GB" dirty="0" smtClean="0"/>
              <a:t>in the world.</a:t>
            </a:r>
          </a:p>
          <a:p>
            <a:endParaRPr lang="en-GB" dirty="0"/>
          </a:p>
          <a:p>
            <a:r>
              <a:rPr lang="en-GB" dirty="0" smtClean="0"/>
              <a:t>The USA responded to the invasion by </a:t>
            </a:r>
            <a:r>
              <a:rPr lang="en-GB" dirty="0" smtClean="0">
                <a:solidFill>
                  <a:srgbClr val="92D050"/>
                </a:solidFill>
              </a:rPr>
              <a:t>refusing to sign SALT 2</a:t>
            </a:r>
            <a:r>
              <a:rPr lang="en-GB" dirty="0" smtClean="0"/>
              <a:t>, stopping </a:t>
            </a:r>
            <a:r>
              <a:rPr lang="en-GB" dirty="0" smtClean="0">
                <a:solidFill>
                  <a:srgbClr val="00B050"/>
                </a:solidFill>
              </a:rPr>
              <a:t>electronic exports </a:t>
            </a:r>
            <a:r>
              <a:rPr lang="en-GB" dirty="0" smtClean="0"/>
              <a:t>to the USSR and </a:t>
            </a:r>
            <a:r>
              <a:rPr lang="en-GB" dirty="0" smtClean="0">
                <a:solidFill>
                  <a:srgbClr val="FFC000"/>
                </a:solidFill>
              </a:rPr>
              <a:t>boycotting</a:t>
            </a:r>
            <a:r>
              <a:rPr lang="en-GB" dirty="0" smtClean="0"/>
              <a:t> the 1980 Moscow Olympics. The </a:t>
            </a:r>
            <a:r>
              <a:rPr lang="en-GB" u="sng" dirty="0" smtClean="0">
                <a:solidFill>
                  <a:srgbClr val="7030A0"/>
                </a:solidFill>
              </a:rPr>
              <a:t>Carter Doctrine</a:t>
            </a:r>
            <a:r>
              <a:rPr lang="en-GB" dirty="0" smtClean="0"/>
              <a:t> committed the USA to intervention in the Middle East to defend US interests in the Persian Gulf.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966" y="4109545"/>
            <a:ext cx="1722536" cy="2548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527" y="1072055"/>
            <a:ext cx="1704975" cy="267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30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069"/>
            <a:ext cx="9168182" cy="57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8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89" y="2120900"/>
            <a:ext cx="6258622" cy="4051300"/>
          </a:xfrm>
        </p:spPr>
      </p:pic>
    </p:spTree>
    <p:extLst>
      <p:ext uri="{BB962C8B-B14F-4D97-AF65-F5344CB8AC3E}">
        <p14:creationId xmlns:p14="http://schemas.microsoft.com/office/powerpoint/2010/main" val="25158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355850"/>
            <a:ext cx="5080000" cy="3581400"/>
          </a:xfrm>
        </p:spPr>
      </p:pic>
    </p:spTree>
    <p:extLst>
      <p:ext uri="{BB962C8B-B14F-4D97-AF65-F5344CB8AC3E}">
        <p14:creationId xmlns:p14="http://schemas.microsoft.com/office/powerpoint/2010/main" val="5873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98" y="2120900"/>
            <a:ext cx="5664804" cy="4051300"/>
          </a:xfrm>
        </p:spPr>
      </p:pic>
    </p:spTree>
    <p:extLst>
      <p:ext uri="{BB962C8B-B14F-4D97-AF65-F5344CB8AC3E}">
        <p14:creationId xmlns:p14="http://schemas.microsoft.com/office/powerpoint/2010/main" val="4319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6" y="1"/>
            <a:ext cx="8408276" cy="1166648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The Second Cold War – 1980s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2055"/>
            <a:ext cx="6936828" cy="5785945"/>
          </a:xfrm>
        </p:spPr>
        <p:txBody>
          <a:bodyPr>
            <a:normAutofit/>
          </a:bodyPr>
          <a:lstStyle/>
          <a:p>
            <a:r>
              <a:rPr lang="en-GB" dirty="0" smtClean="0"/>
              <a:t>However Carter was severely damaged by his handling of the </a:t>
            </a:r>
            <a:r>
              <a:rPr lang="en-GB" dirty="0" smtClean="0">
                <a:solidFill>
                  <a:srgbClr val="92D050"/>
                </a:solidFill>
              </a:rPr>
              <a:t>Islamic Revolution of 1979 </a:t>
            </a:r>
            <a:r>
              <a:rPr lang="en-GB" dirty="0" smtClean="0"/>
              <a:t>in Iran when Islamists led by </a:t>
            </a:r>
            <a:r>
              <a:rPr lang="en-GB" dirty="0" smtClean="0">
                <a:solidFill>
                  <a:srgbClr val="00B0F0"/>
                </a:solidFill>
              </a:rPr>
              <a:t>Ayatollah </a:t>
            </a:r>
            <a:r>
              <a:rPr lang="en-GB" dirty="0" err="1" smtClean="0">
                <a:solidFill>
                  <a:srgbClr val="00B0F0"/>
                </a:solidFill>
              </a:rPr>
              <a:t>Ruhollah</a:t>
            </a:r>
            <a:r>
              <a:rPr lang="en-GB" dirty="0" smtClean="0">
                <a:solidFill>
                  <a:srgbClr val="00B0F0"/>
                </a:solidFill>
              </a:rPr>
              <a:t> Khomeini </a:t>
            </a:r>
            <a:r>
              <a:rPr lang="en-GB" dirty="0" smtClean="0"/>
              <a:t>forced the anti-Communist US-backed Shah out of power.</a:t>
            </a:r>
          </a:p>
          <a:p>
            <a:endParaRPr lang="en-GB" dirty="0"/>
          </a:p>
          <a:p>
            <a:r>
              <a:rPr lang="en-GB" dirty="0"/>
              <a:t>With the end of détente in 1979, the USA reacted by electing the strongly anti-Communist </a:t>
            </a:r>
            <a:r>
              <a:rPr lang="en-GB" dirty="0">
                <a:solidFill>
                  <a:srgbClr val="00B050"/>
                </a:solidFill>
              </a:rPr>
              <a:t>Ronald Reagan </a:t>
            </a:r>
            <a:r>
              <a:rPr lang="en-GB" dirty="0"/>
              <a:t>to office in 1980.</a:t>
            </a:r>
          </a:p>
          <a:p>
            <a:endParaRPr lang="en-GB" dirty="0"/>
          </a:p>
          <a:p>
            <a:r>
              <a:rPr lang="en-GB" dirty="0" smtClean="0"/>
              <a:t>Ronald Reagan had called the USSR an ‘</a:t>
            </a:r>
            <a:r>
              <a:rPr lang="en-GB" dirty="0" smtClean="0">
                <a:solidFill>
                  <a:srgbClr val="FFC000"/>
                </a:solidFill>
              </a:rPr>
              <a:t>evil empire</a:t>
            </a:r>
            <a:r>
              <a:rPr lang="en-GB" dirty="0" smtClean="0"/>
              <a:t>’ and he believed détente had been a failure – He believed the USA could win the Cold War by being </a:t>
            </a:r>
            <a:r>
              <a:rPr lang="en-GB" dirty="0" smtClean="0">
                <a:solidFill>
                  <a:srgbClr val="7030A0"/>
                </a:solidFill>
              </a:rPr>
              <a:t>more aggressive</a:t>
            </a:r>
            <a:r>
              <a:rPr lang="en-GB" dirty="0" smtClean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447" y="168165"/>
            <a:ext cx="1955469" cy="3225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447" y="3720662"/>
            <a:ext cx="1859299" cy="2816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728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6" y="1"/>
            <a:ext cx="4950372" cy="1166648"/>
          </a:xfrm>
        </p:spPr>
        <p:txBody>
          <a:bodyPr/>
          <a:lstStyle/>
          <a:p>
            <a:r>
              <a:rPr lang="en-GB" b="1" u="sng" dirty="0" smtClean="0"/>
              <a:t>What was détente?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72055"/>
            <a:ext cx="6611006" cy="5785945"/>
          </a:xfrm>
        </p:spPr>
        <p:txBody>
          <a:bodyPr>
            <a:normAutofit/>
          </a:bodyPr>
          <a:lstStyle/>
          <a:p>
            <a:r>
              <a:rPr lang="en-GB" dirty="0" smtClean="0"/>
              <a:t>The key historiographical debate about détente revolves around whether détente </a:t>
            </a:r>
            <a:r>
              <a:rPr lang="en-GB" dirty="0" smtClean="0">
                <a:solidFill>
                  <a:srgbClr val="FFC000"/>
                </a:solidFill>
              </a:rPr>
              <a:t>was a success or not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b="1" u="sng" dirty="0" smtClean="0">
                <a:solidFill>
                  <a:schemeClr val="accent4"/>
                </a:solidFill>
              </a:rPr>
              <a:t>Success</a:t>
            </a:r>
            <a:r>
              <a:rPr lang="en-GB" dirty="0" smtClean="0"/>
              <a:t> = reduced tensions, led to nuclear arms reductions, necessary strategy to manage Cold War competition, better relations with China, stability in Europe, never intended to end arms race</a:t>
            </a:r>
          </a:p>
          <a:p>
            <a:endParaRPr lang="en-GB" dirty="0"/>
          </a:p>
          <a:p>
            <a:r>
              <a:rPr lang="en-GB" b="1" u="sng" dirty="0" smtClean="0">
                <a:solidFill>
                  <a:srgbClr val="00B0F0"/>
                </a:solidFill>
              </a:rPr>
              <a:t>Failure</a:t>
            </a:r>
            <a:r>
              <a:rPr lang="en-GB" dirty="0" smtClean="0"/>
              <a:t> = allowed USSR to strengthen economy and achieve nuclear parity with USA, seen as Soviet ‘trick’, Cold War moved to Middle East/Africa, Soviets invaded Afghanistan, continued arms race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66" y="4477405"/>
            <a:ext cx="2393509" cy="2124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007" y="583325"/>
            <a:ext cx="2268628" cy="3000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454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6" y="1"/>
            <a:ext cx="8408276" cy="1166648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The Second Cold War – 1980s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2055"/>
            <a:ext cx="7262648" cy="5785945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Increased defence spending </a:t>
            </a:r>
            <a:r>
              <a:rPr lang="en-GB" dirty="0" smtClean="0"/>
              <a:t>by 13% in 1982 and 8% for the following two years, developed new nuclear weapons, stealth bombers, Trident submarines, deployed new ICBMs to Europe.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00B0F0"/>
                </a:solidFill>
              </a:rPr>
              <a:t>Strategic Defence Initiative </a:t>
            </a:r>
            <a:r>
              <a:rPr lang="en-GB" dirty="0" smtClean="0"/>
              <a:t>(Star Wars) was launched in 1983 to develop laser based defences to ‘shoot down’ Soviet nukes. This undermined the MAD deterrent.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7030A0"/>
                </a:solidFill>
              </a:rPr>
              <a:t>Reagan Doctrine </a:t>
            </a:r>
            <a:r>
              <a:rPr lang="en-GB" dirty="0" smtClean="0"/>
              <a:t>– increased global support for anti-Communist regimes in El Salvador, Nicaragua, Grenada and Afghanistan, restricted US trade with the USSR.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729" y="2287477"/>
            <a:ext cx="1767982" cy="2493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17" y="376566"/>
            <a:ext cx="1905006" cy="1862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256" y="4900448"/>
            <a:ext cx="1570455" cy="1838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922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2222500"/>
            <a:ext cx="5384800" cy="3848100"/>
          </a:xfrm>
        </p:spPr>
      </p:pic>
    </p:spTree>
    <p:extLst>
      <p:ext uri="{BB962C8B-B14F-4D97-AF65-F5344CB8AC3E}">
        <p14:creationId xmlns:p14="http://schemas.microsoft.com/office/powerpoint/2010/main" val="14825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6" y="1"/>
            <a:ext cx="8408276" cy="1166648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The Second Cold War – 1980s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2055"/>
            <a:ext cx="7262648" cy="5785945"/>
          </a:xfrm>
        </p:spPr>
        <p:txBody>
          <a:bodyPr>
            <a:normAutofit/>
          </a:bodyPr>
          <a:lstStyle/>
          <a:p>
            <a:r>
              <a:rPr lang="en-GB" dirty="0" smtClean="0"/>
              <a:t>It therefore seemed that détente had been a failure and the early 1980s were characterised by </a:t>
            </a:r>
            <a:r>
              <a:rPr lang="en-GB" dirty="0" smtClean="0">
                <a:solidFill>
                  <a:srgbClr val="7030A0"/>
                </a:solidFill>
              </a:rPr>
              <a:t>increasing tensions </a:t>
            </a:r>
            <a:r>
              <a:rPr lang="en-GB" dirty="0" smtClean="0"/>
              <a:t>between the superpowers.</a:t>
            </a:r>
          </a:p>
          <a:p>
            <a:endParaRPr lang="en-GB" dirty="0"/>
          </a:p>
          <a:p>
            <a:r>
              <a:rPr lang="en-GB" dirty="0" smtClean="0"/>
              <a:t>When </a:t>
            </a:r>
            <a:r>
              <a:rPr lang="en-GB" dirty="0" smtClean="0">
                <a:solidFill>
                  <a:srgbClr val="00B0F0"/>
                </a:solidFill>
              </a:rPr>
              <a:t>Brezhnev</a:t>
            </a:r>
            <a:r>
              <a:rPr lang="en-GB" dirty="0" smtClean="0"/>
              <a:t> died in 1982, he was replaced by </a:t>
            </a:r>
            <a:r>
              <a:rPr lang="en-GB" dirty="0" smtClean="0">
                <a:solidFill>
                  <a:srgbClr val="FFC000"/>
                </a:solidFill>
              </a:rPr>
              <a:t>Yuri Andropov </a:t>
            </a:r>
            <a:r>
              <a:rPr lang="en-GB" dirty="0" smtClean="0"/>
              <a:t>and then </a:t>
            </a:r>
            <a:r>
              <a:rPr lang="en-GB" dirty="0" smtClean="0">
                <a:solidFill>
                  <a:srgbClr val="92D050"/>
                </a:solidFill>
              </a:rPr>
              <a:t>Konstantin Chernenko</a:t>
            </a:r>
            <a:r>
              <a:rPr lang="en-GB" dirty="0" smtClean="0"/>
              <a:t> in 1984. Both leaders were frail old men who did little to ease tensions.</a:t>
            </a:r>
          </a:p>
          <a:p>
            <a:endParaRPr lang="en-GB" dirty="0" smtClean="0"/>
          </a:p>
          <a:p>
            <a:r>
              <a:rPr lang="en-GB" dirty="0" smtClean="0"/>
              <a:t>Relations hit rock bottom in 1983 when the USSR shot down a </a:t>
            </a:r>
            <a:r>
              <a:rPr lang="en-GB" dirty="0" smtClean="0">
                <a:solidFill>
                  <a:srgbClr val="00B050"/>
                </a:solidFill>
              </a:rPr>
              <a:t>Korean Airliner </a:t>
            </a:r>
            <a:r>
              <a:rPr lang="en-GB" dirty="0" smtClean="0"/>
              <a:t>travelling from the USA to Seoul.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08" y="336331"/>
            <a:ext cx="1816043" cy="2392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41" y="2887239"/>
            <a:ext cx="1636110" cy="215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390" y="4677103"/>
            <a:ext cx="1565644" cy="2074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234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6" y="1"/>
            <a:ext cx="6758152" cy="1166648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Soviet Reasons for détente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72055"/>
            <a:ext cx="6499485" cy="5785945"/>
          </a:xfrm>
        </p:spPr>
        <p:txBody>
          <a:bodyPr>
            <a:normAutofit/>
          </a:bodyPr>
          <a:lstStyle/>
          <a:p>
            <a:r>
              <a:rPr lang="en-GB" dirty="0" smtClean="0"/>
              <a:t>USSR’s economy was</a:t>
            </a:r>
            <a:r>
              <a:rPr lang="en-GB" dirty="0" smtClean="0">
                <a:solidFill>
                  <a:srgbClr val="FFC000"/>
                </a:solidFill>
              </a:rPr>
              <a:t> stagnating </a:t>
            </a:r>
            <a:r>
              <a:rPr lang="en-GB" dirty="0" smtClean="0"/>
              <a:t>by the late 1960s. Its centrally planned economy </a:t>
            </a:r>
            <a:r>
              <a:rPr lang="en-GB" dirty="0" smtClean="0">
                <a:solidFill>
                  <a:srgbClr val="00B0F0"/>
                </a:solidFill>
              </a:rPr>
              <a:t>prioritised arms production </a:t>
            </a:r>
            <a:r>
              <a:rPr lang="en-GB" dirty="0" smtClean="0"/>
              <a:t>over consumer goods. The result was </a:t>
            </a:r>
            <a:r>
              <a:rPr lang="en-GB" dirty="0" smtClean="0">
                <a:solidFill>
                  <a:srgbClr val="92D050"/>
                </a:solidFill>
              </a:rPr>
              <a:t>low living standards </a:t>
            </a:r>
            <a:r>
              <a:rPr lang="en-GB" dirty="0" smtClean="0"/>
              <a:t>which fuelled unrest.</a:t>
            </a:r>
          </a:p>
          <a:p>
            <a:endParaRPr lang="en-GB" dirty="0"/>
          </a:p>
          <a:p>
            <a:r>
              <a:rPr lang="en-GB" dirty="0" smtClean="0"/>
              <a:t>By 1969, the Sino-Soviet relationship was in tatters after the </a:t>
            </a:r>
            <a:r>
              <a:rPr lang="en-GB" dirty="0" smtClean="0">
                <a:solidFill>
                  <a:srgbClr val="FF0000"/>
                </a:solidFill>
              </a:rPr>
              <a:t>short border war</a:t>
            </a:r>
            <a:r>
              <a:rPr lang="en-GB" dirty="0" smtClean="0"/>
              <a:t>. The USSR sought to isolate China. Better relations with the West could enable this.</a:t>
            </a:r>
          </a:p>
          <a:p>
            <a:endParaRPr lang="en-GB" dirty="0"/>
          </a:p>
          <a:p>
            <a:r>
              <a:rPr lang="en-GB" dirty="0" smtClean="0"/>
              <a:t>By 1969 the USSR had also achieved </a:t>
            </a:r>
            <a:r>
              <a:rPr lang="en-GB" dirty="0" smtClean="0">
                <a:solidFill>
                  <a:srgbClr val="0070C0"/>
                </a:solidFill>
              </a:rPr>
              <a:t>nuclear parity </a:t>
            </a:r>
            <a:r>
              <a:rPr lang="en-GB" dirty="0" smtClean="0"/>
              <a:t>with the USA. It could now negotiate from a position of strength.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182" y="3174124"/>
            <a:ext cx="2254974" cy="3435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703" y="357351"/>
            <a:ext cx="1879931" cy="2517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409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6" y="1"/>
            <a:ext cx="8240110" cy="1166648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American Reasons for détente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72055"/>
            <a:ext cx="6611006" cy="5785945"/>
          </a:xfrm>
        </p:spPr>
        <p:txBody>
          <a:bodyPr>
            <a:normAutofit/>
          </a:bodyPr>
          <a:lstStyle/>
          <a:p>
            <a:r>
              <a:rPr lang="en-GB" dirty="0" smtClean="0"/>
              <a:t>The Vietnam War had </a:t>
            </a:r>
            <a:r>
              <a:rPr lang="en-GB" dirty="0" smtClean="0">
                <a:solidFill>
                  <a:srgbClr val="0070C0"/>
                </a:solidFill>
              </a:rPr>
              <a:t>isolated the USA </a:t>
            </a:r>
            <a:r>
              <a:rPr lang="en-GB" dirty="0" smtClean="0"/>
              <a:t>internationally and caused tensions amongst its allies. It also sucked up billions of US dollars and seemed to be doing nothing to stop communism spreading.</a:t>
            </a:r>
          </a:p>
          <a:p>
            <a:endParaRPr lang="en-GB" dirty="0"/>
          </a:p>
          <a:p>
            <a:r>
              <a:rPr lang="en-GB" dirty="0" smtClean="0"/>
              <a:t>The US needed a way to end the war. New </a:t>
            </a:r>
            <a:r>
              <a:rPr lang="en-GB" dirty="0" smtClean="0">
                <a:solidFill>
                  <a:srgbClr val="00B0F0"/>
                </a:solidFill>
              </a:rPr>
              <a:t>President Nixon </a:t>
            </a:r>
            <a:r>
              <a:rPr lang="en-GB" dirty="0" smtClean="0"/>
              <a:t>(1968) and his foreign policy advisor, </a:t>
            </a:r>
            <a:r>
              <a:rPr lang="en-GB" dirty="0" smtClean="0">
                <a:solidFill>
                  <a:srgbClr val="92D050"/>
                </a:solidFill>
              </a:rPr>
              <a:t>Henry Kissinger</a:t>
            </a:r>
            <a:r>
              <a:rPr lang="en-GB" dirty="0" smtClean="0"/>
              <a:t>, called for a new ‘</a:t>
            </a:r>
            <a:r>
              <a:rPr lang="en-GB" i="1" dirty="0" smtClean="0">
                <a:solidFill>
                  <a:srgbClr val="FFC000"/>
                </a:solidFill>
              </a:rPr>
              <a:t>realpolitik</a:t>
            </a:r>
            <a:r>
              <a:rPr lang="en-GB" dirty="0" smtClean="0"/>
              <a:t>’ foreign policy that could more flexibly expose divisions between the USSR and China through negotiation.</a:t>
            </a:r>
          </a:p>
          <a:p>
            <a:endParaRPr lang="en-GB" dirty="0"/>
          </a:p>
          <a:p>
            <a:r>
              <a:rPr lang="en-GB" dirty="0" smtClean="0"/>
              <a:t>They hoped détente with the USSR and China would </a:t>
            </a:r>
            <a:r>
              <a:rPr lang="en-GB" dirty="0" smtClean="0">
                <a:solidFill>
                  <a:srgbClr val="00B050"/>
                </a:solidFill>
              </a:rPr>
              <a:t>put pressure on North Vietnam </a:t>
            </a:r>
            <a:r>
              <a:rPr lang="en-GB" dirty="0" smtClean="0"/>
              <a:t>to end the war.</a:t>
            </a:r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396" y="1072055"/>
            <a:ext cx="2291255" cy="2291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183" y="3531055"/>
            <a:ext cx="2011680" cy="305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995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6" y="1"/>
            <a:ext cx="6758152" cy="1166648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China’s Reasons for Détente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72055"/>
            <a:ext cx="6611006" cy="5785945"/>
          </a:xfrm>
        </p:spPr>
        <p:txBody>
          <a:bodyPr>
            <a:normAutofit/>
          </a:bodyPr>
          <a:lstStyle/>
          <a:p>
            <a:r>
              <a:rPr lang="en-GB" dirty="0" smtClean="0"/>
              <a:t>After the 1969 Border War with the USSR, China also sought better relations with the USA as a way to </a:t>
            </a:r>
            <a:r>
              <a:rPr lang="en-GB" dirty="0" smtClean="0">
                <a:solidFill>
                  <a:srgbClr val="7030A0"/>
                </a:solidFill>
              </a:rPr>
              <a:t>deter and gain leverage </a:t>
            </a:r>
            <a:r>
              <a:rPr lang="en-GB" dirty="0" smtClean="0"/>
              <a:t>over the USSR.</a:t>
            </a:r>
          </a:p>
          <a:p>
            <a:endParaRPr lang="en-GB" dirty="0"/>
          </a:p>
          <a:p>
            <a:r>
              <a:rPr lang="en-GB" dirty="0" smtClean="0"/>
              <a:t>Diplomatically, China hoped that better relations with the USA would help its long-term aim of </a:t>
            </a:r>
            <a:r>
              <a:rPr lang="en-GB" dirty="0" smtClean="0">
                <a:solidFill>
                  <a:srgbClr val="92D050"/>
                </a:solidFill>
              </a:rPr>
              <a:t>regaining Taiwan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Economically, China was keen to gain </a:t>
            </a:r>
            <a:r>
              <a:rPr lang="en-GB" dirty="0">
                <a:solidFill>
                  <a:srgbClr val="00B0F0"/>
                </a:solidFill>
              </a:rPr>
              <a:t>access to Western technology </a:t>
            </a:r>
            <a:r>
              <a:rPr lang="en-GB" dirty="0"/>
              <a:t>like Oil extraction. </a:t>
            </a:r>
            <a:r>
              <a:rPr lang="en-GB" dirty="0" smtClean="0"/>
              <a:t>After 1976, the new reforming leadership in China also sought </a:t>
            </a:r>
            <a:r>
              <a:rPr lang="en-GB" dirty="0" smtClean="0">
                <a:solidFill>
                  <a:srgbClr val="FFC000"/>
                </a:solidFill>
              </a:rPr>
              <a:t>greater trade relations </a:t>
            </a:r>
            <a:r>
              <a:rPr lang="en-GB" dirty="0" smtClean="0"/>
              <a:t>with the West. Détente would help achieve all these aims.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82" y="309891"/>
            <a:ext cx="2095500" cy="279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53" y="3410606"/>
            <a:ext cx="2229629" cy="315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106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6" y="1"/>
            <a:ext cx="8408276" cy="1166648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European Reasons for Détente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2055"/>
            <a:ext cx="7262648" cy="5785945"/>
          </a:xfrm>
        </p:spPr>
        <p:txBody>
          <a:bodyPr>
            <a:normAutofit/>
          </a:bodyPr>
          <a:lstStyle/>
          <a:p>
            <a:r>
              <a:rPr lang="en-GB" dirty="0" smtClean="0"/>
              <a:t>The crises of the 1960s over Cuba and Berlin had worried European nations who were on the </a:t>
            </a:r>
            <a:r>
              <a:rPr lang="en-GB" dirty="0" smtClean="0">
                <a:solidFill>
                  <a:srgbClr val="FFC000"/>
                </a:solidFill>
              </a:rPr>
              <a:t>front-line</a:t>
            </a:r>
            <a:r>
              <a:rPr lang="en-GB" dirty="0" smtClean="0"/>
              <a:t> of any potential nuclear war. These tensions had encouraged protests in both </a:t>
            </a:r>
            <a:r>
              <a:rPr lang="en-GB" dirty="0" smtClean="0">
                <a:solidFill>
                  <a:srgbClr val="92D050"/>
                </a:solidFill>
              </a:rPr>
              <a:t>Czechoslovakia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00B0F0"/>
                </a:solidFill>
              </a:rPr>
              <a:t>France</a:t>
            </a:r>
            <a:r>
              <a:rPr lang="en-GB" dirty="0" smtClean="0"/>
              <a:t> in 1968. </a:t>
            </a:r>
          </a:p>
          <a:p>
            <a:endParaRPr lang="en-GB" dirty="0"/>
          </a:p>
          <a:p>
            <a:r>
              <a:rPr lang="en-GB" dirty="0" smtClean="0"/>
              <a:t>Both East and West were aware of the need to improve relations for social stability. Chancellor </a:t>
            </a:r>
            <a:r>
              <a:rPr lang="en-GB" dirty="0" smtClean="0">
                <a:solidFill>
                  <a:srgbClr val="7030A0"/>
                </a:solidFill>
              </a:rPr>
              <a:t>Willy Brandt </a:t>
            </a:r>
            <a:r>
              <a:rPr lang="en-GB" dirty="0" smtClean="0"/>
              <a:t>in West Germany called for ‘</a:t>
            </a:r>
            <a:r>
              <a:rPr lang="en-GB" i="1" dirty="0" smtClean="0">
                <a:solidFill>
                  <a:srgbClr val="00B050"/>
                </a:solidFill>
              </a:rPr>
              <a:t>Ostpolitik</a:t>
            </a:r>
            <a:r>
              <a:rPr lang="en-GB" dirty="0" smtClean="0">
                <a:solidFill>
                  <a:srgbClr val="00B050"/>
                </a:solidFill>
              </a:rPr>
              <a:t>’ </a:t>
            </a:r>
            <a:r>
              <a:rPr lang="en-GB" dirty="0" smtClean="0"/>
              <a:t>in foreign policy.</a:t>
            </a:r>
          </a:p>
          <a:p>
            <a:endParaRPr lang="en-GB" dirty="0"/>
          </a:p>
          <a:p>
            <a:r>
              <a:rPr lang="en-GB" dirty="0" smtClean="0"/>
              <a:t>The Soviet Bloc was also keen for a </a:t>
            </a:r>
            <a:r>
              <a:rPr lang="en-GB" dirty="0" smtClean="0">
                <a:solidFill>
                  <a:srgbClr val="7030A0"/>
                </a:solidFill>
              </a:rPr>
              <a:t>formal peace treaty </a:t>
            </a:r>
            <a:r>
              <a:rPr lang="en-GB" dirty="0" smtClean="0"/>
              <a:t>accepting the new post-war borders in Europe – and to gain </a:t>
            </a:r>
            <a:r>
              <a:rPr lang="en-GB" dirty="0" smtClean="0">
                <a:solidFill>
                  <a:srgbClr val="00B0F0"/>
                </a:solidFill>
              </a:rPr>
              <a:t>acceptance for the division of Germany</a:t>
            </a:r>
            <a:r>
              <a:rPr lang="en-GB" dirty="0" smtClean="0"/>
              <a:t> – détente would therefore led to better economic and political relations for both sides.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628" y="784334"/>
            <a:ext cx="1677058" cy="2236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057" y="2638096"/>
            <a:ext cx="1712608" cy="2412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25" y="4624551"/>
            <a:ext cx="1318994" cy="199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5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6" y="1"/>
            <a:ext cx="8408276" cy="1166648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Successes of Détente – SALT 1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2055"/>
            <a:ext cx="7262648" cy="5785945"/>
          </a:xfrm>
        </p:spPr>
        <p:txBody>
          <a:bodyPr>
            <a:normAutofit/>
          </a:bodyPr>
          <a:lstStyle/>
          <a:p>
            <a:r>
              <a:rPr lang="en-GB" dirty="0" smtClean="0"/>
              <a:t>The biggest policy success of détente were in the area of </a:t>
            </a:r>
            <a:r>
              <a:rPr lang="en-GB" dirty="0" smtClean="0">
                <a:solidFill>
                  <a:srgbClr val="00B0F0"/>
                </a:solidFill>
              </a:rPr>
              <a:t>nuclear arms reductions</a:t>
            </a:r>
            <a:r>
              <a:rPr lang="en-GB" dirty="0" smtClean="0"/>
              <a:t>. The </a:t>
            </a:r>
            <a:r>
              <a:rPr lang="en-GB" dirty="0" smtClean="0">
                <a:solidFill>
                  <a:srgbClr val="7030A0"/>
                </a:solidFill>
              </a:rPr>
              <a:t>Strategic Arms Limitation Treaty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smtClean="0"/>
              <a:t>(SALT1) in 1972 was a landmark treaty. It covered:</a:t>
            </a:r>
          </a:p>
          <a:p>
            <a:endParaRPr lang="en-GB" dirty="0"/>
          </a:p>
          <a:p>
            <a:r>
              <a:rPr lang="en-GB" b="1" u="sng" dirty="0" smtClean="0">
                <a:solidFill>
                  <a:srgbClr val="FFC000"/>
                </a:solidFill>
              </a:rPr>
              <a:t>ABM Treaty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dirty="0" smtClean="0"/>
              <a:t>– Anti-ballistic Missiles were allowed at only 2 sites, with no more than 100 missiles. To ensured the continuation of MAD as a deterrent = both sides felt secure</a:t>
            </a:r>
          </a:p>
          <a:p>
            <a:r>
              <a:rPr lang="en-GB" b="1" u="sng" dirty="0" smtClean="0">
                <a:solidFill>
                  <a:srgbClr val="92D050"/>
                </a:solidFill>
              </a:rPr>
              <a:t>Interim Treaty</a:t>
            </a:r>
            <a:r>
              <a:rPr lang="en-GB" dirty="0" smtClean="0"/>
              <a:t> – places limits on numbers of ICBMs and SLBMs.</a:t>
            </a:r>
          </a:p>
          <a:p>
            <a:r>
              <a:rPr lang="en-GB" b="1" u="sng" dirty="0" smtClean="0">
                <a:solidFill>
                  <a:srgbClr val="00B050"/>
                </a:solidFill>
              </a:rPr>
              <a:t>Basic Principles Agreement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– created rules for the conduct of nuclear war, committed both sides to promote ‘peaceful co-existence’.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47" y="2016015"/>
            <a:ext cx="1949012" cy="1949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47" y="4093121"/>
            <a:ext cx="1744406" cy="2072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412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6" y="1"/>
            <a:ext cx="8408276" cy="1166648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Successes of Détente – SALT 1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2055"/>
            <a:ext cx="6845982" cy="5785945"/>
          </a:xfrm>
        </p:spPr>
        <p:txBody>
          <a:bodyPr>
            <a:normAutofit/>
          </a:bodyPr>
          <a:lstStyle/>
          <a:p>
            <a:r>
              <a:rPr lang="en-GB" dirty="0" smtClean="0"/>
              <a:t>The spirit of co-operation achieved by SALT 1 was followed up by visits to Moscow by </a:t>
            </a:r>
            <a:r>
              <a:rPr lang="en-GB" dirty="0" smtClean="0">
                <a:solidFill>
                  <a:srgbClr val="7030A0"/>
                </a:solidFill>
              </a:rPr>
              <a:t>Nixon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smtClean="0"/>
              <a:t>in 1972 and 1974. </a:t>
            </a:r>
            <a:r>
              <a:rPr lang="en-GB" dirty="0" smtClean="0">
                <a:solidFill>
                  <a:srgbClr val="00B050"/>
                </a:solidFill>
              </a:rPr>
              <a:t>Brezhnev</a:t>
            </a:r>
            <a:r>
              <a:rPr lang="en-GB" dirty="0" smtClean="0"/>
              <a:t> also visited Washington in 1973.</a:t>
            </a:r>
          </a:p>
          <a:p>
            <a:endParaRPr lang="en-GB" dirty="0"/>
          </a:p>
          <a:p>
            <a:r>
              <a:rPr lang="en-GB" dirty="0" smtClean="0"/>
              <a:t>SALT 1 was a landmark agreement because it ‘</a:t>
            </a:r>
            <a:r>
              <a:rPr lang="en-GB" dirty="0" smtClean="0">
                <a:solidFill>
                  <a:srgbClr val="00B0F0"/>
                </a:solidFill>
              </a:rPr>
              <a:t>institutionalised</a:t>
            </a:r>
            <a:r>
              <a:rPr lang="en-GB" dirty="0" smtClean="0"/>
              <a:t>’ arms control and committed both nations to formal rules and goals. </a:t>
            </a:r>
          </a:p>
          <a:p>
            <a:endParaRPr lang="en-GB" dirty="0"/>
          </a:p>
          <a:p>
            <a:r>
              <a:rPr lang="en-GB" dirty="0" smtClean="0"/>
              <a:t>However some criticised it for not going far enough – it </a:t>
            </a:r>
            <a:r>
              <a:rPr lang="en-GB" dirty="0" smtClean="0">
                <a:solidFill>
                  <a:srgbClr val="92D050"/>
                </a:solidFill>
              </a:rPr>
              <a:t>only regulated nuclear war</a:t>
            </a:r>
            <a:r>
              <a:rPr lang="en-GB" dirty="0" smtClean="0"/>
              <a:t>, it didn’t call for </a:t>
            </a:r>
            <a:r>
              <a:rPr lang="en-GB" dirty="0" smtClean="0">
                <a:solidFill>
                  <a:srgbClr val="FFC000"/>
                </a:solidFill>
              </a:rPr>
              <a:t>disarmament</a:t>
            </a:r>
            <a:r>
              <a:rPr lang="en-GB" dirty="0" smtClean="0"/>
              <a:t>. It allowed both nations to maintain </a:t>
            </a:r>
            <a:r>
              <a:rPr lang="en-GB" dirty="0" smtClean="0">
                <a:solidFill>
                  <a:srgbClr val="C00000"/>
                </a:solidFill>
              </a:rPr>
              <a:t>MIRVs</a:t>
            </a:r>
            <a:r>
              <a:rPr lang="en-GB" dirty="0" smtClean="0"/>
              <a:t> – highly destructive!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211" y="876171"/>
            <a:ext cx="1879931" cy="2517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82" y="4025462"/>
            <a:ext cx="2162390" cy="2714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211" y="2566302"/>
            <a:ext cx="1772435" cy="1772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683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655</TotalTime>
  <Words>2141</Words>
  <Application>Microsoft Office PowerPoint</Application>
  <PresentationFormat>On-screen Show (4:3)</PresentationFormat>
  <Paragraphs>139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Rockwell</vt:lpstr>
      <vt:lpstr>Rockwell Condensed</vt:lpstr>
      <vt:lpstr>Wingdings</vt:lpstr>
      <vt:lpstr>Wood Type</vt:lpstr>
      <vt:lpstr>Was Détente a Success or Failure?</vt:lpstr>
      <vt:lpstr>What was détente?</vt:lpstr>
      <vt:lpstr>What was détente?</vt:lpstr>
      <vt:lpstr>Soviet Reasons for détente </vt:lpstr>
      <vt:lpstr>American Reasons for détente </vt:lpstr>
      <vt:lpstr>China’s Reasons for Détente </vt:lpstr>
      <vt:lpstr>European Reasons for Détente </vt:lpstr>
      <vt:lpstr>Successes of Détente – SALT 1</vt:lpstr>
      <vt:lpstr>Successes of Détente – SALT 1 </vt:lpstr>
      <vt:lpstr>Successes of Détente – SALT 2 </vt:lpstr>
      <vt:lpstr>PowerPoint Presentation</vt:lpstr>
      <vt:lpstr>Successes of Détente – Europe</vt:lpstr>
      <vt:lpstr>Successes of Détente – Europe</vt:lpstr>
      <vt:lpstr>Successes of Détente – China</vt:lpstr>
      <vt:lpstr>Successes of Détente – Helsinki </vt:lpstr>
      <vt:lpstr>PowerPoint Presentation</vt:lpstr>
      <vt:lpstr>Successes of Détente – Helsinki </vt:lpstr>
      <vt:lpstr>PowerPoint Presentation</vt:lpstr>
      <vt:lpstr>Why did détente fail? – Yom Kippur</vt:lpstr>
      <vt:lpstr>PowerPoint Presentation</vt:lpstr>
      <vt:lpstr>Why did détente fail? - Yom Kippur</vt:lpstr>
      <vt:lpstr>Why did détente fail? - Africa</vt:lpstr>
      <vt:lpstr>Why did détente fail? - Economics</vt:lpstr>
      <vt:lpstr>Why did détente fail? - Afghanistan</vt:lpstr>
      <vt:lpstr>PowerPoint Presentation</vt:lpstr>
      <vt:lpstr>PowerPoint Presentation</vt:lpstr>
      <vt:lpstr>PowerPoint Presentation</vt:lpstr>
      <vt:lpstr>PowerPoint Presentation</vt:lpstr>
      <vt:lpstr>The Second Cold War – 1980s</vt:lpstr>
      <vt:lpstr>The Second Cold War – 1980s</vt:lpstr>
      <vt:lpstr>PowerPoint Presentation</vt:lpstr>
      <vt:lpstr>The Second Cold War – 1980s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what extent did détente make the Cold War less confrontational?</dc:title>
  <dc:creator>Stephen Budd</dc:creator>
  <cp:lastModifiedBy>Donald Lynch</cp:lastModifiedBy>
  <cp:revision>45</cp:revision>
  <dcterms:created xsi:type="dcterms:W3CDTF">2015-12-07T10:33:51Z</dcterms:created>
  <dcterms:modified xsi:type="dcterms:W3CDTF">2019-03-27T14:02:31Z</dcterms:modified>
</cp:coreProperties>
</file>