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Hitler-Germany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4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2806" y="2011680"/>
            <a:ext cx="2246485" cy="31736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Propaganda: </a:t>
            </a:r>
          </a:p>
          <a:p>
            <a:r>
              <a:rPr lang="en-US" dirty="0" smtClean="0"/>
              <a:t>March 1933 – Goebbels becomes Minister of Propaganda and People’s Enlightenment </a:t>
            </a:r>
          </a:p>
          <a:p>
            <a:r>
              <a:rPr lang="en-US" dirty="0" smtClean="0"/>
              <a:t>Newspapers – Nazis controlled to disseminate propaganda</a:t>
            </a:r>
          </a:p>
          <a:p>
            <a:r>
              <a:rPr lang="en-US" dirty="0" smtClean="0"/>
              <a:t>Radio – becomes accessible to households, allows Nazis to reach broader audience</a:t>
            </a:r>
          </a:p>
          <a:p>
            <a:r>
              <a:rPr lang="en-US" dirty="0" smtClean="0"/>
              <a:t>Film – Triumph of the Will 1934 Nuremberg Rally </a:t>
            </a:r>
          </a:p>
          <a:p>
            <a:r>
              <a:rPr lang="en-US" dirty="0"/>
              <a:t>Charismatic leader</a:t>
            </a:r>
          </a:p>
          <a:p>
            <a:pPr lvl="1"/>
            <a:r>
              <a:rPr lang="en-US" dirty="0" err="1"/>
              <a:t>Heil</a:t>
            </a:r>
            <a:r>
              <a:rPr lang="en-US" dirty="0"/>
              <a:t> Hitler – reinforces cult of leader if all people greet in this </a:t>
            </a:r>
            <a:r>
              <a:rPr lang="en-US" dirty="0" smtClean="0"/>
              <a:t>manner</a:t>
            </a:r>
          </a:p>
          <a:p>
            <a:pPr lvl="1"/>
            <a:r>
              <a:rPr lang="en-US" dirty="0" smtClean="0"/>
              <a:t>The forms of propaganda often build Hitler as the sole individual to save Germany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585" y="2076449"/>
            <a:ext cx="2106455" cy="310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Treatment of opposition</a:t>
            </a:r>
          </a:p>
          <a:p>
            <a:pPr lvl="2"/>
            <a:r>
              <a:rPr lang="en-US" dirty="0" smtClean="0"/>
              <a:t>Lawyers, teachers, judges, and other professionals had to sweat loyalty to Nazi state and become members of Nazi professional organizations</a:t>
            </a:r>
          </a:p>
          <a:p>
            <a:pPr lvl="2"/>
            <a:r>
              <a:rPr lang="en-US" dirty="0" smtClean="0"/>
              <a:t>Concentration camps would be used to repress opposition </a:t>
            </a:r>
            <a:r>
              <a:rPr lang="en-US" dirty="0" smtClean="0">
                <a:sym typeface="Wingdings" panose="05000000000000000000" pitchFamily="2" charset="2"/>
              </a:rPr>
              <a:t> later turned into death camps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Small scale opposition – reading banned books (book burnings were all the rage)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Socialists distributed anti-Nazi propaganda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Munich University had organized opposition – responsible students executed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Several failed attempts at assassinating Hitler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8222" y="428978"/>
            <a:ext cx="5483778" cy="2794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980" y="3637020"/>
            <a:ext cx="3446145" cy="23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691" y="2011680"/>
            <a:ext cx="2447925" cy="18669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085" y="1866508"/>
            <a:ext cx="7114951" cy="49019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Foreign Policy </a:t>
            </a:r>
          </a:p>
          <a:p>
            <a:pPr lvl="1"/>
            <a:r>
              <a:rPr lang="en-US" dirty="0" smtClean="0"/>
              <a:t>Jan. 1934 – Non-aggression pact with Poland</a:t>
            </a:r>
          </a:p>
          <a:p>
            <a:pPr lvl="1"/>
            <a:r>
              <a:rPr lang="en-US" dirty="0" smtClean="0"/>
              <a:t>July 1934 – Austrian Nazis assassinate Chancellor </a:t>
            </a:r>
            <a:r>
              <a:rPr lang="en-US" dirty="0" err="1" smtClean="0"/>
              <a:t>Dolfuss</a:t>
            </a:r>
            <a:r>
              <a:rPr lang="en-US" dirty="0" smtClean="0"/>
              <a:t> and call for unity of Nazi states (Anschluss) </a:t>
            </a:r>
          </a:p>
          <a:p>
            <a:pPr lvl="1"/>
            <a:r>
              <a:rPr lang="en-US" dirty="0" smtClean="0"/>
              <a:t>Between March and Jun 1935 – Luftwaffe formed, conscription started 750,000 strong army; and 35% Naval agreement with Britain; clear violation of Treaty of Versailles. </a:t>
            </a:r>
          </a:p>
          <a:p>
            <a:pPr lvl="1"/>
            <a:r>
              <a:rPr lang="en-US" dirty="0" smtClean="0"/>
              <a:t>March 1936 – invades Rhineland, no action against from France or Britain</a:t>
            </a:r>
            <a:endParaRPr lang="en-US" dirty="0"/>
          </a:p>
          <a:p>
            <a:pPr lvl="1"/>
            <a:r>
              <a:rPr lang="en-US" dirty="0" smtClean="0"/>
              <a:t>July 1936 – supports Franco in Spanish Civil War – tests weapons, army resolve</a:t>
            </a:r>
          </a:p>
          <a:p>
            <a:pPr lvl="1"/>
            <a:r>
              <a:rPr lang="en-US" dirty="0" smtClean="0"/>
              <a:t>Nov. 1936 – Anti-</a:t>
            </a:r>
            <a:r>
              <a:rPr lang="en-US" dirty="0" err="1" smtClean="0"/>
              <a:t>Comintern</a:t>
            </a:r>
            <a:r>
              <a:rPr lang="en-US" dirty="0" smtClean="0"/>
              <a:t> Pact Germany, Italy, Japan</a:t>
            </a:r>
          </a:p>
          <a:p>
            <a:pPr lvl="1"/>
            <a:r>
              <a:rPr lang="en-US" dirty="0" smtClean="0"/>
              <a:t>March 1938 – German troops sent to Austria to force Anschluss </a:t>
            </a:r>
          </a:p>
          <a:p>
            <a:pPr lvl="1"/>
            <a:r>
              <a:rPr lang="en-US" dirty="0" smtClean="0"/>
              <a:t>May – Sept 1938 : Hitler eyes Sudetenland claiming Germans abused; France and Britain (appeasement) allow transfer by </a:t>
            </a:r>
            <a:r>
              <a:rPr lang="en-US" dirty="0" err="1" smtClean="0"/>
              <a:t>Octoboer</a:t>
            </a:r>
            <a:endParaRPr lang="en-US" dirty="0" smtClean="0"/>
          </a:p>
          <a:p>
            <a:pPr lvl="1"/>
            <a:r>
              <a:rPr lang="en-US" dirty="0" smtClean="0"/>
              <a:t>May 1939 – pact of Steel with Italy</a:t>
            </a:r>
          </a:p>
          <a:p>
            <a:pPr lvl="1"/>
            <a:r>
              <a:rPr lang="en-US" dirty="0" smtClean="0"/>
              <a:t>Aug 1939 – Molotov-Ribbentrop Non-Aggression Pact with Soviets to split Poland</a:t>
            </a:r>
          </a:p>
          <a:p>
            <a:pPr lvl="1"/>
            <a:r>
              <a:rPr lang="en-US" dirty="0" smtClean="0"/>
              <a:t>Sept. 1939 – Germany invades Poland, WWII begins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359" y="3983768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17" y="203073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authoritarian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767" y="2011680"/>
            <a:ext cx="5479457" cy="4732020"/>
          </a:xfrm>
        </p:spPr>
        <p:txBody>
          <a:bodyPr>
            <a:normAutofit/>
          </a:bodyPr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Reduce unemployment (Great Depression, hyperinflation, Treaty of Versailles)</a:t>
            </a:r>
          </a:p>
          <a:p>
            <a:pPr lvl="2"/>
            <a:r>
              <a:rPr lang="en-US" dirty="0" smtClean="0"/>
              <a:t>State run public works projects – Autobahn</a:t>
            </a:r>
          </a:p>
          <a:p>
            <a:pPr lvl="2"/>
            <a:r>
              <a:rPr lang="en-US" dirty="0" smtClean="0"/>
              <a:t>Remove Jews from employment</a:t>
            </a:r>
          </a:p>
          <a:p>
            <a:pPr lvl="2"/>
            <a:r>
              <a:rPr lang="en-US" dirty="0" smtClean="0"/>
              <a:t>Very limited unemployment by 1939</a:t>
            </a:r>
          </a:p>
          <a:p>
            <a:pPr lvl="1"/>
            <a:r>
              <a:rPr lang="en-US" dirty="0" smtClean="0"/>
              <a:t> Expand Military</a:t>
            </a:r>
          </a:p>
          <a:p>
            <a:pPr lvl="2"/>
            <a:r>
              <a:rPr lang="en-US" dirty="0" smtClean="0"/>
              <a:t>Industrial fuel of militarism – armaments and supplies – creates economic boom</a:t>
            </a:r>
          </a:p>
          <a:p>
            <a:pPr lvl="1"/>
            <a:r>
              <a:rPr lang="en-US" dirty="0" smtClean="0"/>
              <a:t>Regain lost territory</a:t>
            </a:r>
          </a:p>
          <a:p>
            <a:pPr lvl="2"/>
            <a:r>
              <a:rPr lang="en-US" dirty="0" smtClean="0"/>
              <a:t>Regain industrial heartlands lost to Treaty of Versailles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274" y="1792936"/>
            <a:ext cx="1800225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225" y="1792936"/>
            <a:ext cx="3374683" cy="252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913" y="4114800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330" y="2011680"/>
            <a:ext cx="2183501" cy="29613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573" y="2011680"/>
            <a:ext cx="6872045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Volksgemeinschaft (people’s community) build classless society by replacing individual liberties with securing of greater good – the will of the people</a:t>
            </a:r>
          </a:p>
          <a:p>
            <a:pPr lvl="1"/>
            <a:r>
              <a:rPr lang="en-US" dirty="0" smtClean="0"/>
              <a:t>Youth – Hitler Youth – Camping, outdoor activities, strengthen young males into warriors and young females into housewives</a:t>
            </a:r>
          </a:p>
          <a:p>
            <a:pPr lvl="1"/>
            <a:r>
              <a:rPr lang="en-US" dirty="0" smtClean="0"/>
              <a:t>Education – Nazi controlled textbooks and ideologies pervasive, teachers must join Nazi unions, purges of teachers who went against curriculum</a:t>
            </a:r>
          </a:p>
          <a:p>
            <a:pPr lvl="1"/>
            <a:r>
              <a:rPr lang="en-US" dirty="0" smtClean="0"/>
              <a:t>Racially homogenous – Aryan, Nordic Volk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35" y="2410828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5968454" cy="4549376"/>
          </a:xfrm>
        </p:spPr>
        <p:txBody>
          <a:bodyPr>
            <a:normAutofit/>
          </a:bodyPr>
          <a:lstStyle/>
          <a:p>
            <a:r>
              <a:rPr lang="en-US" dirty="0" smtClean="0"/>
              <a:t>Political </a:t>
            </a:r>
          </a:p>
          <a:p>
            <a:pPr lvl="1"/>
            <a:r>
              <a:rPr lang="en-US" dirty="0" smtClean="0"/>
              <a:t>Nazify all of Germany – </a:t>
            </a:r>
            <a:r>
              <a:rPr lang="en-US" dirty="0" err="1" smtClean="0"/>
              <a:t>Gleichschaltung</a:t>
            </a:r>
            <a:endParaRPr lang="en-US" dirty="0" smtClean="0"/>
          </a:p>
          <a:p>
            <a:pPr lvl="1"/>
            <a:r>
              <a:rPr lang="en-US" dirty="0" smtClean="0"/>
              <a:t>“Coordination” </a:t>
            </a:r>
          </a:p>
          <a:p>
            <a:pPr lvl="1"/>
            <a:r>
              <a:rPr lang="en-US" dirty="0" smtClean="0"/>
              <a:t>Bans socialism/communism</a:t>
            </a:r>
          </a:p>
          <a:p>
            <a:pPr lvl="1"/>
            <a:r>
              <a:rPr lang="en-US" dirty="0" smtClean="0"/>
              <a:t>Bans political parties</a:t>
            </a:r>
          </a:p>
          <a:p>
            <a:pPr lvl="1"/>
            <a:r>
              <a:rPr lang="en-US" dirty="0" smtClean="0"/>
              <a:t>Totalitarianism and return to strong central government like Prussia  </a:t>
            </a:r>
          </a:p>
          <a:p>
            <a:r>
              <a:rPr lang="en-US" dirty="0" smtClean="0"/>
              <a:t>Cultural</a:t>
            </a:r>
          </a:p>
          <a:p>
            <a:pPr lvl="1"/>
            <a:r>
              <a:rPr lang="en-US" dirty="0" smtClean="0"/>
              <a:t>Promote Nazi ideals and ideology</a:t>
            </a:r>
          </a:p>
          <a:p>
            <a:pPr lvl="1"/>
            <a:r>
              <a:rPr lang="en-US" dirty="0" smtClean="0"/>
              <a:t>Family life, blood and soil</a:t>
            </a:r>
          </a:p>
          <a:p>
            <a:pPr lvl="1"/>
            <a:r>
              <a:rPr lang="en-US" dirty="0" smtClean="0"/>
              <a:t>Book burnings – fire</a:t>
            </a:r>
          </a:p>
          <a:p>
            <a:pPr lvl="1"/>
            <a:r>
              <a:rPr lang="en-US" dirty="0" smtClean="0"/>
              <a:t>Literature – peasant life glorified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3299" y="2424113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women and minorities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305" y="2415527"/>
            <a:ext cx="4416383" cy="33985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688" y="2011680"/>
            <a:ext cx="7278311" cy="48463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Returned to traditional values</a:t>
            </a:r>
          </a:p>
          <a:p>
            <a:pPr lvl="1"/>
            <a:r>
              <a:rPr lang="en-US" dirty="0" smtClean="0"/>
              <a:t>Law for Encouragement of Marriage – new married couples given 1000 mark loan</a:t>
            </a:r>
          </a:p>
          <a:p>
            <a:pPr lvl="1"/>
            <a:r>
              <a:rPr lang="en-US" dirty="0" smtClean="0"/>
              <a:t>Women could also bear children for the state – </a:t>
            </a:r>
            <a:r>
              <a:rPr lang="en-US" dirty="0" err="1" smtClean="0"/>
              <a:t>Lebensborn</a:t>
            </a:r>
            <a:r>
              <a:rPr lang="en-US" dirty="0" smtClean="0"/>
              <a:t> – end goal, raise the birth rate</a:t>
            </a:r>
          </a:p>
          <a:p>
            <a:r>
              <a:rPr lang="en-US" dirty="0" smtClean="0"/>
              <a:t>Minorities </a:t>
            </a:r>
          </a:p>
          <a:p>
            <a:pPr lvl="1"/>
            <a:r>
              <a:rPr lang="en-US" dirty="0" smtClean="0"/>
              <a:t>Elimination from German society</a:t>
            </a:r>
          </a:p>
          <a:p>
            <a:pPr lvl="1"/>
            <a:r>
              <a:rPr lang="en-US" dirty="0" smtClean="0"/>
              <a:t>Deportation to work camps</a:t>
            </a:r>
          </a:p>
          <a:p>
            <a:pPr lvl="1"/>
            <a:r>
              <a:rPr lang="en-US" dirty="0" smtClean="0"/>
              <a:t>Concentration camps</a:t>
            </a:r>
          </a:p>
          <a:p>
            <a:pPr lvl="1"/>
            <a:r>
              <a:rPr lang="en-US" dirty="0" smtClean="0"/>
              <a:t>Holocaust </a:t>
            </a:r>
          </a:p>
          <a:p>
            <a:pPr lvl="2"/>
            <a:r>
              <a:rPr lang="en-US" dirty="0" smtClean="0"/>
              <a:t>Jews 6 Million</a:t>
            </a:r>
          </a:p>
          <a:p>
            <a:pPr lvl="2"/>
            <a:r>
              <a:rPr lang="en-US" dirty="0" smtClean="0"/>
              <a:t>Poles 1.8 million*</a:t>
            </a:r>
          </a:p>
          <a:p>
            <a:pPr lvl="2"/>
            <a:r>
              <a:rPr lang="en-US" dirty="0" smtClean="0"/>
              <a:t>Soviet citizens 7 million*</a:t>
            </a:r>
          </a:p>
          <a:p>
            <a:pPr lvl="2"/>
            <a:r>
              <a:rPr lang="en-US" dirty="0" smtClean="0"/>
              <a:t>Serbs 312000</a:t>
            </a:r>
          </a:p>
          <a:p>
            <a:pPr lvl="2"/>
            <a:r>
              <a:rPr lang="en-US" dirty="0" smtClean="0"/>
              <a:t>People with disabilities 250,000</a:t>
            </a:r>
          </a:p>
          <a:p>
            <a:pPr lvl="2"/>
            <a:r>
              <a:rPr lang="en-US" dirty="0" smtClean="0"/>
              <a:t>Roma (Gypsies) 220,000</a:t>
            </a:r>
          </a:p>
          <a:p>
            <a:pPr lvl="2"/>
            <a:r>
              <a:rPr lang="en-US" dirty="0" smtClean="0"/>
              <a:t>Total including Prisoners of War: 18.5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Authoritarian States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Emergence of Authoritarian States:</a:t>
            </a:r>
          </a:p>
          <a:p>
            <a:pPr lvl="1"/>
            <a:r>
              <a:rPr lang="en-US" dirty="0" smtClean="0"/>
              <a:t>Conditions in which authoritarian state emerged: economic factors, social divisions, impact of war, weakness of political system </a:t>
            </a:r>
          </a:p>
          <a:p>
            <a:r>
              <a:rPr lang="en-US" dirty="0" smtClean="0"/>
              <a:t>Methods used to establish authoritarian state: </a:t>
            </a:r>
          </a:p>
          <a:p>
            <a:pPr lvl="1"/>
            <a:r>
              <a:rPr lang="en-US" dirty="0" smtClean="0"/>
              <a:t>Persuasion and coercion, the role of leaders, ideology, the use of force, propaganda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Consolidation and maintenance of power: </a:t>
            </a:r>
          </a:p>
          <a:p>
            <a:pPr lvl="1"/>
            <a:r>
              <a:rPr lang="en-US" dirty="0" smtClean="0"/>
              <a:t>Use of legal methods, use of force, charismatic leadership, dissemination of propaganda</a:t>
            </a:r>
          </a:p>
          <a:p>
            <a:pPr lvl="1"/>
            <a:r>
              <a:rPr lang="en-US" dirty="0" smtClean="0"/>
              <a:t>Nature, extent, and treatment of opposition</a:t>
            </a:r>
          </a:p>
          <a:p>
            <a:pPr lvl="1"/>
            <a:r>
              <a:rPr lang="en-US" dirty="0" smtClean="0"/>
              <a:t>The impact of the success and/or failure of foreign policy on the maintenance of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Authoritarian state content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Aims and results of policy: </a:t>
            </a:r>
          </a:p>
          <a:p>
            <a:pPr lvl="1"/>
            <a:r>
              <a:rPr lang="en-US" dirty="0" smtClean="0"/>
              <a:t>Aims and impact of domestic economic, political, cultural, and social</a:t>
            </a:r>
          </a:p>
          <a:p>
            <a:pPr lvl="1"/>
            <a:r>
              <a:rPr lang="en-US" dirty="0" smtClean="0"/>
              <a:t>The impact of policies on women and minorities</a:t>
            </a:r>
          </a:p>
          <a:p>
            <a:pPr lvl="1"/>
            <a:r>
              <a:rPr lang="en-US" dirty="0" smtClean="0"/>
              <a:t>Authoritarian control and the extent to which it was achieved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511" y="1894787"/>
            <a:ext cx="5788058" cy="47793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Long Term: </a:t>
            </a:r>
          </a:p>
          <a:p>
            <a:pPr lvl="1"/>
            <a:r>
              <a:rPr lang="en-US" dirty="0" smtClean="0"/>
              <a:t>Defeat of Germany in WWI and Treaty of Versailles</a:t>
            </a:r>
          </a:p>
          <a:p>
            <a:pPr lvl="2"/>
            <a:r>
              <a:rPr lang="en-US" dirty="0" smtClean="0"/>
              <a:t>Weimar was group that surrendered in WWI after Wilhelm abdicates</a:t>
            </a:r>
          </a:p>
          <a:p>
            <a:pPr lvl="2"/>
            <a:r>
              <a:rPr lang="en-US" dirty="0" smtClean="0"/>
              <a:t>Treaty of Versailles severely limits German growth and military might</a:t>
            </a:r>
          </a:p>
          <a:p>
            <a:pPr lvl="2"/>
            <a:r>
              <a:rPr lang="en-US" dirty="0" smtClean="0"/>
              <a:t>Nazis use this as “stab in the back myth”</a:t>
            </a:r>
          </a:p>
          <a:p>
            <a:pPr lvl="1"/>
            <a:r>
              <a:rPr lang="en-US" dirty="0" smtClean="0"/>
              <a:t>Weakness of Weimar Republic</a:t>
            </a:r>
          </a:p>
          <a:p>
            <a:pPr lvl="2"/>
            <a:r>
              <a:rPr lang="en-US" dirty="0" smtClean="0"/>
              <a:t>Proportional Representation lead to coalitions and limited effective impact on legislative </a:t>
            </a:r>
            <a:r>
              <a:rPr lang="en-US" dirty="0" smtClean="0"/>
              <a:t>change</a:t>
            </a:r>
          </a:p>
          <a:p>
            <a:pPr lvl="2"/>
            <a:r>
              <a:rPr lang="en-US" dirty="0" smtClean="0"/>
              <a:t>Article 25 President could dissolve Reichstag</a:t>
            </a:r>
            <a:endParaRPr lang="en-US" dirty="0" smtClean="0"/>
          </a:p>
          <a:p>
            <a:pPr lvl="2"/>
            <a:r>
              <a:rPr lang="en-US" dirty="0" smtClean="0"/>
              <a:t>Article 48 </a:t>
            </a:r>
            <a:r>
              <a:rPr lang="en-US" dirty="0" smtClean="0"/>
              <a:t>President sign emergency bills without Reichstag approval</a:t>
            </a:r>
          </a:p>
          <a:p>
            <a:pPr lvl="2"/>
            <a:r>
              <a:rPr lang="en-US" dirty="0" smtClean="0"/>
              <a:t>Article 53 President </a:t>
            </a:r>
            <a:r>
              <a:rPr lang="en-US" smtClean="0"/>
              <a:t>appoints Chancellor</a:t>
            </a:r>
            <a:endParaRPr lang="en-US" dirty="0" smtClean="0"/>
          </a:p>
          <a:p>
            <a:pPr lvl="1"/>
            <a:r>
              <a:rPr lang="en-US" dirty="0" smtClean="0"/>
              <a:t>Economic collapse</a:t>
            </a:r>
          </a:p>
          <a:p>
            <a:pPr lvl="2"/>
            <a:r>
              <a:rPr lang="en-US" dirty="0" smtClean="0"/>
              <a:t>Reparations already limited German economy, 75%  of iron ore lost in loss of Rhineland</a:t>
            </a:r>
          </a:p>
          <a:p>
            <a:pPr lvl="2"/>
            <a:r>
              <a:rPr lang="en-US" dirty="0" smtClean="0"/>
              <a:t>Hyperinflation = printing money to pay off reparations</a:t>
            </a:r>
          </a:p>
          <a:p>
            <a:pPr lvl="2"/>
            <a:r>
              <a:rPr lang="en-US" dirty="0" smtClean="0"/>
              <a:t>Great Depression causes global economic collapse, further inability to pay back reparations</a:t>
            </a:r>
          </a:p>
          <a:p>
            <a:pPr lvl="2"/>
            <a:r>
              <a:rPr lang="en-US" dirty="0" smtClean="0"/>
              <a:t>Hitler uses effective means of propaganda to draw attention to economic/political  problems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Short Term: </a:t>
            </a:r>
          </a:p>
          <a:p>
            <a:pPr lvl="1"/>
            <a:r>
              <a:rPr lang="en-US" dirty="0" smtClean="0"/>
              <a:t>1932 General von Schleicher replaces von Papen as Chancellor – von Papen lost favor as ineffective </a:t>
            </a:r>
          </a:p>
          <a:p>
            <a:pPr lvl="1"/>
            <a:r>
              <a:rPr lang="en-US" dirty="0" smtClean="0"/>
              <a:t>Nazis had gained a majority with Catholic coalition during late 20’s early 30’s – Great Depression greatly lifts their ranks in Reichstag</a:t>
            </a:r>
          </a:p>
          <a:p>
            <a:pPr lvl="1"/>
            <a:r>
              <a:rPr lang="en-US" dirty="0" smtClean="0"/>
              <a:t>President Hindenburg replaces von Schleicher with Hitler in Jan. 1933 – von Schleicher had proposed land reform efforts that Hindenburg and conservatives disliked</a:t>
            </a:r>
          </a:p>
          <a:p>
            <a:pPr lvl="1"/>
            <a:r>
              <a:rPr lang="en-US" dirty="0" smtClean="0"/>
              <a:t>After appointed, Hitler and SA begin targeting Socialists and Communists</a:t>
            </a:r>
          </a:p>
          <a:p>
            <a:pPr lvl="1"/>
            <a:r>
              <a:rPr lang="en-US" dirty="0" smtClean="0"/>
              <a:t>Feb. 1933 Reichstag Fire – Dutch communist accused of setting fire to Reichstag</a:t>
            </a:r>
          </a:p>
          <a:p>
            <a:pPr lvl="1"/>
            <a:r>
              <a:rPr lang="en-US" dirty="0" smtClean="0"/>
              <a:t>Enabling Act  1933– legal basis for Nazi dictatorship – gives Hitler ability to pass laws without Presidential approval (SA may have intimidated voters by surrounding Reichstag)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Used to </a:t>
            </a:r>
            <a:r>
              <a:rPr lang="en-US" smtClean="0"/>
              <a:t>Establish Authoritarian State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Persuasion and Coercion: </a:t>
            </a:r>
          </a:p>
          <a:p>
            <a:pPr lvl="1"/>
            <a:r>
              <a:rPr lang="en-US" dirty="0" smtClean="0"/>
              <a:t>Appeals to elites – army, </a:t>
            </a:r>
            <a:r>
              <a:rPr lang="en-US" dirty="0" err="1" smtClean="0"/>
              <a:t>junker</a:t>
            </a:r>
            <a:r>
              <a:rPr lang="en-US" dirty="0" smtClean="0"/>
              <a:t> class with promised repeal of Treaty of Versailles</a:t>
            </a:r>
          </a:p>
          <a:p>
            <a:pPr lvl="1"/>
            <a:r>
              <a:rPr lang="en-US" dirty="0" smtClean="0"/>
              <a:t>Appeals to rural voters – blood and soil, agrarian ideology</a:t>
            </a:r>
          </a:p>
          <a:p>
            <a:pPr lvl="1"/>
            <a:r>
              <a:rPr lang="en-US" dirty="0" smtClean="0"/>
              <a:t>Appeal to bourgeois industrialists – return of industry; stable economy; regain Rhineland</a:t>
            </a:r>
          </a:p>
          <a:p>
            <a:pPr lvl="1"/>
            <a:r>
              <a:rPr lang="en-US" dirty="0" smtClean="0"/>
              <a:t>Appeal to unemployed after Great Depression – ensures renewed German economy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7438" y="2011680"/>
            <a:ext cx="4754562" cy="36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used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" y="1792936"/>
            <a:ext cx="2486025" cy="18383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Propaganda</a:t>
            </a:r>
          </a:p>
          <a:p>
            <a:pPr lvl="1"/>
            <a:r>
              <a:rPr lang="en-US" dirty="0" smtClean="0"/>
              <a:t>Speeches – Hitler’s presence, emotion spilling from heart</a:t>
            </a:r>
          </a:p>
          <a:p>
            <a:pPr lvl="1"/>
            <a:r>
              <a:rPr lang="en-US" dirty="0" smtClean="0"/>
              <a:t>Images – salute, swastika, uniformity of supporters (</a:t>
            </a:r>
            <a:r>
              <a:rPr lang="en-US" dirty="0" err="1" smtClean="0"/>
              <a:t>brownshirts</a:t>
            </a:r>
            <a:r>
              <a:rPr lang="en-US" dirty="0" smtClean="0"/>
              <a:t>), </a:t>
            </a:r>
            <a:r>
              <a:rPr lang="en-US" dirty="0" err="1" smtClean="0"/>
              <a:t>Heil</a:t>
            </a:r>
            <a:r>
              <a:rPr lang="en-US" dirty="0" smtClean="0"/>
              <a:t> Hitler greeting</a:t>
            </a:r>
          </a:p>
          <a:p>
            <a:pPr lvl="1"/>
            <a:r>
              <a:rPr lang="en-US" dirty="0" smtClean="0"/>
              <a:t>Campaigns and marches – music, flags and banners waving/draped everywhere; delayed appearance, made crowd wait to build anticipation</a:t>
            </a:r>
          </a:p>
          <a:p>
            <a:pPr lvl="1"/>
            <a:r>
              <a:rPr lang="en-US" dirty="0" smtClean="0"/>
              <a:t>Nuremberg Rallies – spectacle, marches from surrounding towns </a:t>
            </a:r>
          </a:p>
          <a:p>
            <a:r>
              <a:rPr lang="en-US" dirty="0" smtClean="0"/>
              <a:t>Use of Force – Munich Putsch (Beer Hall Putsch) </a:t>
            </a:r>
          </a:p>
          <a:p>
            <a:pPr lvl="1"/>
            <a:r>
              <a:rPr lang="en-US" dirty="0" smtClean="0"/>
              <a:t>Failed march </a:t>
            </a:r>
            <a:r>
              <a:rPr lang="en-US" smtClean="0"/>
              <a:t>on Munich </a:t>
            </a:r>
            <a:r>
              <a:rPr lang="en-US" dirty="0" smtClean="0"/>
              <a:t>to overthrow government</a:t>
            </a:r>
          </a:p>
          <a:p>
            <a:pPr lvl="1"/>
            <a:r>
              <a:rPr lang="en-US" dirty="0" smtClean="0"/>
              <a:t>Subduing anti-Nazi forces and concentration camps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19" y="4114800"/>
            <a:ext cx="274320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242" y="1678636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18" y="1902691"/>
            <a:ext cx="5578764" cy="48306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Role of Leader: </a:t>
            </a:r>
          </a:p>
          <a:p>
            <a:pPr lvl="1"/>
            <a:r>
              <a:rPr lang="en-US" dirty="0" smtClean="0"/>
              <a:t>Hitler as supreme leader of Nazi party</a:t>
            </a:r>
          </a:p>
          <a:p>
            <a:pPr lvl="1"/>
            <a:r>
              <a:rPr lang="en-US" dirty="0" err="1" smtClean="0"/>
              <a:t>Fuhrerprinzip</a:t>
            </a:r>
            <a:r>
              <a:rPr lang="en-US" dirty="0" smtClean="0"/>
              <a:t> – hierarchy of Nazi party, demand loyalty to all those beneath the leader of the organization/administrative unit</a:t>
            </a:r>
          </a:p>
          <a:p>
            <a:r>
              <a:rPr lang="en-US" dirty="0" smtClean="0"/>
              <a:t>Ideology</a:t>
            </a:r>
          </a:p>
          <a:p>
            <a:pPr lvl="1"/>
            <a:r>
              <a:rPr lang="en-US" dirty="0" smtClean="0"/>
              <a:t>Mein </a:t>
            </a:r>
            <a:r>
              <a:rPr lang="en-US" dirty="0" err="1" smtClean="0"/>
              <a:t>Kampf</a:t>
            </a:r>
            <a:r>
              <a:rPr lang="en-US" dirty="0" smtClean="0"/>
              <a:t> – dictated autobiographical book sets forth Hitler’s ideologies</a:t>
            </a:r>
          </a:p>
          <a:p>
            <a:pPr lvl="1"/>
            <a:r>
              <a:rPr lang="en-US" dirty="0" smtClean="0"/>
              <a:t>Volksgemeinschaft – traditional German values would fix economic problems (peasant is noble)</a:t>
            </a:r>
          </a:p>
          <a:p>
            <a:pPr lvl="1"/>
            <a:r>
              <a:rPr lang="en-US" dirty="0" smtClean="0"/>
              <a:t>Pan-</a:t>
            </a:r>
            <a:r>
              <a:rPr lang="en-US" dirty="0" err="1" smtClean="0"/>
              <a:t>Germanism</a:t>
            </a:r>
            <a:r>
              <a:rPr lang="en-US" dirty="0" smtClean="0"/>
              <a:t> – unify all German and German speaking peoples; including “lost land” Treaty of Versailles</a:t>
            </a:r>
          </a:p>
          <a:p>
            <a:pPr lvl="1"/>
            <a:r>
              <a:rPr lang="en-US" dirty="0" smtClean="0"/>
              <a:t>Lebensraum – living space needed – Poland, Russia, Ukraine</a:t>
            </a:r>
          </a:p>
          <a:p>
            <a:pPr lvl="1"/>
            <a:r>
              <a:rPr lang="en-US" dirty="0" smtClean="0"/>
              <a:t>Military nationalism – Prussia! </a:t>
            </a:r>
          </a:p>
          <a:p>
            <a:pPr lvl="1"/>
            <a:r>
              <a:rPr lang="en-US" dirty="0" smtClean="0"/>
              <a:t>Social Darwinism – Aryan’s biologically superior</a:t>
            </a:r>
          </a:p>
          <a:p>
            <a:pPr lvl="1"/>
            <a:r>
              <a:rPr lang="en-US" dirty="0" smtClean="0"/>
              <a:t>Socialism – dangerous to Germany, a Jewish belief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8420" y="2258378"/>
            <a:ext cx="2326329" cy="3410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0" y="3760470"/>
            <a:ext cx="1866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of Rule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595" y="2277979"/>
            <a:ext cx="5864796" cy="39399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Use of Legal Methods</a:t>
            </a:r>
          </a:p>
          <a:p>
            <a:pPr lvl="1"/>
            <a:r>
              <a:rPr lang="en-US" dirty="0" smtClean="0"/>
              <a:t>Reichstag Fire Decree – (For the Protection of People and State) – Feb. 1933 </a:t>
            </a:r>
          </a:p>
          <a:p>
            <a:pPr lvl="2"/>
            <a:r>
              <a:rPr lang="en-US" dirty="0" smtClean="0"/>
              <a:t>Communists removed from Reichstag; Nazis gain majority</a:t>
            </a:r>
          </a:p>
          <a:p>
            <a:pPr lvl="1"/>
            <a:r>
              <a:rPr lang="en-US" dirty="0" smtClean="0"/>
              <a:t>Enabling Act March 1933 – gives Hitler power to legislate without Reichstag involvement</a:t>
            </a:r>
          </a:p>
          <a:p>
            <a:pPr lvl="2"/>
            <a:r>
              <a:rPr lang="en-US" dirty="0" smtClean="0"/>
              <a:t>Communism/Socialism banned </a:t>
            </a:r>
          </a:p>
          <a:p>
            <a:pPr lvl="2"/>
            <a:r>
              <a:rPr lang="en-US" dirty="0" smtClean="0"/>
              <a:t>Eliminates </a:t>
            </a:r>
            <a:r>
              <a:rPr lang="en-US" dirty="0" err="1" smtClean="0"/>
              <a:t>Reichsrat</a:t>
            </a:r>
            <a:r>
              <a:rPr lang="en-US" dirty="0" smtClean="0"/>
              <a:t> (state representatives) </a:t>
            </a:r>
          </a:p>
          <a:p>
            <a:r>
              <a:rPr lang="en-US" dirty="0" smtClean="0"/>
              <a:t>April 1933 Law for the Restoration of Profession Civil Services (Jews and non-Aryans resign from administrative, court, universities, and schools)</a:t>
            </a:r>
          </a:p>
          <a:p>
            <a:r>
              <a:rPr lang="en-US" dirty="0"/>
              <a:t>July 14 1933 – Law Against Establishment of Parties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2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of Force</a:t>
            </a:r>
          </a:p>
          <a:p>
            <a:pPr lvl="1"/>
            <a:r>
              <a:rPr lang="en-US" dirty="0" smtClean="0"/>
              <a:t>July 1934 Night of the Long Knives</a:t>
            </a:r>
          </a:p>
          <a:p>
            <a:pPr lvl="1"/>
            <a:r>
              <a:rPr lang="en-US" dirty="0" smtClean="0"/>
              <a:t>Ernst Rohm and SA growing influence</a:t>
            </a:r>
          </a:p>
          <a:p>
            <a:pPr lvl="1"/>
            <a:r>
              <a:rPr lang="en-US" dirty="0" smtClean="0"/>
              <a:t>SS told that SA is planning a coup</a:t>
            </a:r>
          </a:p>
          <a:p>
            <a:pPr lvl="1"/>
            <a:r>
              <a:rPr lang="en-US" dirty="0" smtClean="0"/>
              <a:t>Rohm and 85 SA killed</a:t>
            </a:r>
          </a:p>
          <a:p>
            <a:pPr lvl="1"/>
            <a:r>
              <a:rPr lang="en-US" dirty="0" smtClean="0"/>
              <a:t>Hitler hailed as </a:t>
            </a:r>
            <a:r>
              <a:rPr lang="en-US" dirty="0" err="1" smtClean="0"/>
              <a:t>heroric</a:t>
            </a:r>
            <a:r>
              <a:rPr lang="en-US" dirty="0" smtClean="0"/>
              <a:t> in time of emergency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224" y="1676400"/>
            <a:ext cx="6096000" cy="4876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227</TotalTime>
  <Words>1334</Words>
  <Application>Microsoft Office PowerPoint</Application>
  <PresentationFormat>Widescreen</PresentationFormat>
  <Paragraphs>157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Wingdings</vt:lpstr>
      <vt:lpstr>Banded</vt:lpstr>
      <vt:lpstr>Hitler-Germany</vt:lpstr>
      <vt:lpstr>Authoritarian States Content</vt:lpstr>
      <vt:lpstr>Authoritarian state content</vt:lpstr>
      <vt:lpstr>Emergence of Hitler</vt:lpstr>
      <vt:lpstr>Methods Used to Establish Authoritarian State</vt:lpstr>
      <vt:lpstr>Methods used</vt:lpstr>
      <vt:lpstr>Methods Used</vt:lpstr>
      <vt:lpstr>Consolidation of Rule</vt:lpstr>
      <vt:lpstr>Consolidation </vt:lpstr>
      <vt:lpstr>Consolidation</vt:lpstr>
      <vt:lpstr>Consolidation</vt:lpstr>
      <vt:lpstr>Consolidation</vt:lpstr>
      <vt:lpstr>Aims of authoritarian state</vt:lpstr>
      <vt:lpstr>Aims</vt:lpstr>
      <vt:lpstr>AIMS</vt:lpstr>
      <vt:lpstr>Impact on women and minorities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Hitler-Germany</dc:title>
  <dc:creator>Donald Lynch</dc:creator>
  <cp:lastModifiedBy>Donald Lynch</cp:lastModifiedBy>
  <cp:revision>26</cp:revision>
  <dcterms:created xsi:type="dcterms:W3CDTF">2017-04-29T17:23:40Z</dcterms:created>
  <dcterms:modified xsi:type="dcterms:W3CDTF">2019-04-25T12:07:20Z</dcterms:modified>
</cp:coreProperties>
</file>