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4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4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0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6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4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0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6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596D-A529-4A05-8FF2-E243AFEDEE1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14BE2A-3FFC-43F6-A368-A1C6364A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Mao -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and Maintenance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0975" y="1375610"/>
            <a:ext cx="4183062" cy="313729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527049"/>
            <a:ext cx="4184034" cy="51572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Nature, extent, treatment of opposition</a:t>
            </a:r>
          </a:p>
          <a:p>
            <a:pPr lvl="1"/>
            <a:r>
              <a:rPr lang="en-US" dirty="0" smtClean="0"/>
              <a:t>Post Civil War – cleansing of those with Nationalist ties 1950-51</a:t>
            </a:r>
          </a:p>
          <a:p>
            <a:pPr lvl="1"/>
            <a:r>
              <a:rPr lang="en-US" dirty="0" smtClean="0"/>
              <a:t>3 Anti and 5 Anti campaigns 1952-1953</a:t>
            </a:r>
          </a:p>
          <a:p>
            <a:pPr lvl="2"/>
            <a:r>
              <a:rPr lang="en-US" dirty="0" smtClean="0"/>
              <a:t>3 Anti – embezzlement, waste, bureaucracy to be eliminated </a:t>
            </a:r>
          </a:p>
          <a:p>
            <a:pPr lvl="2"/>
            <a:r>
              <a:rPr lang="en-US" dirty="0" smtClean="0"/>
              <a:t>5 Anti – bribery, tax evasion, theft of state property, stealing economic info, and cheating on gov’t contracts </a:t>
            </a:r>
          </a:p>
          <a:p>
            <a:pPr lvl="1"/>
            <a:r>
              <a:rPr lang="en-US" dirty="0" smtClean="0"/>
              <a:t>Hundred Flowers Campaign 1956</a:t>
            </a:r>
          </a:p>
          <a:p>
            <a:pPr lvl="2"/>
            <a:r>
              <a:rPr lang="en-US" dirty="0" smtClean="0"/>
              <a:t>Seeks to identify those with counter revolutionary thought</a:t>
            </a:r>
          </a:p>
          <a:p>
            <a:pPr lvl="2"/>
            <a:r>
              <a:rPr lang="en-US" dirty="0" smtClean="0"/>
              <a:t>Anti-Rightist movement follows initial liberalization</a:t>
            </a:r>
          </a:p>
          <a:p>
            <a:pPr lvl="1"/>
            <a:r>
              <a:rPr lang="en-US" dirty="0" smtClean="0"/>
              <a:t>Capitalist Roaders – Great Leap Forward and Cultural Revolution</a:t>
            </a:r>
          </a:p>
          <a:p>
            <a:pPr lvl="2"/>
            <a:r>
              <a:rPr lang="en-US" dirty="0" smtClean="0"/>
              <a:t>Identified by Mao as those who supported Capitalist economic forces</a:t>
            </a:r>
          </a:p>
          <a:p>
            <a:pPr lvl="2"/>
            <a:r>
              <a:rPr lang="en-US" dirty="0" smtClean="0"/>
              <a:t>Rehabilitated or purged – Deng Xiaoping, Liu </a:t>
            </a:r>
            <a:r>
              <a:rPr lang="en-US" dirty="0" err="1" smtClean="0"/>
              <a:t>Shaoqi</a:t>
            </a:r>
            <a:r>
              <a:rPr lang="en-US" dirty="0" smtClean="0"/>
              <a:t>, Lin Biao</a:t>
            </a:r>
          </a:p>
          <a:p>
            <a:pPr lvl="3"/>
            <a:r>
              <a:rPr lang="en-US" dirty="0" smtClean="0"/>
              <a:t>Forced Labor camps similar to Soviet gulags (</a:t>
            </a:r>
            <a:r>
              <a:rPr lang="en-US" dirty="0" err="1" smtClean="0"/>
              <a:t>Laogai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Struggle Sessions – admit to crime in front of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Foreign Policy</a:t>
            </a:r>
          </a:p>
          <a:p>
            <a:pPr lvl="1"/>
            <a:r>
              <a:rPr lang="en-US" dirty="0" smtClean="0"/>
              <a:t>Korean War – 1950-1953</a:t>
            </a:r>
          </a:p>
          <a:p>
            <a:pPr lvl="2"/>
            <a:r>
              <a:rPr lang="en-US" dirty="0" smtClean="0"/>
              <a:t>Chinese communists support N. Korea through ground troops</a:t>
            </a:r>
          </a:p>
          <a:p>
            <a:pPr lvl="1"/>
            <a:r>
              <a:rPr lang="en-US" dirty="0" smtClean="0"/>
              <a:t>Invasion and occupation of Tibet (1959) – revolutionaries overthrown</a:t>
            </a:r>
          </a:p>
          <a:p>
            <a:pPr lvl="1"/>
            <a:r>
              <a:rPr lang="en-US" dirty="0" smtClean="0"/>
              <a:t>Border clashes with India (1962), Vietnam (1979)</a:t>
            </a:r>
          </a:p>
          <a:p>
            <a:pPr lvl="1"/>
            <a:r>
              <a:rPr lang="en-US" dirty="0" smtClean="0"/>
              <a:t>Worsening relations with Soviet</a:t>
            </a:r>
          </a:p>
          <a:p>
            <a:pPr lvl="2"/>
            <a:r>
              <a:rPr lang="en-US" dirty="0" smtClean="0"/>
              <a:t>Post Stalin’s 1953; death destalinization by Khrushchev - also atomic bomb – Sino-Soviet Split</a:t>
            </a:r>
          </a:p>
          <a:p>
            <a:pPr lvl="1"/>
            <a:r>
              <a:rPr lang="en-US" dirty="0" smtClean="0"/>
              <a:t>Self-sufficiency was goal of domestic policies – foreign trade limited to USSR or other communists</a:t>
            </a:r>
          </a:p>
          <a:p>
            <a:pPr lvl="1"/>
            <a:r>
              <a:rPr lang="en-US" dirty="0" smtClean="0"/>
              <a:t>Ended relationship with U.S. </a:t>
            </a:r>
          </a:p>
          <a:p>
            <a:pPr lvl="2"/>
            <a:r>
              <a:rPr lang="en-US" dirty="0" smtClean="0"/>
              <a:t>Revitalized 1972 Nixon visit – we use as triangle diplomacy (putting pressure on USSR through China) 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181130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and Results of Policies: economic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527" y="1498242"/>
            <a:ext cx="3153980" cy="45437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Goals – catch up to the West in levels of development</a:t>
            </a:r>
          </a:p>
          <a:p>
            <a:r>
              <a:rPr lang="en-US" dirty="0" smtClean="0"/>
              <a:t>Means: </a:t>
            </a:r>
          </a:p>
          <a:p>
            <a:pPr lvl="1"/>
            <a:r>
              <a:rPr lang="en-US" dirty="0" smtClean="0"/>
              <a:t>Land reform: 300 million farmers granted 47 million hectares of land (1 hectare = 10000 </a:t>
            </a:r>
            <a:r>
              <a:rPr lang="en-US" dirty="0" err="1" smtClean="0"/>
              <a:t>sq</a:t>
            </a:r>
            <a:r>
              <a:rPr lang="en-US" dirty="0" smtClean="0"/>
              <a:t> m of land)</a:t>
            </a:r>
          </a:p>
          <a:p>
            <a:pPr lvl="1"/>
            <a:r>
              <a:rPr lang="en-US" dirty="0" smtClean="0"/>
              <a:t>5 Year Plans</a:t>
            </a:r>
          </a:p>
          <a:p>
            <a:pPr lvl="2"/>
            <a:r>
              <a:rPr lang="en-US" dirty="0" smtClean="0"/>
              <a:t>1953-1957</a:t>
            </a:r>
          </a:p>
          <a:p>
            <a:pPr lvl="2"/>
            <a:r>
              <a:rPr lang="en-US" dirty="0" smtClean="0"/>
              <a:t>Expansion of Industry – mining, cars, rail, steel, iron ore, etc. </a:t>
            </a:r>
          </a:p>
          <a:p>
            <a:pPr lvl="2"/>
            <a:r>
              <a:rPr lang="en-US" dirty="0" smtClean="0"/>
              <a:t>Income increases 8.9%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and results: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379622"/>
            <a:ext cx="4184035" cy="52938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Second Five Year Plan (AKA The Great Leap Forward) 1958-1963</a:t>
            </a:r>
          </a:p>
          <a:p>
            <a:pPr lvl="1"/>
            <a:r>
              <a:rPr lang="en-US" dirty="0" smtClean="0"/>
              <a:t>Goal – propel China to level of Western development</a:t>
            </a:r>
          </a:p>
          <a:p>
            <a:pPr lvl="1"/>
            <a:r>
              <a:rPr lang="en-US" dirty="0" smtClean="0"/>
              <a:t>Agricultural reform – Communes and collectivized farm (5000 people per)</a:t>
            </a:r>
          </a:p>
          <a:p>
            <a:pPr lvl="1"/>
            <a:r>
              <a:rPr lang="en-US" dirty="0" smtClean="0"/>
              <a:t>1958 700 million people on 26,500 communes</a:t>
            </a:r>
          </a:p>
          <a:p>
            <a:pPr lvl="1"/>
            <a:r>
              <a:rPr lang="en-US" dirty="0" smtClean="0"/>
              <a:t>Propaganda and loud speakers would encourage work for the Chinese people!</a:t>
            </a:r>
          </a:p>
          <a:p>
            <a:pPr lvl="1"/>
            <a:r>
              <a:rPr lang="en-US" dirty="0" smtClean="0"/>
              <a:t>Industry and agriculture work hand in hand</a:t>
            </a:r>
          </a:p>
          <a:p>
            <a:pPr lvl="2"/>
            <a:r>
              <a:rPr lang="en-US" dirty="0" smtClean="0"/>
              <a:t>Backyard furnaces created for increased steel production</a:t>
            </a:r>
          </a:p>
          <a:p>
            <a:pPr lvl="1"/>
            <a:r>
              <a:rPr lang="en-US" dirty="0" smtClean="0"/>
              <a:t>Famine 1960 – 9 million thought to starve to death</a:t>
            </a:r>
          </a:p>
          <a:p>
            <a:pPr lvl="1"/>
            <a:r>
              <a:rPr lang="en-US" dirty="0" smtClean="0"/>
              <a:t>Rationing 1959-1962</a:t>
            </a:r>
          </a:p>
          <a:p>
            <a:pPr lvl="1"/>
            <a:r>
              <a:rPr lang="en-US" dirty="0" smtClean="0"/>
              <a:t>Mao steps aside</a:t>
            </a:r>
            <a:endParaRPr lang="en-US" dirty="0"/>
          </a:p>
        </p:txBody>
      </p:sp>
      <p:pic>
        <p:nvPicPr>
          <p:cNvPr id="6" name="Picture 2" descr="http://chineseposters.net/images/g1-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85" y="1615276"/>
            <a:ext cx="4038600" cy="28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and Results: political, cultural, social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35415"/>
            <a:ext cx="2920237" cy="37371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8" y="1735415"/>
            <a:ext cx="4184034" cy="50022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Great Proletariat Cultural Revolution</a:t>
            </a:r>
          </a:p>
          <a:p>
            <a:r>
              <a:rPr lang="en-US" dirty="0" smtClean="0"/>
              <a:t>Mao returns 1966-1976 (death) to return to basic tenets of revolution! Anti-Rightist campaigns ensue</a:t>
            </a:r>
          </a:p>
          <a:p>
            <a:r>
              <a:rPr lang="en-US" dirty="0" smtClean="0"/>
              <a:t>Red Guard – student groups – oppose authority</a:t>
            </a:r>
          </a:p>
          <a:p>
            <a:pPr lvl="1"/>
            <a:r>
              <a:rPr lang="en-US" dirty="0" smtClean="0"/>
              <a:t>4 Olds Campaign – old habit, old beliefs, old customs, old ideas </a:t>
            </a:r>
          </a:p>
          <a:p>
            <a:pPr lvl="1"/>
            <a:r>
              <a:rPr lang="en-US" dirty="0" smtClean="0"/>
              <a:t>Including party members!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Shaoqi</a:t>
            </a:r>
            <a:r>
              <a:rPr lang="en-US" dirty="0" smtClean="0"/>
              <a:t> – moving down the “capitalist road” </a:t>
            </a:r>
          </a:p>
          <a:p>
            <a:r>
              <a:rPr lang="en-US" dirty="0" smtClean="0"/>
              <a:t>Goals – create classless society</a:t>
            </a:r>
          </a:p>
          <a:p>
            <a:r>
              <a:rPr lang="en-US" dirty="0" smtClean="0"/>
              <a:t>Social goals – condition devotion to state and communist party over rightists and capitalism</a:t>
            </a:r>
          </a:p>
          <a:p>
            <a:pPr lvl="1"/>
            <a:r>
              <a:rPr lang="en-US" dirty="0" smtClean="0"/>
              <a:t>New Democratic Youth League (14-25 year olds) Children’s Pioneer Corps (9-14 year olds)</a:t>
            </a:r>
          </a:p>
          <a:p>
            <a:pPr lvl="1"/>
            <a:r>
              <a:rPr lang="en-US" dirty="0" smtClean="0"/>
              <a:t>Thought Reform Campaign 1951 – intellectuals study communist thought, art themes are now class struggle and CCP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Women and Minorities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Minorities – Non Han Chinese (Tibetans, Mongols)</a:t>
            </a:r>
          </a:p>
          <a:p>
            <a:r>
              <a:rPr lang="en-US" dirty="0" smtClean="0"/>
              <a:t>Party knows what is best for minorities</a:t>
            </a:r>
          </a:p>
          <a:p>
            <a:pPr lvl="1"/>
            <a:r>
              <a:rPr lang="en-US" dirty="0" smtClean="0"/>
              <a:t>Initial promises for self-rule or independence, then shift to autonomy (see Tibetan Revolution and Occupation by China)</a:t>
            </a:r>
          </a:p>
          <a:p>
            <a:pPr lvl="1"/>
            <a:r>
              <a:rPr lang="en-US" dirty="0" smtClean="0"/>
              <a:t>Cultural Revolution shifts this towards repression</a:t>
            </a:r>
          </a:p>
          <a:p>
            <a:pPr lvl="1"/>
            <a:r>
              <a:rPr lang="en-US" dirty="0" smtClean="0"/>
              <a:t>Forced labor camps for political minorities/political opponents</a:t>
            </a:r>
          </a:p>
          <a:p>
            <a:pPr lvl="1"/>
            <a:r>
              <a:rPr lang="en-US" dirty="0" smtClean="0"/>
              <a:t>Numbers dead estimated at 40- 60 million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75" y="2038995"/>
            <a:ext cx="2656815" cy="324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women and minorities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11706"/>
            <a:ext cx="4184035" cy="54462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Women: feudal role; Confucian role. No education, limited social activities; inferior to men; no property or inheritance rights..</a:t>
            </a:r>
            <a:r>
              <a:rPr lang="en-US" dirty="0" err="1"/>
              <a:t>etc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1949 Ends feudal system and gives women equal political, economic, social rights</a:t>
            </a:r>
          </a:p>
          <a:p>
            <a:pPr lvl="1"/>
            <a:r>
              <a:rPr lang="en-US" dirty="0"/>
              <a:t>1949 ban on prostitution</a:t>
            </a:r>
          </a:p>
          <a:p>
            <a:pPr lvl="1"/>
            <a:r>
              <a:rPr lang="en-US" dirty="0" smtClean="0"/>
              <a:t>1950 Marriage Law abolition of feudal marriage system; divorces/annulments ensue. </a:t>
            </a:r>
          </a:p>
          <a:p>
            <a:pPr lvl="1"/>
            <a:r>
              <a:rPr lang="en-US" dirty="0" smtClean="0"/>
              <a:t>Land reform applies equally to women</a:t>
            </a:r>
          </a:p>
          <a:p>
            <a:pPr lvl="1"/>
            <a:r>
              <a:rPr lang="en-US" dirty="0" smtClean="0"/>
              <a:t>Universal voting 1953</a:t>
            </a:r>
          </a:p>
          <a:p>
            <a:pPr lvl="1"/>
            <a:r>
              <a:rPr lang="en-US" dirty="0" smtClean="0"/>
              <a:t>1957 – 70% of rural women and 3.2 million urban women working (increase 5 fold from 1949 levels) </a:t>
            </a:r>
          </a:p>
          <a:p>
            <a:pPr lvl="1"/>
            <a:r>
              <a:rPr lang="en-US" dirty="0" smtClean="0"/>
              <a:t>Illiteracy eradication campaigns target women starting in 1950-1956. By 1968, 16 million had learned to read.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24701"/>
            <a:ext cx="2909593" cy="41522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Authoritarian States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Emergence of Authoritarian States:</a:t>
            </a:r>
          </a:p>
          <a:p>
            <a:pPr lvl="1"/>
            <a:r>
              <a:rPr lang="en-US" dirty="0" smtClean="0"/>
              <a:t>Conditions in which authoritarian state emerged: economic factors, social division, impact of war, weakness of political system</a:t>
            </a:r>
          </a:p>
          <a:p>
            <a:r>
              <a:rPr lang="en-US" dirty="0" smtClean="0"/>
              <a:t>Methods used to establish authoritarian state: </a:t>
            </a:r>
          </a:p>
          <a:p>
            <a:pPr lvl="1"/>
            <a:r>
              <a:rPr lang="en-US" dirty="0" smtClean="0"/>
              <a:t>Persuasion and coercion, the role of leaders, ideology, the use of force, propaganda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Consolidation and maintenance of power: </a:t>
            </a:r>
          </a:p>
          <a:p>
            <a:pPr lvl="1"/>
            <a:r>
              <a:rPr lang="en-US" dirty="0" smtClean="0"/>
              <a:t>Use of legal methods, use of force, charismatic leadership, dissemination of propaganda</a:t>
            </a:r>
          </a:p>
          <a:p>
            <a:pPr lvl="1"/>
            <a:r>
              <a:rPr lang="en-US" dirty="0" smtClean="0"/>
              <a:t>Nature, extent, and treatment of opposition</a:t>
            </a:r>
          </a:p>
          <a:p>
            <a:pPr lvl="1"/>
            <a:r>
              <a:rPr lang="en-US" dirty="0" smtClean="0"/>
              <a:t>The impact of the success and/or failure of foreign policy on the maintenance of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Authoritarian states 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Aims and results of policies:</a:t>
            </a:r>
          </a:p>
          <a:p>
            <a:pPr lvl="1"/>
            <a:r>
              <a:rPr lang="en-US" dirty="0" smtClean="0"/>
              <a:t>Aims and impact of domestic economic, political, cultural, and social policies</a:t>
            </a:r>
          </a:p>
          <a:p>
            <a:pPr lvl="1"/>
            <a:r>
              <a:rPr lang="en-US" dirty="0" smtClean="0"/>
              <a:t>The impact of policies on women and minorities</a:t>
            </a:r>
          </a:p>
          <a:p>
            <a:pPr lvl="1"/>
            <a:r>
              <a:rPr lang="en-US" dirty="0" smtClean="0"/>
              <a:t>Authoritarian control and the extent to which it was achieved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Mao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187116"/>
            <a:ext cx="4184035" cy="5670884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Long Term</a:t>
            </a:r>
          </a:p>
          <a:p>
            <a:pPr lvl="1"/>
            <a:r>
              <a:rPr lang="en-US" sz="1800" dirty="0" smtClean="0"/>
              <a:t>Qing Dynasty losing power</a:t>
            </a:r>
          </a:p>
          <a:p>
            <a:pPr lvl="1"/>
            <a:r>
              <a:rPr lang="en-US" sz="1800" dirty="0" smtClean="0"/>
              <a:t>Opium Wars</a:t>
            </a:r>
          </a:p>
          <a:p>
            <a:pPr lvl="1"/>
            <a:r>
              <a:rPr lang="en-US" sz="1800" dirty="0" smtClean="0"/>
              <a:t>Unequal Treaties</a:t>
            </a:r>
          </a:p>
          <a:p>
            <a:pPr lvl="2"/>
            <a:r>
              <a:rPr lang="en-US" sz="1500" dirty="0" smtClean="0"/>
              <a:t>1824 Treaty of Nanking opens ports, Hong Kong ceded</a:t>
            </a:r>
          </a:p>
          <a:p>
            <a:pPr lvl="2"/>
            <a:r>
              <a:rPr lang="en-US" sz="1500" dirty="0" smtClean="0"/>
              <a:t>1858 Treaty of Tientsin free travel to internal China, 10 more ports open, 4 embassies</a:t>
            </a:r>
          </a:p>
          <a:p>
            <a:pPr lvl="1"/>
            <a:r>
              <a:rPr lang="en-US" sz="1800" dirty="0" smtClean="0"/>
              <a:t>First Sino-Japanese War – loss of Korea as vassal 1894-95</a:t>
            </a:r>
          </a:p>
          <a:p>
            <a:pPr lvl="1"/>
            <a:r>
              <a:rPr lang="en-US" sz="1800" dirty="0" smtClean="0"/>
              <a:t>Boxer Rebellion 1898-1900</a:t>
            </a:r>
          </a:p>
          <a:p>
            <a:pPr lvl="2"/>
            <a:r>
              <a:rPr lang="en-US" dirty="0" smtClean="0"/>
              <a:t>Anti-imperialist, anti-western</a:t>
            </a:r>
          </a:p>
          <a:p>
            <a:pPr lvl="1"/>
            <a:r>
              <a:rPr lang="en-US" sz="1800" dirty="0" smtClean="0"/>
              <a:t>Chinese Revolution - 1911</a:t>
            </a:r>
          </a:p>
          <a:p>
            <a:pPr lvl="2"/>
            <a:r>
              <a:rPr lang="en-US" sz="1500" dirty="0" smtClean="0"/>
              <a:t>Sun </a:t>
            </a:r>
            <a:r>
              <a:rPr lang="en-US" sz="1500" dirty="0" err="1" smtClean="0"/>
              <a:t>Yat</a:t>
            </a:r>
            <a:r>
              <a:rPr lang="en-US" sz="1500" dirty="0" smtClean="0"/>
              <a:t> Sen - Nationalists</a:t>
            </a:r>
          </a:p>
          <a:p>
            <a:pPr lvl="1"/>
            <a:r>
              <a:rPr lang="en-US" sz="1800" dirty="0" smtClean="0"/>
              <a:t>Warlord Period – 1916-1928</a:t>
            </a:r>
          </a:p>
          <a:p>
            <a:pPr lvl="1"/>
            <a:r>
              <a:rPr lang="en-US" sz="1800" dirty="0" smtClean="0"/>
              <a:t>1919 – Treaty of Versailles – German territorial claims in China given to Japan</a:t>
            </a:r>
          </a:p>
          <a:p>
            <a:pPr lvl="1"/>
            <a:r>
              <a:rPr lang="en-US" sz="1800" dirty="0" smtClean="0"/>
              <a:t>1921 First National Congress Shanghai – formation of Communist Party in China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187116"/>
            <a:ext cx="4406956" cy="5670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Short Term</a:t>
            </a:r>
          </a:p>
          <a:p>
            <a:pPr lvl="1"/>
            <a:r>
              <a:rPr lang="en-US" sz="1800" dirty="0" smtClean="0"/>
              <a:t>1925 – Sun </a:t>
            </a:r>
            <a:r>
              <a:rPr lang="en-US" sz="1800" dirty="0" err="1" smtClean="0"/>
              <a:t>Yat</a:t>
            </a:r>
            <a:r>
              <a:rPr lang="en-US" sz="1800" dirty="0" smtClean="0"/>
              <a:t> Sen dies, replaced by Chiang Kai-shek </a:t>
            </a:r>
          </a:p>
          <a:p>
            <a:pPr lvl="1"/>
            <a:r>
              <a:rPr lang="en-US" sz="1800" dirty="0" smtClean="0"/>
              <a:t>Northern Expedition – defeat warlords (Communists and Nationalists together)</a:t>
            </a:r>
          </a:p>
          <a:p>
            <a:pPr lvl="1"/>
            <a:r>
              <a:rPr lang="en-US" sz="1800" dirty="0" smtClean="0"/>
              <a:t>1927 Shanghai Massacre</a:t>
            </a:r>
          </a:p>
          <a:p>
            <a:pPr lvl="1"/>
            <a:r>
              <a:rPr lang="en-US" sz="1800" dirty="0" smtClean="0"/>
              <a:t>1927-1949 Civil War Nationalists vs Communists</a:t>
            </a:r>
          </a:p>
          <a:p>
            <a:pPr lvl="1"/>
            <a:r>
              <a:rPr lang="en-US" sz="1800" dirty="0" smtClean="0"/>
              <a:t>WWII – power of Communists in peasant regions</a:t>
            </a:r>
          </a:p>
          <a:p>
            <a:pPr lvl="1"/>
            <a:r>
              <a:rPr lang="en-US" sz="1800" dirty="0" smtClean="0"/>
              <a:t>Civil War restart – </a:t>
            </a:r>
          </a:p>
          <a:p>
            <a:pPr lvl="1"/>
            <a:r>
              <a:rPr lang="en-US" sz="1800" dirty="0" smtClean="0"/>
              <a:t>Long March and Mao’s role</a:t>
            </a:r>
          </a:p>
          <a:p>
            <a:pPr lvl="1"/>
            <a:r>
              <a:rPr lang="en-US" sz="1800" dirty="0" smtClean="0"/>
              <a:t>Nationalists eventually lose out</a:t>
            </a:r>
          </a:p>
          <a:p>
            <a:pPr lvl="1"/>
            <a:r>
              <a:rPr lang="en-US" sz="1800" dirty="0" smtClean="0"/>
              <a:t>Mao’s prominent role in Civil War catapults him to lead the newly established People’s Republic of China - 1949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29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Establish Authoritarian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Persuasion and Coercion/Role of Leader</a:t>
            </a:r>
          </a:p>
          <a:p>
            <a:pPr lvl="1"/>
            <a:r>
              <a:rPr lang="en-US" dirty="0" smtClean="0"/>
              <a:t>Mao’s efforts during Civil War cement his relationship with peasant classes</a:t>
            </a:r>
          </a:p>
          <a:p>
            <a:pPr lvl="2"/>
            <a:r>
              <a:rPr lang="en-US" dirty="0" smtClean="0"/>
              <a:t>Long March – Mao’s choices during march prove he is best to lead – (Zhang (rival of Mao) choice to go West, instead of North)</a:t>
            </a:r>
          </a:p>
          <a:p>
            <a:pPr lvl="1"/>
            <a:r>
              <a:rPr lang="en-US" dirty="0" smtClean="0"/>
              <a:t>Distrust of “urban red” – communists from cities</a:t>
            </a:r>
          </a:p>
          <a:p>
            <a:pPr lvl="2"/>
            <a:r>
              <a:rPr lang="en-US" dirty="0" smtClean="0"/>
              <a:t>Their lack of understanding of the peasant class causes Mao to force them from the party</a:t>
            </a:r>
          </a:p>
          <a:p>
            <a:pPr lvl="1"/>
            <a:r>
              <a:rPr lang="en-US" dirty="0" smtClean="0"/>
              <a:t>Post Civil War – Mao attempts to agree to peaceful end to Civil War with Chiang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60589"/>
            <a:ext cx="4184650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Establish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8395" y="2598512"/>
            <a:ext cx="4041998" cy="30055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Ideology</a:t>
            </a:r>
          </a:p>
          <a:p>
            <a:pPr lvl="1"/>
            <a:r>
              <a:rPr lang="en-US" dirty="0" smtClean="0"/>
              <a:t>Marxism-Leninism </a:t>
            </a:r>
          </a:p>
          <a:p>
            <a:pPr lvl="1"/>
            <a:r>
              <a:rPr lang="en-US" dirty="0" smtClean="0"/>
              <a:t>Peasant class vital to revolution</a:t>
            </a:r>
          </a:p>
          <a:p>
            <a:pPr lvl="1"/>
            <a:r>
              <a:rPr lang="en-US" dirty="0" smtClean="0"/>
              <a:t>Collectivization, land redistribution, modernization</a:t>
            </a:r>
          </a:p>
          <a:p>
            <a:pPr lvl="1"/>
            <a:r>
              <a:rPr lang="en-US" dirty="0" smtClean="0"/>
              <a:t>Centralized Democracy – CCP represents the will of the people</a:t>
            </a:r>
          </a:p>
          <a:p>
            <a:r>
              <a:rPr lang="en-US" dirty="0" smtClean="0"/>
              <a:t>The Use of Force</a:t>
            </a:r>
          </a:p>
          <a:p>
            <a:pPr lvl="1"/>
            <a:r>
              <a:rPr lang="en-US" dirty="0" smtClean="0"/>
              <a:t>See Civil War</a:t>
            </a:r>
          </a:p>
          <a:p>
            <a:pPr lvl="1"/>
            <a:r>
              <a:rPr lang="en-US" dirty="0" smtClean="0"/>
              <a:t>Hundred Flowers Campaign – Let 100 schools of thought contend…then crack down against opposition</a:t>
            </a:r>
          </a:p>
          <a:p>
            <a:pPr lvl="1"/>
            <a:r>
              <a:rPr lang="en-US" dirty="0" smtClean="0"/>
              <a:t>Re-education/rehabilitation of opponents and urban intellectuals</a:t>
            </a:r>
          </a:p>
        </p:txBody>
      </p:sp>
    </p:spTree>
    <p:extLst>
      <p:ext uri="{BB962C8B-B14F-4D97-AF65-F5344CB8AC3E}">
        <p14:creationId xmlns:p14="http://schemas.microsoft.com/office/powerpoint/2010/main" val="520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Propaganda </a:t>
            </a:r>
          </a:p>
          <a:p>
            <a:pPr lvl="1"/>
            <a:r>
              <a:rPr lang="en-US" dirty="0" smtClean="0"/>
              <a:t>Think of the Chinese Posters activity</a:t>
            </a:r>
          </a:p>
          <a:p>
            <a:pPr lvl="1"/>
            <a:r>
              <a:rPr lang="en-US" dirty="0" smtClean="0"/>
              <a:t>Posters abounded, images of Mao (establishing Cult), collectives, happy Communists</a:t>
            </a:r>
          </a:p>
          <a:p>
            <a:pPr lvl="1"/>
            <a:r>
              <a:rPr lang="en-US" dirty="0" smtClean="0"/>
              <a:t>Little Red Book of Mao quotes</a:t>
            </a:r>
          </a:p>
          <a:p>
            <a:pPr lvl="1"/>
            <a:r>
              <a:rPr lang="en-US" dirty="0" smtClean="0"/>
              <a:t>Control of media and education (We learned to write Mao’s name before our own)</a:t>
            </a:r>
          </a:p>
          <a:p>
            <a:pPr lvl="1"/>
            <a:r>
              <a:rPr lang="en-US" dirty="0" smtClean="0"/>
              <a:t>Film, theater, and arts focus around revolutionary topics over individualism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8918" y="1502689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and Maintenance of Power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02924"/>
            <a:ext cx="4183062" cy="31967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of Legal Methods</a:t>
            </a:r>
          </a:p>
          <a:p>
            <a:pPr lvl="1"/>
            <a:r>
              <a:rPr lang="en-US" dirty="0" smtClean="0"/>
              <a:t>As leader of CCP, Chairman Mao implements campaigns</a:t>
            </a:r>
          </a:p>
          <a:p>
            <a:pPr lvl="1"/>
            <a:r>
              <a:rPr lang="en-US" dirty="0" smtClean="0"/>
              <a:t>Hundred Flowers Campaign</a:t>
            </a:r>
          </a:p>
          <a:p>
            <a:pPr lvl="1"/>
            <a:r>
              <a:rPr lang="en-US" dirty="0" smtClean="0"/>
              <a:t>Cultural Revolution – 4 olds campaign</a:t>
            </a:r>
          </a:p>
          <a:p>
            <a:pPr lvl="1"/>
            <a:r>
              <a:rPr lang="en-US" dirty="0" smtClean="0"/>
              <a:t>Five Year Plans</a:t>
            </a:r>
          </a:p>
          <a:p>
            <a:r>
              <a:rPr lang="en-US" dirty="0" smtClean="0"/>
              <a:t>Use of Force</a:t>
            </a:r>
          </a:p>
          <a:p>
            <a:pPr lvl="1"/>
            <a:r>
              <a:rPr lang="en-US" dirty="0" smtClean="0"/>
              <a:t>Party Purges or rehabilitation – Liu </a:t>
            </a:r>
            <a:r>
              <a:rPr lang="en-US" dirty="0" err="1" smtClean="0"/>
              <a:t>Shaoqi</a:t>
            </a:r>
            <a:r>
              <a:rPr lang="en-US" dirty="0" smtClean="0"/>
              <a:t>, Lin Biao, Deng Xiaoping</a:t>
            </a:r>
          </a:p>
          <a:p>
            <a:pPr lvl="1"/>
            <a:r>
              <a:rPr lang="en-US" dirty="0" smtClean="0"/>
              <a:t>Especially true during Great Proletariat Cultural Revolution after being pushed aside</a:t>
            </a:r>
          </a:p>
          <a:p>
            <a:pPr lvl="1"/>
            <a:r>
              <a:rPr lang="en-US" dirty="0" smtClean="0"/>
              <a:t>Propaganda teams, struggle sessions, destruction of 4 olds </a:t>
            </a:r>
          </a:p>
        </p:txBody>
      </p:sp>
    </p:spTree>
    <p:extLst>
      <p:ext uri="{BB962C8B-B14F-4D97-AF65-F5344CB8AC3E}">
        <p14:creationId xmlns:p14="http://schemas.microsoft.com/office/powerpoint/2010/main" val="32606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and Maintenance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Charismatic Leadership</a:t>
            </a:r>
          </a:p>
          <a:p>
            <a:pPr lvl="1"/>
            <a:r>
              <a:rPr lang="en-US" dirty="0" smtClean="0"/>
              <a:t>Cult of Mao</a:t>
            </a:r>
          </a:p>
          <a:p>
            <a:pPr lvl="1"/>
            <a:r>
              <a:rPr lang="en-US" dirty="0" smtClean="0"/>
              <a:t>Held charisma naturally from Civil War, Long March, WWII efforts</a:t>
            </a:r>
          </a:p>
          <a:p>
            <a:pPr lvl="1"/>
            <a:r>
              <a:rPr lang="en-US" dirty="0" smtClean="0"/>
              <a:t>Little Red Book of Mao Quotes</a:t>
            </a:r>
          </a:p>
          <a:p>
            <a:pPr lvl="1"/>
            <a:r>
              <a:rPr lang="en-US" dirty="0" smtClean="0"/>
              <a:t>Mao Thought – his political stances </a:t>
            </a:r>
          </a:p>
          <a:p>
            <a:r>
              <a:rPr lang="en-US" dirty="0" smtClean="0"/>
              <a:t>Propaganda</a:t>
            </a:r>
          </a:p>
          <a:p>
            <a:pPr lvl="1"/>
            <a:r>
              <a:rPr lang="en-US" dirty="0" smtClean="0"/>
              <a:t>Ever present</a:t>
            </a:r>
          </a:p>
          <a:p>
            <a:pPr lvl="1"/>
            <a:r>
              <a:rPr lang="en-US" dirty="0" smtClean="0"/>
              <a:t>Rehabilitation campaigns</a:t>
            </a:r>
          </a:p>
          <a:p>
            <a:pPr lvl="1"/>
            <a:r>
              <a:rPr lang="en-US" dirty="0" smtClean="0"/>
              <a:t>Cultural Revolution</a:t>
            </a:r>
          </a:p>
          <a:p>
            <a:pPr lvl="1"/>
            <a:r>
              <a:rPr lang="en-US" dirty="0" smtClean="0"/>
              <a:t>Media, film, music, theater, all directed towards Communist hero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1307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Mao - China</vt:lpstr>
      <vt:lpstr>Authoritarian States content</vt:lpstr>
      <vt:lpstr>Authoritarian states content</vt:lpstr>
      <vt:lpstr>Emergence of Mao</vt:lpstr>
      <vt:lpstr>Methods to Establish Authoritarian State</vt:lpstr>
      <vt:lpstr>Methods to Establish </vt:lpstr>
      <vt:lpstr>Methods</vt:lpstr>
      <vt:lpstr>Consolidation and Maintenance of Power</vt:lpstr>
      <vt:lpstr>Consolidation and Maintenance of Power</vt:lpstr>
      <vt:lpstr>Consolidation and Maintenance</vt:lpstr>
      <vt:lpstr>Consolidation and Maintenance</vt:lpstr>
      <vt:lpstr>Aims and Results of Policies: economic</vt:lpstr>
      <vt:lpstr>Aims and results: Economic</vt:lpstr>
      <vt:lpstr>Aims and Results: political, cultural, social</vt:lpstr>
      <vt:lpstr>Impact on Women and Minorities</vt:lpstr>
      <vt:lpstr>Impact on women and minorities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Mao - China</dc:title>
  <dc:creator>Donald Lynch</dc:creator>
  <cp:lastModifiedBy>Donald Lynch</cp:lastModifiedBy>
  <cp:revision>26</cp:revision>
  <dcterms:created xsi:type="dcterms:W3CDTF">2017-04-19T13:25:58Z</dcterms:created>
  <dcterms:modified xsi:type="dcterms:W3CDTF">2018-03-22T19:13:23Z</dcterms:modified>
</cp:coreProperties>
</file>