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71" r:id="rId3"/>
    <p:sldId id="257" r:id="rId4"/>
    <p:sldId id="258" r:id="rId5"/>
    <p:sldId id="259" r:id="rId6"/>
    <p:sldId id="260" r:id="rId7"/>
    <p:sldId id="264" r:id="rId8"/>
    <p:sldId id="261" r:id="rId9"/>
    <p:sldId id="262" r:id="rId10"/>
    <p:sldId id="263" r:id="rId11"/>
    <p:sldId id="265" r:id="rId12"/>
    <p:sldId id="266" r:id="rId13"/>
    <p:sldId id="267" r:id="rId14"/>
    <p:sldId id="268" r:id="rId15"/>
    <p:sldId id="269" r:id="rId16"/>
    <p:sldId id="270"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61" autoAdjust="0"/>
    <p:restoredTop sz="94660"/>
  </p:normalViewPr>
  <p:slideViewPr>
    <p:cSldViewPr snapToGrid="0">
      <p:cViewPr varScale="1">
        <p:scale>
          <a:sx n="89" d="100"/>
          <a:sy n="89" d="100"/>
        </p:scale>
        <p:origin x="466" y="7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en-US" smtClean="0"/>
              <a:t>Click to edit Master title style</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fld id="{6BB6EC02-41E1-41A6-A354-E9F14DF1F33D}" type="datetimeFigureOut">
              <a:rPr lang="en-US" smtClean="0"/>
              <a:t>1/11/2017</a:t>
            </a:fld>
            <a:endParaRPr lang="en-US"/>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endParaRPr lang="en-US"/>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fld id="{C8CC70E7-6705-4948-906E-50BF3837A5A1}" type="slidenum">
              <a:rPr lang="en-US" smtClean="0"/>
              <a:t>‹#›</a:t>
            </a:fld>
            <a:endParaRPr lang="en-US"/>
          </a:p>
        </p:txBody>
      </p:sp>
      <p:sp>
        <p:nvSpPr>
          <p:cNvPr id="13" name="Rectangle 12" title="left edge border"/>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551529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BB6EC02-41E1-41A6-A354-E9F14DF1F33D}" type="datetimeFigureOut">
              <a:rPr lang="en-US" smtClean="0"/>
              <a:t>1/11/2017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CC70E7-6705-4948-906E-50BF3837A5A1}" type="slidenum">
              <a:rPr lang="en-US" smtClean="0"/>
              <a:t>‹#›</a:t>
            </a:fld>
            <a:endParaRPr lang="en-US"/>
          </a:p>
        </p:txBody>
      </p:sp>
    </p:spTree>
    <p:extLst>
      <p:ext uri="{BB962C8B-B14F-4D97-AF65-F5344CB8AC3E}">
        <p14:creationId xmlns:p14="http://schemas.microsoft.com/office/powerpoint/2010/main" val="11946862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BB6EC02-41E1-41A6-A354-E9F14DF1F33D}" type="datetimeFigureOut">
              <a:rPr lang="en-US" smtClean="0"/>
              <a:t>1/11/2017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CC70E7-6705-4948-906E-50BF3837A5A1}" type="slidenum">
              <a:rPr lang="en-US" smtClean="0"/>
              <a:t>‹#›</a:t>
            </a:fld>
            <a:endParaRPr lang="en-US"/>
          </a:p>
        </p:txBody>
      </p:sp>
    </p:spTree>
    <p:extLst>
      <p:ext uri="{BB962C8B-B14F-4D97-AF65-F5344CB8AC3E}">
        <p14:creationId xmlns:p14="http://schemas.microsoft.com/office/powerpoint/2010/main" val="19915286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BB6EC02-41E1-41A6-A354-E9F14DF1F33D}" type="datetimeFigureOut">
              <a:rPr lang="en-US" smtClean="0"/>
              <a:t>1/11/2017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CC70E7-6705-4948-906E-50BF3837A5A1}" type="slidenum">
              <a:rPr lang="en-US" smtClean="0"/>
              <a:t>‹#›</a:t>
            </a:fld>
            <a:endParaRPr lang="en-US"/>
          </a:p>
        </p:txBody>
      </p:sp>
    </p:spTree>
    <p:extLst>
      <p:ext uri="{BB962C8B-B14F-4D97-AF65-F5344CB8AC3E}">
        <p14:creationId xmlns:p14="http://schemas.microsoft.com/office/powerpoint/2010/main" val="36981376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6BB6EC02-41E1-41A6-A354-E9F14DF1F33D}" type="datetimeFigureOut">
              <a:rPr lang="en-US" smtClean="0"/>
              <a:t>1/11/2017</a:t>
            </a:fld>
            <a:endParaRPr lang="en-US"/>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en-US"/>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C8CC70E7-6705-4948-906E-50BF3837A5A1}" type="slidenum">
              <a:rPr lang="en-US" smtClean="0"/>
              <a:t>‹#›</a:t>
            </a:fld>
            <a:endParaRPr lang="en-US"/>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val="2250392284"/>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BB6EC02-41E1-41A6-A354-E9F14DF1F33D}" type="datetimeFigureOut">
              <a:rPr lang="en-US" smtClean="0"/>
              <a:t>1/11/2017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CC70E7-6705-4948-906E-50BF3837A5A1}" type="slidenum">
              <a:rPr lang="en-US" smtClean="0"/>
              <a:t>‹#›</a:t>
            </a:fld>
            <a:endParaRPr lang="en-US"/>
          </a:p>
        </p:txBody>
      </p:sp>
    </p:spTree>
    <p:extLst>
      <p:ext uri="{BB962C8B-B14F-4D97-AF65-F5344CB8AC3E}">
        <p14:creationId xmlns:p14="http://schemas.microsoft.com/office/powerpoint/2010/main" val="1097002642"/>
      </p:ext>
    </p:extLst>
  </p:cSld>
  <p:clrMapOvr>
    <a:masterClrMapping/>
  </p:clrMapOvr>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57300" y="2909102"/>
            <a:ext cx="4800600" cy="299639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33864" y="2909102"/>
            <a:ext cx="4800600" cy="299639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BB6EC02-41E1-41A6-A354-E9F14DF1F33D}" type="datetimeFigureOut">
              <a:rPr lang="en-US" smtClean="0"/>
              <a:t>1/11/2017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8CC70E7-6705-4948-906E-50BF3837A5A1}" type="slidenum">
              <a:rPr lang="en-US" smtClean="0"/>
              <a:t>‹#›</a:t>
            </a:fld>
            <a:endParaRPr lang="en-US"/>
          </a:p>
        </p:txBody>
      </p:sp>
    </p:spTree>
    <p:extLst>
      <p:ext uri="{BB962C8B-B14F-4D97-AF65-F5344CB8AC3E}">
        <p14:creationId xmlns:p14="http://schemas.microsoft.com/office/powerpoint/2010/main" val="306049686"/>
      </p:ext>
    </p:extLst>
  </p:cSld>
  <p:clrMapOvr>
    <a:masterClrMapping/>
  </p:clrMapOvr>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BB6EC02-41E1-41A6-A354-E9F14DF1F33D}" type="datetimeFigureOut">
              <a:rPr lang="en-US" smtClean="0"/>
              <a:t>1/11/2017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8CC70E7-6705-4948-906E-50BF3837A5A1}" type="slidenum">
              <a:rPr lang="en-US" smtClean="0"/>
              <a:t>‹#›</a:t>
            </a:fld>
            <a:endParaRPr lang="en-US"/>
          </a:p>
        </p:txBody>
      </p:sp>
    </p:spTree>
    <p:extLst>
      <p:ext uri="{BB962C8B-B14F-4D97-AF65-F5344CB8AC3E}">
        <p14:creationId xmlns:p14="http://schemas.microsoft.com/office/powerpoint/2010/main" val="27604034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B6EC02-41E1-41A6-A354-E9F14DF1F33D}" type="datetimeFigureOut">
              <a:rPr lang="en-US" smtClean="0"/>
              <a:t>1/11/2017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8CC70E7-6705-4948-906E-50BF3837A5A1}" type="slidenum">
              <a:rPr lang="en-US" smtClean="0"/>
              <a:t>‹#›</a:t>
            </a:fld>
            <a:endParaRPr lang="en-US"/>
          </a:p>
        </p:txBody>
      </p:sp>
    </p:spTree>
    <p:extLst>
      <p:ext uri="{BB962C8B-B14F-4D97-AF65-F5344CB8AC3E}">
        <p14:creationId xmlns:p14="http://schemas.microsoft.com/office/powerpoint/2010/main" val="26033264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en-US" smtClean="0"/>
              <a:t>Click to edit Master title style</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65051" y="6375679"/>
            <a:ext cx="1233355" cy="348462"/>
          </a:xfrm>
        </p:spPr>
        <p:txBody>
          <a:bodyPr/>
          <a:lstStyle/>
          <a:p>
            <a:fld id="{6BB6EC02-41E1-41A6-A354-E9F14DF1F33D}" type="datetimeFigureOut">
              <a:rPr lang="en-US" smtClean="0"/>
              <a:t>1/11/2017</a:t>
            </a:fld>
            <a:endParaRPr lang="en-US"/>
          </a:p>
        </p:txBody>
      </p:sp>
      <p:sp>
        <p:nvSpPr>
          <p:cNvPr id="6" name="Footer Placeholder 5"/>
          <p:cNvSpPr>
            <a:spLocks noGrp="1"/>
          </p:cNvSpPr>
          <p:nvPr>
            <p:ph type="ftr" sz="quarter" idx="11"/>
          </p:nvPr>
        </p:nvSpPr>
        <p:spPr>
          <a:xfrm>
            <a:off x="2103620" y="6375679"/>
            <a:ext cx="3482179" cy="345796"/>
          </a:xfrm>
        </p:spPr>
        <p:txBody>
          <a:bodyPr/>
          <a:lstStyle/>
          <a:p>
            <a:endParaRPr lang="en-US"/>
          </a:p>
        </p:txBody>
      </p:sp>
      <p:sp>
        <p:nvSpPr>
          <p:cNvPr id="7" name="Slide Number Placeholder 6"/>
          <p:cNvSpPr>
            <a:spLocks noGrp="1"/>
          </p:cNvSpPr>
          <p:nvPr>
            <p:ph type="sldNum" sz="quarter" idx="12"/>
          </p:nvPr>
        </p:nvSpPr>
        <p:spPr>
          <a:xfrm>
            <a:off x="5691014" y="6375679"/>
            <a:ext cx="1232456" cy="345796"/>
          </a:xfrm>
        </p:spPr>
        <p:txBody>
          <a:bodyPr/>
          <a:lstStyle/>
          <a:p>
            <a:fld id="{C8CC70E7-6705-4948-906E-50BF3837A5A1}" type="slidenum">
              <a:rPr lang="en-US" smtClean="0"/>
              <a:t>‹#›</a:t>
            </a:fld>
            <a:endParaRPr lang="en-US"/>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703821544"/>
      </p:ext>
    </p:extLst>
  </p:cSld>
  <p:clrMapOvr>
    <a:masterClrMapping/>
  </p:clrMapOvr>
  <p:extLst mod="1">
    <p:ext uri="{DCECCB84-F9BA-43D5-87BE-67443E8EF086}">
      <p15:sldGuideLst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11"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65950" y="6375679"/>
            <a:ext cx="1232456" cy="348462"/>
          </a:xfrm>
        </p:spPr>
        <p:txBody>
          <a:bodyPr/>
          <a:lstStyle/>
          <a:p>
            <a:fld id="{6BB6EC02-41E1-41A6-A354-E9F14DF1F33D}" type="datetimeFigureOut">
              <a:rPr lang="en-US" smtClean="0"/>
              <a:t>1/11/2017</a:t>
            </a:fld>
            <a:endParaRPr lang="en-US"/>
          </a:p>
        </p:txBody>
      </p:sp>
      <p:sp>
        <p:nvSpPr>
          <p:cNvPr id="6" name="Footer Placeholder 5"/>
          <p:cNvSpPr>
            <a:spLocks noGrp="1"/>
          </p:cNvSpPr>
          <p:nvPr>
            <p:ph type="ftr" sz="quarter" idx="11"/>
          </p:nvPr>
        </p:nvSpPr>
        <p:spPr>
          <a:xfrm>
            <a:off x="2103621" y="6375679"/>
            <a:ext cx="3482178" cy="345796"/>
          </a:xfrm>
        </p:spPr>
        <p:txBody>
          <a:bodyPr/>
          <a:lstStyle/>
          <a:p>
            <a:endParaRPr lang="en-US"/>
          </a:p>
        </p:txBody>
      </p:sp>
      <p:sp>
        <p:nvSpPr>
          <p:cNvPr id="7" name="Slide Number Placeholder 6"/>
          <p:cNvSpPr>
            <a:spLocks noGrp="1"/>
          </p:cNvSpPr>
          <p:nvPr>
            <p:ph type="sldNum" sz="quarter" idx="12"/>
          </p:nvPr>
        </p:nvSpPr>
        <p:spPr>
          <a:xfrm>
            <a:off x="5687568" y="6375679"/>
            <a:ext cx="1234440" cy="345796"/>
          </a:xfrm>
        </p:spPr>
        <p:txBody>
          <a:bodyPr/>
          <a:lstStyle/>
          <a:p>
            <a:fld id="{C8CC70E7-6705-4948-906E-50BF3837A5A1}" type="slidenum">
              <a:rPr lang="en-US" smtClean="0"/>
              <a:t>‹#›</a:t>
            </a:fld>
            <a:endParaRPr lang="en-US"/>
          </a:p>
        </p:txBody>
      </p:sp>
    </p:spTree>
    <p:extLst>
      <p:ext uri="{BB962C8B-B14F-4D97-AF65-F5344CB8AC3E}">
        <p14:creationId xmlns:p14="http://schemas.microsoft.com/office/powerpoint/2010/main" val="38907552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6BB6EC02-41E1-41A6-A354-E9F14DF1F33D}" type="datetimeFigureOut">
              <a:rPr lang="en-US" smtClean="0"/>
              <a:t>1/11/2017</a:t>
            </a:fld>
            <a:endParaRPr lang="en-US"/>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en-US"/>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C8CC70E7-6705-4948-906E-50BF3837A5A1}" type="slidenum">
              <a:rPr lang="en-US" smtClean="0"/>
              <a:t>‹#›</a:t>
            </a:fld>
            <a:endParaRPr lang="en-US"/>
          </a:p>
        </p:txBody>
      </p:sp>
      <p:sp>
        <p:nvSpPr>
          <p:cNvPr id="11" name="Freeform 6" title="Left scallop edge"/>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91603197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Imperial Japan</a:t>
            </a:r>
            <a:endParaRPr lang="en-US" dirty="0"/>
          </a:p>
        </p:txBody>
      </p:sp>
      <p:sp>
        <p:nvSpPr>
          <p:cNvPr id="3" name="Subtitle 2"/>
          <p:cNvSpPr>
            <a:spLocks noGrp="1"/>
          </p:cNvSpPr>
          <p:nvPr>
            <p:ph type="subTitle" idx="1"/>
          </p:nvPr>
        </p:nvSpPr>
        <p:spPr/>
        <p:txBody>
          <a:bodyPr/>
          <a:lstStyle/>
          <a:p>
            <a:r>
              <a:rPr lang="en-US" dirty="0" smtClean="0"/>
              <a:t>Paper 1: Assess the origins of Japanese nationalism and militarism</a:t>
            </a:r>
            <a:endParaRPr lang="en-US" dirty="0"/>
          </a:p>
        </p:txBody>
      </p:sp>
    </p:spTree>
    <p:extLst>
      <p:ext uri="{BB962C8B-B14F-4D97-AF65-F5344CB8AC3E}">
        <p14:creationId xmlns:p14="http://schemas.microsoft.com/office/powerpoint/2010/main" val="1335133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Road mileage in japan 1873-1913</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878562831"/>
              </p:ext>
            </p:extLst>
          </p:nvPr>
        </p:nvGraphicFramePr>
        <p:xfrm>
          <a:off x="1250950" y="2286000"/>
          <a:ext cx="10179050" cy="2595880"/>
        </p:xfrm>
        <a:graphic>
          <a:graphicData uri="http://schemas.openxmlformats.org/drawingml/2006/table">
            <a:tbl>
              <a:tblPr firstRow="1" bandRow="1">
                <a:tableStyleId>{FABFCF23-3B69-468F-B69F-88F6DE6A72F2}</a:tableStyleId>
              </a:tblPr>
              <a:tblGrid>
                <a:gridCol w="5089525"/>
                <a:gridCol w="5089525"/>
              </a:tblGrid>
              <a:tr h="370840">
                <a:tc>
                  <a:txBody>
                    <a:bodyPr/>
                    <a:lstStyle/>
                    <a:p>
                      <a:pPr algn="ctr"/>
                      <a:r>
                        <a:rPr lang="en-US" dirty="0" smtClean="0"/>
                        <a:t>Period</a:t>
                      </a:r>
                      <a:endParaRPr lang="en-US" dirty="0"/>
                    </a:p>
                  </a:txBody>
                  <a:tcPr/>
                </a:tc>
                <a:tc>
                  <a:txBody>
                    <a:bodyPr/>
                    <a:lstStyle/>
                    <a:p>
                      <a:pPr algn="ctr"/>
                      <a:r>
                        <a:rPr lang="en-US" dirty="0" smtClean="0"/>
                        <a:t>Track (miles)</a:t>
                      </a:r>
                      <a:endParaRPr lang="en-US" dirty="0"/>
                    </a:p>
                  </a:txBody>
                  <a:tcPr/>
                </a:tc>
              </a:tr>
              <a:tr h="370840">
                <a:tc>
                  <a:txBody>
                    <a:bodyPr/>
                    <a:lstStyle/>
                    <a:p>
                      <a:pPr algn="ctr"/>
                      <a:r>
                        <a:rPr lang="en-US" dirty="0" smtClean="0"/>
                        <a:t>1872</a:t>
                      </a:r>
                      <a:endParaRPr lang="en-US" dirty="0"/>
                    </a:p>
                  </a:txBody>
                  <a:tcPr/>
                </a:tc>
                <a:tc>
                  <a:txBody>
                    <a:bodyPr/>
                    <a:lstStyle/>
                    <a:p>
                      <a:pPr algn="ctr"/>
                      <a:r>
                        <a:rPr lang="en-US" dirty="0" smtClean="0"/>
                        <a:t>18</a:t>
                      </a:r>
                      <a:endParaRPr lang="en-US" dirty="0"/>
                    </a:p>
                  </a:txBody>
                  <a:tcPr/>
                </a:tc>
              </a:tr>
              <a:tr h="370840">
                <a:tc>
                  <a:txBody>
                    <a:bodyPr/>
                    <a:lstStyle/>
                    <a:p>
                      <a:pPr algn="ctr"/>
                      <a:r>
                        <a:rPr lang="en-US" dirty="0" smtClean="0"/>
                        <a:t>1883</a:t>
                      </a:r>
                      <a:endParaRPr lang="en-US" dirty="0"/>
                    </a:p>
                  </a:txBody>
                  <a:tcPr/>
                </a:tc>
                <a:tc>
                  <a:txBody>
                    <a:bodyPr/>
                    <a:lstStyle/>
                    <a:p>
                      <a:pPr algn="ctr"/>
                      <a:r>
                        <a:rPr lang="en-US" dirty="0" smtClean="0"/>
                        <a:t>240</a:t>
                      </a:r>
                      <a:endParaRPr lang="en-US" dirty="0"/>
                    </a:p>
                  </a:txBody>
                  <a:tcPr/>
                </a:tc>
              </a:tr>
              <a:tr h="370840">
                <a:tc>
                  <a:txBody>
                    <a:bodyPr/>
                    <a:lstStyle/>
                    <a:p>
                      <a:pPr algn="ctr"/>
                      <a:r>
                        <a:rPr lang="en-US" dirty="0" smtClean="0"/>
                        <a:t>1887</a:t>
                      </a:r>
                      <a:endParaRPr lang="en-US" dirty="0"/>
                    </a:p>
                  </a:txBody>
                  <a:tcPr/>
                </a:tc>
                <a:tc>
                  <a:txBody>
                    <a:bodyPr/>
                    <a:lstStyle/>
                    <a:p>
                      <a:pPr algn="ctr"/>
                      <a:r>
                        <a:rPr lang="en-US" dirty="0" smtClean="0"/>
                        <a:t>640</a:t>
                      </a:r>
                      <a:endParaRPr lang="en-US" dirty="0"/>
                    </a:p>
                  </a:txBody>
                  <a:tcPr/>
                </a:tc>
              </a:tr>
              <a:tr h="370840">
                <a:tc>
                  <a:txBody>
                    <a:bodyPr/>
                    <a:lstStyle/>
                    <a:p>
                      <a:pPr algn="ctr"/>
                      <a:r>
                        <a:rPr lang="en-US" dirty="0" smtClean="0"/>
                        <a:t>1894</a:t>
                      </a:r>
                      <a:endParaRPr lang="en-US" dirty="0"/>
                    </a:p>
                  </a:txBody>
                  <a:tcPr/>
                </a:tc>
                <a:tc>
                  <a:txBody>
                    <a:bodyPr/>
                    <a:lstStyle/>
                    <a:p>
                      <a:pPr algn="ctr"/>
                      <a:r>
                        <a:rPr lang="en-US" dirty="0" smtClean="0"/>
                        <a:t>2100</a:t>
                      </a:r>
                      <a:endParaRPr lang="en-US" dirty="0"/>
                    </a:p>
                  </a:txBody>
                  <a:tcPr/>
                </a:tc>
              </a:tr>
              <a:tr h="370840">
                <a:tc>
                  <a:txBody>
                    <a:bodyPr/>
                    <a:lstStyle/>
                    <a:p>
                      <a:pPr algn="ctr"/>
                      <a:r>
                        <a:rPr lang="en-US" dirty="0" smtClean="0"/>
                        <a:t>1904</a:t>
                      </a:r>
                      <a:endParaRPr lang="en-US" dirty="0"/>
                    </a:p>
                  </a:txBody>
                  <a:tcPr/>
                </a:tc>
                <a:tc>
                  <a:txBody>
                    <a:bodyPr/>
                    <a:lstStyle/>
                    <a:p>
                      <a:pPr algn="ctr"/>
                      <a:r>
                        <a:rPr lang="en-US" dirty="0" smtClean="0"/>
                        <a:t>4700</a:t>
                      </a:r>
                      <a:endParaRPr lang="en-US" dirty="0"/>
                    </a:p>
                  </a:txBody>
                  <a:tcPr/>
                </a:tc>
              </a:tr>
              <a:tr h="370840">
                <a:tc>
                  <a:txBody>
                    <a:bodyPr/>
                    <a:lstStyle/>
                    <a:p>
                      <a:pPr algn="ctr"/>
                      <a:r>
                        <a:rPr lang="en-US" dirty="0" smtClean="0"/>
                        <a:t>1914</a:t>
                      </a:r>
                      <a:endParaRPr lang="en-US" dirty="0"/>
                    </a:p>
                  </a:txBody>
                  <a:tcPr/>
                </a:tc>
                <a:tc>
                  <a:txBody>
                    <a:bodyPr/>
                    <a:lstStyle/>
                    <a:p>
                      <a:pPr algn="ctr"/>
                      <a:r>
                        <a:rPr lang="en-US" dirty="0" smtClean="0"/>
                        <a:t>7100</a:t>
                      </a:r>
                      <a:endParaRPr lang="en-US" dirty="0"/>
                    </a:p>
                  </a:txBody>
                  <a:tcPr/>
                </a:tc>
              </a:tr>
            </a:tbl>
          </a:graphicData>
        </a:graphic>
      </p:graphicFrame>
    </p:spTree>
    <p:extLst>
      <p:ext uri="{BB962C8B-B14F-4D97-AF65-F5344CB8AC3E}">
        <p14:creationId xmlns:p14="http://schemas.microsoft.com/office/powerpoint/2010/main" val="5549807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Modern Japan and imperialism</a:t>
            </a:r>
            <a:endParaRPr lang="en-US" dirty="0"/>
          </a:p>
        </p:txBody>
      </p:sp>
      <p:sp>
        <p:nvSpPr>
          <p:cNvPr id="3" name="Content Placeholder 2"/>
          <p:cNvSpPr>
            <a:spLocks noGrp="1"/>
          </p:cNvSpPr>
          <p:nvPr>
            <p:ph sz="half" idx="1"/>
          </p:nvPr>
        </p:nvSpPr>
        <p:spPr/>
        <p:txBody>
          <a:bodyPr/>
          <a:lstStyle/>
          <a:p>
            <a:r>
              <a:rPr lang="en-US" dirty="0" smtClean="0"/>
              <a:t>The Strong Eat up the Weak</a:t>
            </a:r>
          </a:p>
          <a:p>
            <a:r>
              <a:rPr lang="en-US" dirty="0" smtClean="0"/>
              <a:t>Social Darwinism</a:t>
            </a:r>
          </a:p>
          <a:p>
            <a:pPr lvl="1"/>
            <a:r>
              <a:rPr lang="en-US" dirty="0" smtClean="0"/>
              <a:t>Japan needs an empire to survive, or will be eaten up</a:t>
            </a:r>
          </a:p>
          <a:p>
            <a:pPr lvl="1"/>
            <a:r>
              <a:rPr lang="en-US" dirty="0" smtClean="0"/>
              <a:t>Ex. China and humiliating treaties</a:t>
            </a:r>
          </a:p>
          <a:p>
            <a:r>
              <a:rPr lang="en-US" dirty="0" smtClean="0"/>
              <a:t>Japan would turn to Asia to “eat up”</a:t>
            </a:r>
          </a:p>
          <a:p>
            <a:r>
              <a:rPr lang="en-US" dirty="0" smtClean="0"/>
              <a:t>“Throwing off Asia”</a:t>
            </a:r>
            <a:endParaRPr lang="en-US" dirty="0"/>
          </a:p>
        </p:txBody>
      </p:sp>
      <p:pic>
        <p:nvPicPr>
          <p:cNvPr id="5" name="Content Placeholder 4"/>
          <p:cNvPicPr>
            <a:picLocks noGrp="1" noChangeAspect="1"/>
          </p:cNvPicPr>
          <p:nvPr>
            <p:ph sz="half" idx="2"/>
          </p:nvPr>
        </p:nvPicPr>
        <p:blipFill>
          <a:blip r:embed="rId2"/>
          <a:stretch>
            <a:fillRect/>
          </a:stretch>
        </p:blipFill>
        <p:spPr>
          <a:xfrm>
            <a:off x="6957365" y="1194184"/>
            <a:ext cx="4288151" cy="5495374"/>
          </a:xfrm>
          <a:prstGeom prst="rect">
            <a:avLst/>
          </a:prstGeom>
        </p:spPr>
      </p:pic>
    </p:spTree>
    <p:extLst>
      <p:ext uri="{BB962C8B-B14F-4D97-AF65-F5344CB8AC3E}">
        <p14:creationId xmlns:p14="http://schemas.microsoft.com/office/powerpoint/2010/main" val="2566544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From “On throwing off </a:t>
            </a:r>
            <a:r>
              <a:rPr lang="en-US" dirty="0" err="1" smtClean="0"/>
              <a:t>asia</a:t>
            </a:r>
            <a:r>
              <a:rPr lang="en-US" dirty="0" smtClean="0"/>
              <a:t>” by </a:t>
            </a:r>
            <a:r>
              <a:rPr lang="en-US" dirty="0" err="1" smtClean="0"/>
              <a:t>fukuzawa</a:t>
            </a:r>
            <a:r>
              <a:rPr lang="en-US" dirty="0" smtClean="0"/>
              <a:t> </a:t>
            </a:r>
            <a:r>
              <a:rPr lang="en-US" dirty="0" err="1" smtClean="0"/>
              <a:t>yukichi</a:t>
            </a:r>
            <a:endParaRPr lang="en-US" dirty="0"/>
          </a:p>
        </p:txBody>
      </p:sp>
      <p:sp>
        <p:nvSpPr>
          <p:cNvPr id="3" name="Content Placeholder 2"/>
          <p:cNvSpPr>
            <a:spLocks noGrp="1"/>
          </p:cNvSpPr>
          <p:nvPr>
            <p:ph sz="half" idx="1"/>
          </p:nvPr>
        </p:nvSpPr>
        <p:spPr/>
        <p:txBody>
          <a:bodyPr>
            <a:normAutofit fontScale="92500" lnSpcReduction="10000"/>
          </a:bodyPr>
          <a:lstStyle/>
          <a:p>
            <a:r>
              <a:rPr lang="en-US" dirty="0" smtClean="0"/>
              <a:t>We must not wait for neighboring countries to become civilized so that we can together promote Asia’s revival. Rather we should leave their ranks and join forces with the civilized countries of the West. We don’t have to give China and Korea any special treatment just because they are neighboring countries. We should deal with them as Western people do. Those who have bad friends cannot avoid having a bad reputation. I reject the idea that we must continue to associate with bad friends in East Asia. </a:t>
            </a:r>
            <a:endParaRPr lang="en-US" dirty="0"/>
          </a:p>
        </p:txBody>
      </p:sp>
      <p:sp>
        <p:nvSpPr>
          <p:cNvPr id="4" name="Content Placeholder 3"/>
          <p:cNvSpPr>
            <a:spLocks noGrp="1"/>
          </p:cNvSpPr>
          <p:nvPr>
            <p:ph sz="half" idx="2"/>
          </p:nvPr>
        </p:nvSpPr>
        <p:spPr/>
        <p:txBody>
          <a:bodyPr>
            <a:normAutofit fontScale="92500" lnSpcReduction="10000"/>
          </a:bodyPr>
          <a:lstStyle/>
          <a:p>
            <a:r>
              <a:rPr lang="en-US" dirty="0" smtClean="0"/>
              <a:t>So what exactly does </a:t>
            </a:r>
            <a:r>
              <a:rPr lang="en-US" dirty="0" err="1" smtClean="0"/>
              <a:t>Yukichi</a:t>
            </a:r>
            <a:r>
              <a:rPr lang="en-US" dirty="0" smtClean="0"/>
              <a:t> mean by throwing off Asia? </a:t>
            </a:r>
          </a:p>
        </p:txBody>
      </p:sp>
    </p:spTree>
    <p:extLst>
      <p:ext uri="{BB962C8B-B14F-4D97-AF65-F5344CB8AC3E}">
        <p14:creationId xmlns:p14="http://schemas.microsoft.com/office/powerpoint/2010/main" val="7014879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1882 – Imperial rescript</a:t>
            </a:r>
            <a:endParaRPr lang="en-US" dirty="0"/>
          </a:p>
        </p:txBody>
      </p:sp>
      <p:sp>
        <p:nvSpPr>
          <p:cNvPr id="4" name="Content Placeholder 3"/>
          <p:cNvSpPr>
            <a:spLocks noGrp="1"/>
          </p:cNvSpPr>
          <p:nvPr>
            <p:ph sz="half" idx="2"/>
          </p:nvPr>
        </p:nvSpPr>
        <p:spPr/>
        <p:txBody>
          <a:bodyPr/>
          <a:lstStyle/>
          <a:p>
            <a:r>
              <a:rPr lang="en-US" dirty="0" smtClean="0"/>
              <a:t>Emperor </a:t>
            </a:r>
            <a:r>
              <a:rPr lang="en-US" dirty="0" smtClean="0"/>
              <a:t>sends </a:t>
            </a:r>
            <a:r>
              <a:rPr lang="en-US" dirty="0" smtClean="0"/>
              <a:t>Imperial Rescript to Soldiers and Sailors. </a:t>
            </a:r>
          </a:p>
          <a:p>
            <a:r>
              <a:rPr lang="en-US" dirty="0" smtClean="0"/>
              <a:t>Personal loyalty to the emperor</a:t>
            </a:r>
          </a:p>
          <a:p>
            <a:pPr lvl="1"/>
            <a:r>
              <a:rPr lang="en-US" dirty="0" smtClean="0"/>
              <a:t>Avoid politics</a:t>
            </a:r>
          </a:p>
          <a:p>
            <a:pPr lvl="1"/>
            <a:r>
              <a:rPr lang="en-US" dirty="0" smtClean="0"/>
              <a:t>Live simply</a:t>
            </a:r>
          </a:p>
          <a:p>
            <a:pPr lvl="1"/>
            <a:r>
              <a:rPr lang="en-US" dirty="0" smtClean="0"/>
              <a:t>Respect civilians</a:t>
            </a:r>
          </a:p>
          <a:p>
            <a:r>
              <a:rPr lang="en-US" dirty="0" smtClean="0"/>
              <a:t>Memorization required</a:t>
            </a:r>
            <a:endParaRPr lang="en-US" dirty="0"/>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856248" y="1305402"/>
            <a:ext cx="4800600" cy="2790348"/>
          </a:xfrm>
          <a:prstGeom prst="rect">
            <a:avLst/>
          </a:prstGeom>
          <a:ln>
            <a:noFill/>
          </a:ln>
          <a:effectLst>
            <a:softEdge rad="112500"/>
          </a:effectLst>
        </p:spPr>
      </p:pic>
      <p:sp>
        <p:nvSpPr>
          <p:cNvPr id="6" name="Rectangle 5"/>
          <p:cNvSpPr/>
          <p:nvPr/>
        </p:nvSpPr>
        <p:spPr>
          <a:xfrm>
            <a:off x="3017820" y="3178392"/>
            <a:ext cx="2639028" cy="3680749"/>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GB" sz="3200" b="1" i="1" dirty="0" smtClean="0"/>
              <a:t>‘Duty is weightier than a mountain, while death is lighter than a feather’.</a:t>
            </a:r>
            <a:endParaRPr lang="en-GB" sz="3200" b="1" i="1" dirty="0"/>
          </a:p>
        </p:txBody>
      </p:sp>
    </p:spTree>
    <p:extLst>
      <p:ext uri="{BB962C8B-B14F-4D97-AF65-F5344CB8AC3E}">
        <p14:creationId xmlns:p14="http://schemas.microsoft.com/office/powerpoint/2010/main" val="3012196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circle(in)">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circle(in)">
                                      <p:cBhvr>
                                        <p:cTn id="12" dur="20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circle(in)">
                                      <p:cBhvr>
                                        <p:cTn id="17" dur="20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circle(in)">
                                      <p:cBhvr>
                                        <p:cTn id="22" dur="20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circle(in)">
                                      <p:cBhvr>
                                        <p:cTn id="27" dur="20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circle(in)">
                                      <p:cBhvr>
                                        <p:cTn id="32" dur="20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 first </a:t>
            </a:r>
            <a:r>
              <a:rPr lang="en-US" dirty="0" err="1" smtClean="0"/>
              <a:t>sino</a:t>
            </a:r>
            <a:r>
              <a:rPr lang="en-US" dirty="0" smtClean="0"/>
              <a:t>-Japanese war</a:t>
            </a:r>
            <a:endParaRPr lang="en-US" dirty="0"/>
          </a:p>
        </p:txBody>
      </p:sp>
      <p:sp>
        <p:nvSpPr>
          <p:cNvPr id="3" name="Content Placeholder 2"/>
          <p:cNvSpPr>
            <a:spLocks noGrp="1"/>
          </p:cNvSpPr>
          <p:nvPr>
            <p:ph sz="half" idx="1"/>
          </p:nvPr>
        </p:nvSpPr>
        <p:spPr/>
        <p:txBody>
          <a:bodyPr/>
          <a:lstStyle/>
          <a:p>
            <a:r>
              <a:rPr lang="en-US" dirty="0" smtClean="0"/>
              <a:t>1894-95</a:t>
            </a:r>
          </a:p>
          <a:p>
            <a:r>
              <a:rPr lang="en-US" dirty="0" smtClean="0"/>
              <a:t>Japan vs. Qing China</a:t>
            </a:r>
          </a:p>
          <a:p>
            <a:r>
              <a:rPr lang="en-US" dirty="0" smtClean="0"/>
              <a:t>Korea ceded as territorial domain of Japan</a:t>
            </a:r>
          </a:p>
          <a:p>
            <a:r>
              <a:rPr lang="en-US" b="1" dirty="0" smtClean="0"/>
              <a:t>Treaty of Shimonoseki </a:t>
            </a:r>
            <a:endParaRPr lang="en-US" dirty="0" smtClean="0"/>
          </a:p>
          <a:p>
            <a:pPr lvl="1"/>
            <a:r>
              <a:rPr lang="en-US" dirty="0" smtClean="0"/>
              <a:t>Japan gains Korea, Taiwan, Manchuria</a:t>
            </a:r>
          </a:p>
          <a:p>
            <a:pPr lvl="1"/>
            <a:r>
              <a:rPr lang="en-US" dirty="0" smtClean="0"/>
              <a:t>Liaodong Peninsula given to Russia (Russia, Germany, France proposal)</a:t>
            </a:r>
          </a:p>
          <a:p>
            <a:pPr lvl="1"/>
            <a:r>
              <a:rPr lang="en-US" dirty="0" smtClean="0"/>
              <a:t>Why?!</a:t>
            </a:r>
          </a:p>
          <a:p>
            <a:endParaRPr lang="en-US" dirty="0"/>
          </a:p>
        </p:txBody>
      </p:sp>
      <p:pic>
        <p:nvPicPr>
          <p:cNvPr id="5" name="Content Placeholder 4"/>
          <p:cNvPicPr>
            <a:picLocks noGrp="1" noChangeAspect="1"/>
          </p:cNvPicPr>
          <p:nvPr>
            <p:ph sz="half" idx="2"/>
          </p:nvPr>
        </p:nvPicPr>
        <p:blipFill>
          <a:blip r:embed="rId2"/>
          <a:stretch>
            <a:fillRect/>
          </a:stretch>
        </p:blipFill>
        <p:spPr>
          <a:xfrm>
            <a:off x="6057900" y="1325879"/>
            <a:ext cx="3771900" cy="5608957"/>
          </a:xfrm>
          <a:prstGeom prst="rect">
            <a:avLst/>
          </a:prstGeom>
        </p:spPr>
      </p:pic>
      <p:pic>
        <p:nvPicPr>
          <p:cNvPr id="6" name="Picture 5"/>
          <p:cNvPicPr>
            <a:picLocks noChangeAspect="1"/>
          </p:cNvPicPr>
          <p:nvPr/>
        </p:nvPicPr>
        <p:blipFill>
          <a:blip r:embed="rId3"/>
          <a:stretch>
            <a:fillRect/>
          </a:stretch>
        </p:blipFill>
        <p:spPr>
          <a:xfrm>
            <a:off x="8995410" y="4315461"/>
            <a:ext cx="2933700" cy="2619375"/>
          </a:xfrm>
          <a:prstGeom prst="rect">
            <a:avLst/>
          </a:prstGeom>
        </p:spPr>
      </p:pic>
    </p:spTree>
    <p:extLst>
      <p:ext uri="{BB962C8B-B14F-4D97-AF65-F5344CB8AC3E}">
        <p14:creationId xmlns:p14="http://schemas.microsoft.com/office/powerpoint/2010/main" val="1758279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heel(1)">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heel(1)">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heel(1)">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heel(1)">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heel(1)">
                                      <p:cBhvr>
                                        <p:cTn id="32" dur="20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1"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heel(1)">
                                      <p:cBhvr>
                                        <p:cTn id="37"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Impact of </a:t>
            </a:r>
            <a:r>
              <a:rPr lang="en-US" dirty="0" err="1" smtClean="0"/>
              <a:t>sino</a:t>
            </a:r>
            <a:r>
              <a:rPr lang="en-US" dirty="0" smtClean="0"/>
              <a:t>-Japanese conflict</a:t>
            </a:r>
            <a:endParaRPr lang="en-US" dirty="0"/>
          </a:p>
        </p:txBody>
      </p:sp>
      <p:sp>
        <p:nvSpPr>
          <p:cNvPr id="3" name="Content Placeholder 2"/>
          <p:cNvSpPr>
            <a:spLocks noGrp="1"/>
          </p:cNvSpPr>
          <p:nvPr>
            <p:ph sz="half" idx="1"/>
          </p:nvPr>
        </p:nvSpPr>
        <p:spPr/>
        <p:txBody>
          <a:bodyPr>
            <a:normAutofit/>
          </a:bodyPr>
          <a:lstStyle/>
          <a:p>
            <a:r>
              <a:rPr lang="en-US" dirty="0"/>
              <a:t>“Affinities of race and culture between Japan and her colonial peoples…made possible the idea of a fusion of the two and suggested that ultimately Japanese colonial territories had no separate, autonomous identities of their own, but only a destiny that was entirely Japanese.” E.P. Tsurumi </a:t>
            </a:r>
            <a:r>
              <a:rPr lang="en-US" dirty="0" smtClean="0"/>
              <a:t>(historian) </a:t>
            </a:r>
            <a:endParaRPr lang="en-US" dirty="0"/>
          </a:p>
          <a:p>
            <a:endParaRPr lang="en-US" dirty="0"/>
          </a:p>
        </p:txBody>
      </p:sp>
      <p:sp>
        <p:nvSpPr>
          <p:cNvPr id="4" name="Content Placeholder 3"/>
          <p:cNvSpPr>
            <a:spLocks noGrp="1"/>
          </p:cNvSpPr>
          <p:nvPr>
            <p:ph sz="half" idx="2"/>
          </p:nvPr>
        </p:nvSpPr>
        <p:spPr/>
        <p:txBody>
          <a:bodyPr>
            <a:normAutofit/>
          </a:bodyPr>
          <a:lstStyle/>
          <a:p>
            <a:r>
              <a:rPr lang="en-US" dirty="0" smtClean="0"/>
              <a:t>Japanese empire</a:t>
            </a:r>
          </a:p>
          <a:p>
            <a:r>
              <a:rPr lang="en-US" dirty="0" smtClean="0"/>
              <a:t>End unequal treaties</a:t>
            </a:r>
          </a:p>
          <a:p>
            <a:pPr lvl="1"/>
            <a:r>
              <a:rPr lang="en-US" dirty="0" smtClean="0"/>
              <a:t>1902 defensive treaty with Britain against Russia (comes to play in 1905….)</a:t>
            </a:r>
          </a:p>
          <a:p>
            <a:r>
              <a:rPr lang="en-US" dirty="0" smtClean="0"/>
              <a:t>Ultra-nationalism and racism in Japan</a:t>
            </a:r>
          </a:p>
          <a:p>
            <a:pPr lvl="1"/>
            <a:r>
              <a:rPr lang="en-US" dirty="0" err="1" smtClean="0"/>
              <a:t>Japanization</a:t>
            </a:r>
            <a:r>
              <a:rPr lang="en-US" dirty="0" smtClean="0"/>
              <a:t> of people (</a:t>
            </a:r>
            <a:r>
              <a:rPr lang="en-US" dirty="0" err="1" smtClean="0"/>
              <a:t>kominka</a:t>
            </a:r>
            <a:r>
              <a:rPr lang="en-US" dirty="0" smtClean="0"/>
              <a:t>) through assimilation (</a:t>
            </a:r>
            <a:r>
              <a:rPr lang="en-US" dirty="0" err="1" smtClean="0"/>
              <a:t>doka</a:t>
            </a:r>
            <a:r>
              <a:rPr lang="en-US" dirty="0" smtClean="0"/>
              <a:t>) </a:t>
            </a:r>
          </a:p>
        </p:txBody>
      </p:sp>
    </p:spTree>
    <p:extLst>
      <p:ext uri="{BB962C8B-B14F-4D97-AF65-F5344CB8AC3E}">
        <p14:creationId xmlns:p14="http://schemas.microsoft.com/office/powerpoint/2010/main" val="369630200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Russo-Japanese War 1905-06</a:t>
            </a:r>
            <a:br>
              <a:rPr lang="en-US" dirty="0" smtClean="0"/>
            </a:br>
            <a:endParaRPr lang="en-US" dirty="0"/>
          </a:p>
        </p:txBody>
      </p:sp>
      <p:pic>
        <p:nvPicPr>
          <p:cNvPr id="5"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714500" y="1103932"/>
            <a:ext cx="9144000" cy="5814776"/>
          </a:xfrm>
        </p:spPr>
      </p:pic>
    </p:spTree>
    <p:extLst>
      <p:ext uri="{BB962C8B-B14F-4D97-AF65-F5344CB8AC3E}">
        <p14:creationId xmlns:p14="http://schemas.microsoft.com/office/powerpoint/2010/main" val="10492572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Move to global war workbook</a:t>
            </a:r>
            <a:endParaRPr lang="en-US" dirty="0"/>
          </a:p>
        </p:txBody>
      </p:sp>
      <p:sp>
        <p:nvSpPr>
          <p:cNvPr id="3" name="Content Placeholder 2"/>
          <p:cNvSpPr>
            <a:spLocks noGrp="1"/>
          </p:cNvSpPr>
          <p:nvPr>
            <p:ph idx="1"/>
          </p:nvPr>
        </p:nvSpPr>
        <p:spPr/>
        <p:txBody>
          <a:bodyPr>
            <a:normAutofit/>
          </a:bodyPr>
          <a:lstStyle/>
          <a:p>
            <a:r>
              <a:rPr lang="en-US" dirty="0" smtClean="0"/>
              <a:t>Pages </a:t>
            </a:r>
            <a:r>
              <a:rPr lang="en-US" dirty="0" smtClean="0"/>
              <a:t>18-51</a:t>
            </a:r>
            <a:endParaRPr lang="en-US" dirty="0" smtClean="0"/>
          </a:p>
          <a:p>
            <a:r>
              <a:rPr lang="en-US" dirty="0" smtClean="0"/>
              <a:t>Reading days – </a:t>
            </a:r>
            <a:r>
              <a:rPr lang="en-US" dirty="0" smtClean="0"/>
              <a:t>6 </a:t>
            </a:r>
            <a:r>
              <a:rPr lang="en-US" dirty="0" smtClean="0"/>
              <a:t>(not including meeting days) (due </a:t>
            </a:r>
            <a:r>
              <a:rPr lang="en-US" dirty="0" smtClean="0"/>
              <a:t>1/19 or 1/20)</a:t>
            </a:r>
            <a:endParaRPr lang="en-US" dirty="0" smtClean="0"/>
          </a:p>
          <a:p>
            <a:r>
              <a:rPr lang="en-US" dirty="0" smtClean="0"/>
              <a:t>Pages </a:t>
            </a:r>
            <a:r>
              <a:rPr lang="en-US" dirty="0" smtClean="0"/>
              <a:t>55-96</a:t>
            </a:r>
            <a:endParaRPr lang="en-US" dirty="0" smtClean="0"/>
          </a:p>
          <a:p>
            <a:r>
              <a:rPr lang="en-US" dirty="0" smtClean="0"/>
              <a:t>Reading days – </a:t>
            </a:r>
            <a:r>
              <a:rPr lang="en-US" dirty="0" smtClean="0"/>
              <a:t>6 </a:t>
            </a:r>
            <a:r>
              <a:rPr lang="en-US" dirty="0" smtClean="0"/>
              <a:t>(not including meeting days) (due </a:t>
            </a:r>
            <a:r>
              <a:rPr lang="en-US" dirty="0" smtClean="0"/>
              <a:t>1/30 or 1/31)</a:t>
            </a:r>
          </a:p>
          <a:p>
            <a:r>
              <a:rPr lang="en-US" dirty="0" smtClean="0"/>
              <a:t>Will do a sample Paper 1 from the </a:t>
            </a:r>
            <a:r>
              <a:rPr lang="en-US" smtClean="0"/>
              <a:t>Chapter Activities throughout. </a:t>
            </a:r>
            <a:endParaRPr lang="en-US" dirty="0" smtClean="0"/>
          </a:p>
        </p:txBody>
      </p:sp>
    </p:spTree>
    <p:extLst>
      <p:ext uri="{BB962C8B-B14F-4D97-AF65-F5344CB8AC3E}">
        <p14:creationId xmlns:p14="http://schemas.microsoft.com/office/powerpoint/2010/main" val="12761257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Pre-1868 japan</a:t>
            </a:r>
            <a:endParaRPr lang="en-US" dirty="0"/>
          </a:p>
        </p:txBody>
      </p:sp>
      <p:sp>
        <p:nvSpPr>
          <p:cNvPr id="3" name="Content Placeholder 2"/>
          <p:cNvSpPr>
            <a:spLocks noGrp="1"/>
          </p:cNvSpPr>
          <p:nvPr>
            <p:ph sz="half" idx="1"/>
          </p:nvPr>
        </p:nvSpPr>
        <p:spPr/>
        <p:txBody>
          <a:bodyPr>
            <a:normAutofit fontScale="92500" lnSpcReduction="10000"/>
          </a:bodyPr>
          <a:lstStyle/>
          <a:p>
            <a:r>
              <a:rPr lang="en-US" dirty="0" smtClean="0"/>
              <a:t>Feudalism – agricultural, weak military</a:t>
            </a:r>
          </a:p>
          <a:p>
            <a:r>
              <a:rPr lang="en-US" dirty="0" smtClean="0"/>
              <a:t>Strict hierarchy of classes – hereditary</a:t>
            </a:r>
          </a:p>
          <a:p>
            <a:r>
              <a:rPr lang="en-US" dirty="0" smtClean="0"/>
              <a:t>Tensions between classes </a:t>
            </a:r>
          </a:p>
          <a:p>
            <a:pPr lvl="1"/>
            <a:r>
              <a:rPr lang="en-US" dirty="0" smtClean="0"/>
              <a:t>Merchants do not wish to give money to Samurai</a:t>
            </a:r>
          </a:p>
          <a:p>
            <a:r>
              <a:rPr lang="en-US" dirty="0" smtClean="0"/>
              <a:t>Tensions between parts of the </a:t>
            </a:r>
            <a:r>
              <a:rPr lang="en-US" b="1" dirty="0" smtClean="0"/>
              <a:t>daimyo</a:t>
            </a:r>
            <a:endParaRPr lang="en-US" dirty="0" smtClean="0"/>
          </a:p>
          <a:p>
            <a:pPr lvl="1"/>
            <a:r>
              <a:rPr lang="en-US" dirty="0" smtClean="0"/>
              <a:t>Feudal lords from around Japan</a:t>
            </a:r>
          </a:p>
          <a:p>
            <a:pPr lvl="1"/>
            <a:r>
              <a:rPr lang="en-US" b="1" dirty="0" smtClean="0"/>
              <a:t>Shogun </a:t>
            </a:r>
            <a:r>
              <a:rPr lang="en-US" dirty="0" smtClean="0"/>
              <a:t>– most powerful daimyo </a:t>
            </a:r>
          </a:p>
          <a:p>
            <a:r>
              <a:rPr lang="en-US" dirty="0" smtClean="0"/>
              <a:t>Lacks central tax, national army, heavy isolationism</a:t>
            </a:r>
          </a:p>
        </p:txBody>
      </p:sp>
      <p:pic>
        <p:nvPicPr>
          <p:cNvPr id="6" name="Picture 5"/>
          <p:cNvPicPr>
            <a:picLocks noChangeAspect="1"/>
          </p:cNvPicPr>
          <p:nvPr/>
        </p:nvPicPr>
        <p:blipFill>
          <a:blip r:embed="rId2"/>
          <a:stretch>
            <a:fillRect/>
          </a:stretch>
        </p:blipFill>
        <p:spPr>
          <a:xfrm>
            <a:off x="6340839" y="1128451"/>
            <a:ext cx="5681319" cy="4899187"/>
          </a:xfrm>
          <a:prstGeom prst="rect">
            <a:avLst/>
          </a:prstGeom>
        </p:spPr>
      </p:pic>
      <p:sp>
        <p:nvSpPr>
          <p:cNvPr id="7" name="Content Placeholder 6"/>
          <p:cNvSpPr>
            <a:spLocks noGrp="1"/>
          </p:cNvSpPr>
          <p:nvPr>
            <p:ph sz="half" idx="2"/>
          </p:nvPr>
        </p:nvSpPr>
        <p:spPr/>
        <p:txBody>
          <a:bodyPr/>
          <a:lstStyle/>
          <a:p>
            <a:endParaRPr lang="en-US"/>
          </a:p>
        </p:txBody>
      </p:sp>
    </p:spTree>
    <p:extLst>
      <p:ext uri="{BB962C8B-B14F-4D97-AF65-F5344CB8AC3E}">
        <p14:creationId xmlns:p14="http://schemas.microsoft.com/office/powerpoint/2010/main" val="4152262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wipe(down)">
                                      <p:cBhvr>
                                        <p:cTn id="25" dur="580">
                                          <p:stCondLst>
                                            <p:cond delay="0"/>
                                          </p:stCondLst>
                                        </p:cTn>
                                        <p:tgtEl>
                                          <p:spTgt spid="3">
                                            <p:txEl>
                                              <p:pRg st="1" end="1"/>
                                            </p:txEl>
                                          </p:spTgt>
                                        </p:tgtEl>
                                      </p:cBhvr>
                                    </p:animEffect>
                                    <p:anim calcmode="lin" valueType="num">
                                      <p:cBhvr>
                                        <p:cTn id="26"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xEl>
                                              <p:pRg st="1" end="1"/>
                                            </p:txEl>
                                          </p:spTgt>
                                        </p:tgtEl>
                                      </p:cBhvr>
                                      <p:to x="100000" y="60000"/>
                                    </p:animScale>
                                    <p:animScale>
                                      <p:cBhvr>
                                        <p:cTn id="32" dur="166" decel="50000">
                                          <p:stCondLst>
                                            <p:cond delay="676"/>
                                          </p:stCondLst>
                                        </p:cTn>
                                        <p:tgtEl>
                                          <p:spTgt spid="3">
                                            <p:txEl>
                                              <p:pRg st="1" end="1"/>
                                            </p:txEl>
                                          </p:spTgt>
                                        </p:tgtEl>
                                      </p:cBhvr>
                                      <p:to x="100000" y="100000"/>
                                    </p:animScale>
                                    <p:animScale>
                                      <p:cBhvr>
                                        <p:cTn id="33" dur="26">
                                          <p:stCondLst>
                                            <p:cond delay="1312"/>
                                          </p:stCondLst>
                                        </p:cTn>
                                        <p:tgtEl>
                                          <p:spTgt spid="3">
                                            <p:txEl>
                                              <p:pRg st="1" end="1"/>
                                            </p:txEl>
                                          </p:spTgt>
                                        </p:tgtEl>
                                      </p:cBhvr>
                                      <p:to x="100000" y="80000"/>
                                    </p:animScale>
                                    <p:animScale>
                                      <p:cBhvr>
                                        <p:cTn id="34" dur="166" decel="50000">
                                          <p:stCondLst>
                                            <p:cond delay="1338"/>
                                          </p:stCondLst>
                                        </p:cTn>
                                        <p:tgtEl>
                                          <p:spTgt spid="3">
                                            <p:txEl>
                                              <p:pRg st="1" end="1"/>
                                            </p:txEl>
                                          </p:spTgt>
                                        </p:tgtEl>
                                      </p:cBhvr>
                                      <p:to x="100000" y="100000"/>
                                    </p:animScale>
                                    <p:animScale>
                                      <p:cBhvr>
                                        <p:cTn id="35" dur="26">
                                          <p:stCondLst>
                                            <p:cond delay="1642"/>
                                          </p:stCondLst>
                                        </p:cTn>
                                        <p:tgtEl>
                                          <p:spTgt spid="3">
                                            <p:txEl>
                                              <p:pRg st="1" end="1"/>
                                            </p:txEl>
                                          </p:spTgt>
                                        </p:tgtEl>
                                      </p:cBhvr>
                                      <p:to x="100000" y="90000"/>
                                    </p:animScale>
                                    <p:animScale>
                                      <p:cBhvr>
                                        <p:cTn id="36" dur="166" decel="50000">
                                          <p:stCondLst>
                                            <p:cond delay="1668"/>
                                          </p:stCondLst>
                                        </p:cTn>
                                        <p:tgtEl>
                                          <p:spTgt spid="3">
                                            <p:txEl>
                                              <p:pRg st="1" end="1"/>
                                            </p:txEl>
                                          </p:spTgt>
                                        </p:tgtEl>
                                      </p:cBhvr>
                                      <p:to x="100000" y="100000"/>
                                    </p:animScale>
                                    <p:animScale>
                                      <p:cBhvr>
                                        <p:cTn id="37" dur="26">
                                          <p:stCondLst>
                                            <p:cond delay="1808"/>
                                          </p:stCondLst>
                                        </p:cTn>
                                        <p:tgtEl>
                                          <p:spTgt spid="3">
                                            <p:txEl>
                                              <p:pRg st="1" end="1"/>
                                            </p:txEl>
                                          </p:spTgt>
                                        </p:tgtEl>
                                      </p:cBhvr>
                                      <p:to x="100000" y="95000"/>
                                    </p:animScale>
                                    <p:animScale>
                                      <p:cBhvr>
                                        <p:cTn id="38" dur="166" decel="50000">
                                          <p:stCondLst>
                                            <p:cond delay="1834"/>
                                          </p:stCondLst>
                                        </p:cTn>
                                        <p:tgtEl>
                                          <p:spTgt spid="3">
                                            <p:txEl>
                                              <p:pRg st="1" end="1"/>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3">
                                            <p:txEl>
                                              <p:pRg st="2" end="2"/>
                                            </p:txEl>
                                          </p:spTgt>
                                        </p:tgtEl>
                                        <p:attrNameLst>
                                          <p:attrName>style.visibility</p:attrName>
                                        </p:attrNameLst>
                                      </p:cBhvr>
                                      <p:to>
                                        <p:strVal val="visible"/>
                                      </p:to>
                                    </p:set>
                                    <p:animEffect transition="in" filter="wipe(down)">
                                      <p:cBhvr>
                                        <p:cTn id="43" dur="580">
                                          <p:stCondLst>
                                            <p:cond delay="0"/>
                                          </p:stCondLst>
                                        </p:cTn>
                                        <p:tgtEl>
                                          <p:spTgt spid="3">
                                            <p:txEl>
                                              <p:pRg st="2" end="2"/>
                                            </p:txEl>
                                          </p:spTgt>
                                        </p:tgtEl>
                                      </p:cBhvr>
                                    </p:animEffect>
                                    <p:anim calcmode="lin" valueType="num">
                                      <p:cBhvr>
                                        <p:cTn id="44"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3">
                                            <p:txEl>
                                              <p:pRg st="2" end="2"/>
                                            </p:txEl>
                                          </p:spTgt>
                                        </p:tgtEl>
                                      </p:cBhvr>
                                      <p:to x="100000" y="60000"/>
                                    </p:animScale>
                                    <p:animScale>
                                      <p:cBhvr>
                                        <p:cTn id="50" dur="166" decel="50000">
                                          <p:stCondLst>
                                            <p:cond delay="676"/>
                                          </p:stCondLst>
                                        </p:cTn>
                                        <p:tgtEl>
                                          <p:spTgt spid="3">
                                            <p:txEl>
                                              <p:pRg st="2" end="2"/>
                                            </p:txEl>
                                          </p:spTgt>
                                        </p:tgtEl>
                                      </p:cBhvr>
                                      <p:to x="100000" y="100000"/>
                                    </p:animScale>
                                    <p:animScale>
                                      <p:cBhvr>
                                        <p:cTn id="51" dur="26">
                                          <p:stCondLst>
                                            <p:cond delay="1312"/>
                                          </p:stCondLst>
                                        </p:cTn>
                                        <p:tgtEl>
                                          <p:spTgt spid="3">
                                            <p:txEl>
                                              <p:pRg st="2" end="2"/>
                                            </p:txEl>
                                          </p:spTgt>
                                        </p:tgtEl>
                                      </p:cBhvr>
                                      <p:to x="100000" y="80000"/>
                                    </p:animScale>
                                    <p:animScale>
                                      <p:cBhvr>
                                        <p:cTn id="52" dur="166" decel="50000">
                                          <p:stCondLst>
                                            <p:cond delay="1338"/>
                                          </p:stCondLst>
                                        </p:cTn>
                                        <p:tgtEl>
                                          <p:spTgt spid="3">
                                            <p:txEl>
                                              <p:pRg st="2" end="2"/>
                                            </p:txEl>
                                          </p:spTgt>
                                        </p:tgtEl>
                                      </p:cBhvr>
                                      <p:to x="100000" y="100000"/>
                                    </p:animScale>
                                    <p:animScale>
                                      <p:cBhvr>
                                        <p:cTn id="53" dur="26">
                                          <p:stCondLst>
                                            <p:cond delay="1642"/>
                                          </p:stCondLst>
                                        </p:cTn>
                                        <p:tgtEl>
                                          <p:spTgt spid="3">
                                            <p:txEl>
                                              <p:pRg st="2" end="2"/>
                                            </p:txEl>
                                          </p:spTgt>
                                        </p:tgtEl>
                                      </p:cBhvr>
                                      <p:to x="100000" y="90000"/>
                                    </p:animScale>
                                    <p:animScale>
                                      <p:cBhvr>
                                        <p:cTn id="54" dur="166" decel="50000">
                                          <p:stCondLst>
                                            <p:cond delay="1668"/>
                                          </p:stCondLst>
                                        </p:cTn>
                                        <p:tgtEl>
                                          <p:spTgt spid="3">
                                            <p:txEl>
                                              <p:pRg st="2" end="2"/>
                                            </p:txEl>
                                          </p:spTgt>
                                        </p:tgtEl>
                                      </p:cBhvr>
                                      <p:to x="100000" y="100000"/>
                                    </p:animScale>
                                    <p:animScale>
                                      <p:cBhvr>
                                        <p:cTn id="55" dur="26">
                                          <p:stCondLst>
                                            <p:cond delay="1808"/>
                                          </p:stCondLst>
                                        </p:cTn>
                                        <p:tgtEl>
                                          <p:spTgt spid="3">
                                            <p:txEl>
                                              <p:pRg st="2" end="2"/>
                                            </p:txEl>
                                          </p:spTgt>
                                        </p:tgtEl>
                                      </p:cBhvr>
                                      <p:to x="100000" y="95000"/>
                                    </p:animScale>
                                    <p:animScale>
                                      <p:cBhvr>
                                        <p:cTn id="56" dur="166" decel="50000">
                                          <p:stCondLst>
                                            <p:cond delay="1834"/>
                                          </p:stCondLst>
                                        </p:cTn>
                                        <p:tgtEl>
                                          <p:spTgt spid="3">
                                            <p:txEl>
                                              <p:pRg st="2" end="2"/>
                                            </p:txEl>
                                          </p:spTgt>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grpId="0" nodeType="clickEffect">
                                  <p:stCondLst>
                                    <p:cond delay="0"/>
                                  </p:stCondLst>
                                  <p:childTnLst>
                                    <p:set>
                                      <p:cBhvr>
                                        <p:cTn id="60" dur="1" fill="hold">
                                          <p:stCondLst>
                                            <p:cond delay="0"/>
                                          </p:stCondLst>
                                        </p:cTn>
                                        <p:tgtEl>
                                          <p:spTgt spid="3">
                                            <p:txEl>
                                              <p:pRg st="3" end="3"/>
                                            </p:txEl>
                                          </p:spTgt>
                                        </p:tgtEl>
                                        <p:attrNameLst>
                                          <p:attrName>style.visibility</p:attrName>
                                        </p:attrNameLst>
                                      </p:cBhvr>
                                      <p:to>
                                        <p:strVal val="visible"/>
                                      </p:to>
                                    </p:set>
                                    <p:animEffect transition="in" filter="wipe(down)">
                                      <p:cBhvr>
                                        <p:cTn id="61" dur="580">
                                          <p:stCondLst>
                                            <p:cond delay="0"/>
                                          </p:stCondLst>
                                        </p:cTn>
                                        <p:tgtEl>
                                          <p:spTgt spid="3">
                                            <p:txEl>
                                              <p:pRg st="3" end="3"/>
                                            </p:txEl>
                                          </p:spTgt>
                                        </p:tgtEl>
                                      </p:cBhvr>
                                    </p:animEffect>
                                    <p:anim calcmode="lin" valueType="num">
                                      <p:cBhvr>
                                        <p:cTn id="62"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67" dur="26">
                                          <p:stCondLst>
                                            <p:cond delay="650"/>
                                          </p:stCondLst>
                                        </p:cTn>
                                        <p:tgtEl>
                                          <p:spTgt spid="3">
                                            <p:txEl>
                                              <p:pRg st="3" end="3"/>
                                            </p:txEl>
                                          </p:spTgt>
                                        </p:tgtEl>
                                      </p:cBhvr>
                                      <p:to x="100000" y="60000"/>
                                    </p:animScale>
                                    <p:animScale>
                                      <p:cBhvr>
                                        <p:cTn id="68" dur="166" decel="50000">
                                          <p:stCondLst>
                                            <p:cond delay="676"/>
                                          </p:stCondLst>
                                        </p:cTn>
                                        <p:tgtEl>
                                          <p:spTgt spid="3">
                                            <p:txEl>
                                              <p:pRg st="3" end="3"/>
                                            </p:txEl>
                                          </p:spTgt>
                                        </p:tgtEl>
                                      </p:cBhvr>
                                      <p:to x="100000" y="100000"/>
                                    </p:animScale>
                                    <p:animScale>
                                      <p:cBhvr>
                                        <p:cTn id="69" dur="26">
                                          <p:stCondLst>
                                            <p:cond delay="1312"/>
                                          </p:stCondLst>
                                        </p:cTn>
                                        <p:tgtEl>
                                          <p:spTgt spid="3">
                                            <p:txEl>
                                              <p:pRg st="3" end="3"/>
                                            </p:txEl>
                                          </p:spTgt>
                                        </p:tgtEl>
                                      </p:cBhvr>
                                      <p:to x="100000" y="80000"/>
                                    </p:animScale>
                                    <p:animScale>
                                      <p:cBhvr>
                                        <p:cTn id="70" dur="166" decel="50000">
                                          <p:stCondLst>
                                            <p:cond delay="1338"/>
                                          </p:stCondLst>
                                        </p:cTn>
                                        <p:tgtEl>
                                          <p:spTgt spid="3">
                                            <p:txEl>
                                              <p:pRg st="3" end="3"/>
                                            </p:txEl>
                                          </p:spTgt>
                                        </p:tgtEl>
                                      </p:cBhvr>
                                      <p:to x="100000" y="100000"/>
                                    </p:animScale>
                                    <p:animScale>
                                      <p:cBhvr>
                                        <p:cTn id="71" dur="26">
                                          <p:stCondLst>
                                            <p:cond delay="1642"/>
                                          </p:stCondLst>
                                        </p:cTn>
                                        <p:tgtEl>
                                          <p:spTgt spid="3">
                                            <p:txEl>
                                              <p:pRg st="3" end="3"/>
                                            </p:txEl>
                                          </p:spTgt>
                                        </p:tgtEl>
                                      </p:cBhvr>
                                      <p:to x="100000" y="90000"/>
                                    </p:animScale>
                                    <p:animScale>
                                      <p:cBhvr>
                                        <p:cTn id="72" dur="166" decel="50000">
                                          <p:stCondLst>
                                            <p:cond delay="1668"/>
                                          </p:stCondLst>
                                        </p:cTn>
                                        <p:tgtEl>
                                          <p:spTgt spid="3">
                                            <p:txEl>
                                              <p:pRg st="3" end="3"/>
                                            </p:txEl>
                                          </p:spTgt>
                                        </p:tgtEl>
                                      </p:cBhvr>
                                      <p:to x="100000" y="100000"/>
                                    </p:animScale>
                                    <p:animScale>
                                      <p:cBhvr>
                                        <p:cTn id="73" dur="26">
                                          <p:stCondLst>
                                            <p:cond delay="1808"/>
                                          </p:stCondLst>
                                        </p:cTn>
                                        <p:tgtEl>
                                          <p:spTgt spid="3">
                                            <p:txEl>
                                              <p:pRg st="3" end="3"/>
                                            </p:txEl>
                                          </p:spTgt>
                                        </p:tgtEl>
                                      </p:cBhvr>
                                      <p:to x="100000" y="95000"/>
                                    </p:animScale>
                                    <p:animScale>
                                      <p:cBhvr>
                                        <p:cTn id="74" dur="166" decel="50000">
                                          <p:stCondLst>
                                            <p:cond delay="1834"/>
                                          </p:stCondLst>
                                        </p:cTn>
                                        <p:tgtEl>
                                          <p:spTgt spid="3">
                                            <p:txEl>
                                              <p:pRg st="3" end="3"/>
                                            </p:txEl>
                                          </p:spTgt>
                                        </p:tgtEl>
                                      </p:cBhvr>
                                      <p:to x="100000" y="100000"/>
                                    </p:animScale>
                                  </p:childTnLst>
                                </p:cTn>
                              </p:par>
                            </p:childTnLst>
                          </p:cTn>
                        </p:par>
                      </p:childTnLst>
                    </p:cTn>
                  </p:par>
                  <p:par>
                    <p:cTn id="75" fill="hold">
                      <p:stCondLst>
                        <p:cond delay="indefinite"/>
                      </p:stCondLst>
                      <p:childTnLst>
                        <p:par>
                          <p:cTn id="76" fill="hold">
                            <p:stCondLst>
                              <p:cond delay="0"/>
                            </p:stCondLst>
                            <p:childTnLst>
                              <p:par>
                                <p:cTn id="77" presetID="26" presetClass="entr" presetSubtype="0" fill="hold" grpId="0" nodeType="clickEffect">
                                  <p:stCondLst>
                                    <p:cond delay="0"/>
                                  </p:stCondLst>
                                  <p:childTnLst>
                                    <p:set>
                                      <p:cBhvr>
                                        <p:cTn id="78" dur="1" fill="hold">
                                          <p:stCondLst>
                                            <p:cond delay="0"/>
                                          </p:stCondLst>
                                        </p:cTn>
                                        <p:tgtEl>
                                          <p:spTgt spid="3">
                                            <p:txEl>
                                              <p:pRg st="4" end="4"/>
                                            </p:txEl>
                                          </p:spTgt>
                                        </p:tgtEl>
                                        <p:attrNameLst>
                                          <p:attrName>style.visibility</p:attrName>
                                        </p:attrNameLst>
                                      </p:cBhvr>
                                      <p:to>
                                        <p:strVal val="visible"/>
                                      </p:to>
                                    </p:set>
                                    <p:animEffect transition="in" filter="wipe(down)">
                                      <p:cBhvr>
                                        <p:cTn id="79" dur="580">
                                          <p:stCondLst>
                                            <p:cond delay="0"/>
                                          </p:stCondLst>
                                        </p:cTn>
                                        <p:tgtEl>
                                          <p:spTgt spid="3">
                                            <p:txEl>
                                              <p:pRg st="4" end="4"/>
                                            </p:txEl>
                                          </p:spTgt>
                                        </p:tgtEl>
                                      </p:cBhvr>
                                    </p:animEffect>
                                    <p:anim calcmode="lin" valueType="num">
                                      <p:cBhvr>
                                        <p:cTn id="80" dur="1822"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81" dur="664"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82" dur="664" tmFilter="0, 0; 0.125,0.2665; 0.25,0.4; 0.375,0.465; 0.5,0.5;  0.625,0.535; 0.75,0.6; 0.875,0.7335; 1,1">
                                          <p:stCondLst>
                                            <p:cond delay="664"/>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83" dur="332" tmFilter="0, 0; 0.125,0.2665; 0.25,0.4; 0.375,0.465; 0.5,0.5;  0.625,0.535; 0.75,0.6; 0.875,0.7335; 1,1">
                                          <p:stCondLst>
                                            <p:cond delay="1324"/>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84" dur="164" tmFilter="0, 0; 0.125,0.2665; 0.25,0.4; 0.375,0.465; 0.5,0.5;  0.625,0.535; 0.75,0.6; 0.875,0.7335; 1,1">
                                          <p:stCondLst>
                                            <p:cond delay="1656"/>
                                          </p:stCondLst>
                                        </p:cTn>
                                        <p:tgtEl>
                                          <p:spTgt spid="3">
                                            <p:txEl>
                                              <p:pRg st="4" end="4"/>
                                            </p:txEl>
                                          </p:spTgt>
                                        </p:tgtEl>
                                        <p:attrNameLst>
                                          <p:attrName>ppt_y</p:attrName>
                                        </p:attrNameLst>
                                      </p:cBhvr>
                                      <p:tavLst>
                                        <p:tav tm="0" fmla="#ppt_y-sin(pi*$)/81">
                                          <p:val>
                                            <p:fltVal val="0"/>
                                          </p:val>
                                        </p:tav>
                                        <p:tav tm="100000">
                                          <p:val>
                                            <p:fltVal val="1"/>
                                          </p:val>
                                        </p:tav>
                                      </p:tavLst>
                                    </p:anim>
                                    <p:animScale>
                                      <p:cBhvr>
                                        <p:cTn id="85" dur="26">
                                          <p:stCondLst>
                                            <p:cond delay="650"/>
                                          </p:stCondLst>
                                        </p:cTn>
                                        <p:tgtEl>
                                          <p:spTgt spid="3">
                                            <p:txEl>
                                              <p:pRg st="4" end="4"/>
                                            </p:txEl>
                                          </p:spTgt>
                                        </p:tgtEl>
                                      </p:cBhvr>
                                      <p:to x="100000" y="60000"/>
                                    </p:animScale>
                                    <p:animScale>
                                      <p:cBhvr>
                                        <p:cTn id="86" dur="166" decel="50000">
                                          <p:stCondLst>
                                            <p:cond delay="676"/>
                                          </p:stCondLst>
                                        </p:cTn>
                                        <p:tgtEl>
                                          <p:spTgt spid="3">
                                            <p:txEl>
                                              <p:pRg st="4" end="4"/>
                                            </p:txEl>
                                          </p:spTgt>
                                        </p:tgtEl>
                                      </p:cBhvr>
                                      <p:to x="100000" y="100000"/>
                                    </p:animScale>
                                    <p:animScale>
                                      <p:cBhvr>
                                        <p:cTn id="87" dur="26">
                                          <p:stCondLst>
                                            <p:cond delay="1312"/>
                                          </p:stCondLst>
                                        </p:cTn>
                                        <p:tgtEl>
                                          <p:spTgt spid="3">
                                            <p:txEl>
                                              <p:pRg st="4" end="4"/>
                                            </p:txEl>
                                          </p:spTgt>
                                        </p:tgtEl>
                                      </p:cBhvr>
                                      <p:to x="100000" y="80000"/>
                                    </p:animScale>
                                    <p:animScale>
                                      <p:cBhvr>
                                        <p:cTn id="88" dur="166" decel="50000">
                                          <p:stCondLst>
                                            <p:cond delay="1338"/>
                                          </p:stCondLst>
                                        </p:cTn>
                                        <p:tgtEl>
                                          <p:spTgt spid="3">
                                            <p:txEl>
                                              <p:pRg st="4" end="4"/>
                                            </p:txEl>
                                          </p:spTgt>
                                        </p:tgtEl>
                                      </p:cBhvr>
                                      <p:to x="100000" y="100000"/>
                                    </p:animScale>
                                    <p:animScale>
                                      <p:cBhvr>
                                        <p:cTn id="89" dur="26">
                                          <p:stCondLst>
                                            <p:cond delay="1642"/>
                                          </p:stCondLst>
                                        </p:cTn>
                                        <p:tgtEl>
                                          <p:spTgt spid="3">
                                            <p:txEl>
                                              <p:pRg st="4" end="4"/>
                                            </p:txEl>
                                          </p:spTgt>
                                        </p:tgtEl>
                                      </p:cBhvr>
                                      <p:to x="100000" y="90000"/>
                                    </p:animScale>
                                    <p:animScale>
                                      <p:cBhvr>
                                        <p:cTn id="90" dur="166" decel="50000">
                                          <p:stCondLst>
                                            <p:cond delay="1668"/>
                                          </p:stCondLst>
                                        </p:cTn>
                                        <p:tgtEl>
                                          <p:spTgt spid="3">
                                            <p:txEl>
                                              <p:pRg st="4" end="4"/>
                                            </p:txEl>
                                          </p:spTgt>
                                        </p:tgtEl>
                                      </p:cBhvr>
                                      <p:to x="100000" y="100000"/>
                                    </p:animScale>
                                    <p:animScale>
                                      <p:cBhvr>
                                        <p:cTn id="91" dur="26">
                                          <p:stCondLst>
                                            <p:cond delay="1808"/>
                                          </p:stCondLst>
                                        </p:cTn>
                                        <p:tgtEl>
                                          <p:spTgt spid="3">
                                            <p:txEl>
                                              <p:pRg st="4" end="4"/>
                                            </p:txEl>
                                          </p:spTgt>
                                        </p:tgtEl>
                                      </p:cBhvr>
                                      <p:to x="100000" y="95000"/>
                                    </p:animScale>
                                    <p:animScale>
                                      <p:cBhvr>
                                        <p:cTn id="92" dur="166" decel="50000">
                                          <p:stCondLst>
                                            <p:cond delay="1834"/>
                                          </p:stCondLst>
                                        </p:cTn>
                                        <p:tgtEl>
                                          <p:spTgt spid="3">
                                            <p:txEl>
                                              <p:pRg st="4" end="4"/>
                                            </p:txEl>
                                          </p:spTgt>
                                        </p:tgtEl>
                                      </p:cBhvr>
                                      <p:to x="100000" y="100000"/>
                                    </p:animScale>
                                  </p:childTnLst>
                                </p:cTn>
                              </p:par>
                            </p:childTnLst>
                          </p:cTn>
                        </p:par>
                      </p:childTnLst>
                    </p:cTn>
                  </p:par>
                  <p:par>
                    <p:cTn id="93" fill="hold">
                      <p:stCondLst>
                        <p:cond delay="indefinite"/>
                      </p:stCondLst>
                      <p:childTnLst>
                        <p:par>
                          <p:cTn id="94" fill="hold">
                            <p:stCondLst>
                              <p:cond delay="0"/>
                            </p:stCondLst>
                            <p:childTnLst>
                              <p:par>
                                <p:cTn id="95" presetID="26" presetClass="entr" presetSubtype="0" fill="hold" grpId="0" nodeType="clickEffect">
                                  <p:stCondLst>
                                    <p:cond delay="0"/>
                                  </p:stCondLst>
                                  <p:childTnLst>
                                    <p:set>
                                      <p:cBhvr>
                                        <p:cTn id="96" dur="1" fill="hold">
                                          <p:stCondLst>
                                            <p:cond delay="0"/>
                                          </p:stCondLst>
                                        </p:cTn>
                                        <p:tgtEl>
                                          <p:spTgt spid="3">
                                            <p:txEl>
                                              <p:pRg st="5" end="5"/>
                                            </p:txEl>
                                          </p:spTgt>
                                        </p:tgtEl>
                                        <p:attrNameLst>
                                          <p:attrName>style.visibility</p:attrName>
                                        </p:attrNameLst>
                                      </p:cBhvr>
                                      <p:to>
                                        <p:strVal val="visible"/>
                                      </p:to>
                                    </p:set>
                                    <p:animEffect transition="in" filter="wipe(down)">
                                      <p:cBhvr>
                                        <p:cTn id="97" dur="580">
                                          <p:stCondLst>
                                            <p:cond delay="0"/>
                                          </p:stCondLst>
                                        </p:cTn>
                                        <p:tgtEl>
                                          <p:spTgt spid="3">
                                            <p:txEl>
                                              <p:pRg st="5" end="5"/>
                                            </p:txEl>
                                          </p:spTgt>
                                        </p:tgtEl>
                                      </p:cBhvr>
                                    </p:animEffect>
                                    <p:anim calcmode="lin" valueType="num">
                                      <p:cBhvr>
                                        <p:cTn id="98" dur="1822" tmFilter="0,0; 0.14,0.36; 0.43,0.73; 0.71,0.91; 1.0,1.0">
                                          <p:stCondLst>
                                            <p:cond delay="0"/>
                                          </p:stCondLst>
                                        </p:cTn>
                                        <p:tgtEl>
                                          <p:spTgt spid="3">
                                            <p:txEl>
                                              <p:pRg st="5" end="5"/>
                                            </p:txEl>
                                          </p:spTgt>
                                        </p:tgtEl>
                                        <p:attrNameLst>
                                          <p:attrName>ppt_x</p:attrName>
                                        </p:attrNameLst>
                                      </p:cBhvr>
                                      <p:tavLst>
                                        <p:tav tm="0">
                                          <p:val>
                                            <p:strVal val="#ppt_x-0.25"/>
                                          </p:val>
                                        </p:tav>
                                        <p:tav tm="100000">
                                          <p:val>
                                            <p:strVal val="#ppt_x"/>
                                          </p:val>
                                        </p:tav>
                                      </p:tavLst>
                                    </p:anim>
                                    <p:anim calcmode="lin" valueType="num">
                                      <p:cBhvr>
                                        <p:cTn id="99" dur="664" tmFilter="0.0,0.0; 0.25,0.07; 0.50,0.2; 0.75,0.467; 1.0,1.0">
                                          <p:stCondLst>
                                            <p:cond delay="0"/>
                                          </p:stCondLst>
                                        </p:cTn>
                                        <p:tgtEl>
                                          <p:spTgt spid="3">
                                            <p:txEl>
                                              <p:pRg st="5" end="5"/>
                                            </p:txEl>
                                          </p:spTgt>
                                        </p:tgtEl>
                                        <p:attrNameLst>
                                          <p:attrName>ppt_y</p:attrName>
                                        </p:attrNameLst>
                                      </p:cBhvr>
                                      <p:tavLst>
                                        <p:tav tm="0" fmla="#ppt_y-sin(pi*$)/3">
                                          <p:val>
                                            <p:fltVal val="0.5"/>
                                          </p:val>
                                        </p:tav>
                                        <p:tav tm="100000">
                                          <p:val>
                                            <p:fltVal val="1"/>
                                          </p:val>
                                        </p:tav>
                                      </p:tavLst>
                                    </p:anim>
                                    <p:anim calcmode="lin" valueType="num">
                                      <p:cBhvr>
                                        <p:cTn id="100" dur="664" tmFilter="0, 0; 0.125,0.2665; 0.25,0.4; 0.375,0.465; 0.5,0.5;  0.625,0.535; 0.75,0.6; 0.875,0.7335; 1,1">
                                          <p:stCondLst>
                                            <p:cond delay="664"/>
                                          </p:stCondLst>
                                        </p:cTn>
                                        <p:tgtEl>
                                          <p:spTgt spid="3">
                                            <p:txEl>
                                              <p:pRg st="5" end="5"/>
                                            </p:txEl>
                                          </p:spTgt>
                                        </p:tgtEl>
                                        <p:attrNameLst>
                                          <p:attrName>ppt_y</p:attrName>
                                        </p:attrNameLst>
                                      </p:cBhvr>
                                      <p:tavLst>
                                        <p:tav tm="0" fmla="#ppt_y-sin(pi*$)/9">
                                          <p:val>
                                            <p:fltVal val="0"/>
                                          </p:val>
                                        </p:tav>
                                        <p:tav tm="100000">
                                          <p:val>
                                            <p:fltVal val="1"/>
                                          </p:val>
                                        </p:tav>
                                      </p:tavLst>
                                    </p:anim>
                                    <p:anim calcmode="lin" valueType="num">
                                      <p:cBhvr>
                                        <p:cTn id="101" dur="332" tmFilter="0, 0; 0.125,0.2665; 0.25,0.4; 0.375,0.465; 0.5,0.5;  0.625,0.535; 0.75,0.6; 0.875,0.7335; 1,1">
                                          <p:stCondLst>
                                            <p:cond delay="1324"/>
                                          </p:stCondLst>
                                        </p:cTn>
                                        <p:tgtEl>
                                          <p:spTgt spid="3">
                                            <p:txEl>
                                              <p:pRg st="5" end="5"/>
                                            </p:txEl>
                                          </p:spTgt>
                                        </p:tgtEl>
                                        <p:attrNameLst>
                                          <p:attrName>ppt_y</p:attrName>
                                        </p:attrNameLst>
                                      </p:cBhvr>
                                      <p:tavLst>
                                        <p:tav tm="0" fmla="#ppt_y-sin(pi*$)/27">
                                          <p:val>
                                            <p:fltVal val="0"/>
                                          </p:val>
                                        </p:tav>
                                        <p:tav tm="100000">
                                          <p:val>
                                            <p:fltVal val="1"/>
                                          </p:val>
                                        </p:tav>
                                      </p:tavLst>
                                    </p:anim>
                                    <p:anim calcmode="lin" valueType="num">
                                      <p:cBhvr>
                                        <p:cTn id="102" dur="164" tmFilter="0, 0; 0.125,0.2665; 0.25,0.4; 0.375,0.465; 0.5,0.5;  0.625,0.535; 0.75,0.6; 0.875,0.7335; 1,1">
                                          <p:stCondLst>
                                            <p:cond delay="1656"/>
                                          </p:stCondLst>
                                        </p:cTn>
                                        <p:tgtEl>
                                          <p:spTgt spid="3">
                                            <p:txEl>
                                              <p:pRg st="5" end="5"/>
                                            </p:txEl>
                                          </p:spTgt>
                                        </p:tgtEl>
                                        <p:attrNameLst>
                                          <p:attrName>ppt_y</p:attrName>
                                        </p:attrNameLst>
                                      </p:cBhvr>
                                      <p:tavLst>
                                        <p:tav tm="0" fmla="#ppt_y-sin(pi*$)/81">
                                          <p:val>
                                            <p:fltVal val="0"/>
                                          </p:val>
                                        </p:tav>
                                        <p:tav tm="100000">
                                          <p:val>
                                            <p:fltVal val="1"/>
                                          </p:val>
                                        </p:tav>
                                      </p:tavLst>
                                    </p:anim>
                                    <p:animScale>
                                      <p:cBhvr>
                                        <p:cTn id="103" dur="26">
                                          <p:stCondLst>
                                            <p:cond delay="650"/>
                                          </p:stCondLst>
                                        </p:cTn>
                                        <p:tgtEl>
                                          <p:spTgt spid="3">
                                            <p:txEl>
                                              <p:pRg st="5" end="5"/>
                                            </p:txEl>
                                          </p:spTgt>
                                        </p:tgtEl>
                                      </p:cBhvr>
                                      <p:to x="100000" y="60000"/>
                                    </p:animScale>
                                    <p:animScale>
                                      <p:cBhvr>
                                        <p:cTn id="104" dur="166" decel="50000">
                                          <p:stCondLst>
                                            <p:cond delay="676"/>
                                          </p:stCondLst>
                                        </p:cTn>
                                        <p:tgtEl>
                                          <p:spTgt spid="3">
                                            <p:txEl>
                                              <p:pRg st="5" end="5"/>
                                            </p:txEl>
                                          </p:spTgt>
                                        </p:tgtEl>
                                      </p:cBhvr>
                                      <p:to x="100000" y="100000"/>
                                    </p:animScale>
                                    <p:animScale>
                                      <p:cBhvr>
                                        <p:cTn id="105" dur="26">
                                          <p:stCondLst>
                                            <p:cond delay="1312"/>
                                          </p:stCondLst>
                                        </p:cTn>
                                        <p:tgtEl>
                                          <p:spTgt spid="3">
                                            <p:txEl>
                                              <p:pRg st="5" end="5"/>
                                            </p:txEl>
                                          </p:spTgt>
                                        </p:tgtEl>
                                      </p:cBhvr>
                                      <p:to x="100000" y="80000"/>
                                    </p:animScale>
                                    <p:animScale>
                                      <p:cBhvr>
                                        <p:cTn id="106" dur="166" decel="50000">
                                          <p:stCondLst>
                                            <p:cond delay="1338"/>
                                          </p:stCondLst>
                                        </p:cTn>
                                        <p:tgtEl>
                                          <p:spTgt spid="3">
                                            <p:txEl>
                                              <p:pRg st="5" end="5"/>
                                            </p:txEl>
                                          </p:spTgt>
                                        </p:tgtEl>
                                      </p:cBhvr>
                                      <p:to x="100000" y="100000"/>
                                    </p:animScale>
                                    <p:animScale>
                                      <p:cBhvr>
                                        <p:cTn id="107" dur="26">
                                          <p:stCondLst>
                                            <p:cond delay="1642"/>
                                          </p:stCondLst>
                                        </p:cTn>
                                        <p:tgtEl>
                                          <p:spTgt spid="3">
                                            <p:txEl>
                                              <p:pRg st="5" end="5"/>
                                            </p:txEl>
                                          </p:spTgt>
                                        </p:tgtEl>
                                      </p:cBhvr>
                                      <p:to x="100000" y="90000"/>
                                    </p:animScale>
                                    <p:animScale>
                                      <p:cBhvr>
                                        <p:cTn id="108" dur="166" decel="50000">
                                          <p:stCondLst>
                                            <p:cond delay="1668"/>
                                          </p:stCondLst>
                                        </p:cTn>
                                        <p:tgtEl>
                                          <p:spTgt spid="3">
                                            <p:txEl>
                                              <p:pRg st="5" end="5"/>
                                            </p:txEl>
                                          </p:spTgt>
                                        </p:tgtEl>
                                      </p:cBhvr>
                                      <p:to x="100000" y="100000"/>
                                    </p:animScale>
                                    <p:animScale>
                                      <p:cBhvr>
                                        <p:cTn id="109" dur="26">
                                          <p:stCondLst>
                                            <p:cond delay="1808"/>
                                          </p:stCondLst>
                                        </p:cTn>
                                        <p:tgtEl>
                                          <p:spTgt spid="3">
                                            <p:txEl>
                                              <p:pRg st="5" end="5"/>
                                            </p:txEl>
                                          </p:spTgt>
                                        </p:tgtEl>
                                      </p:cBhvr>
                                      <p:to x="100000" y="95000"/>
                                    </p:animScale>
                                    <p:animScale>
                                      <p:cBhvr>
                                        <p:cTn id="110" dur="166" decel="50000">
                                          <p:stCondLst>
                                            <p:cond delay="1834"/>
                                          </p:stCondLst>
                                        </p:cTn>
                                        <p:tgtEl>
                                          <p:spTgt spid="3">
                                            <p:txEl>
                                              <p:pRg st="5" end="5"/>
                                            </p:txEl>
                                          </p:spTgt>
                                        </p:tgtEl>
                                      </p:cBhvr>
                                      <p:to x="100000" y="100000"/>
                                    </p:animScale>
                                  </p:childTnLst>
                                </p:cTn>
                              </p:par>
                            </p:childTnLst>
                          </p:cTn>
                        </p:par>
                      </p:childTnLst>
                    </p:cTn>
                  </p:par>
                  <p:par>
                    <p:cTn id="111" fill="hold">
                      <p:stCondLst>
                        <p:cond delay="indefinite"/>
                      </p:stCondLst>
                      <p:childTnLst>
                        <p:par>
                          <p:cTn id="112" fill="hold">
                            <p:stCondLst>
                              <p:cond delay="0"/>
                            </p:stCondLst>
                            <p:childTnLst>
                              <p:par>
                                <p:cTn id="113" presetID="26" presetClass="entr" presetSubtype="0" fill="hold" grpId="0" nodeType="clickEffect">
                                  <p:stCondLst>
                                    <p:cond delay="0"/>
                                  </p:stCondLst>
                                  <p:childTnLst>
                                    <p:set>
                                      <p:cBhvr>
                                        <p:cTn id="114" dur="1" fill="hold">
                                          <p:stCondLst>
                                            <p:cond delay="0"/>
                                          </p:stCondLst>
                                        </p:cTn>
                                        <p:tgtEl>
                                          <p:spTgt spid="3">
                                            <p:txEl>
                                              <p:pRg st="6" end="6"/>
                                            </p:txEl>
                                          </p:spTgt>
                                        </p:tgtEl>
                                        <p:attrNameLst>
                                          <p:attrName>style.visibility</p:attrName>
                                        </p:attrNameLst>
                                      </p:cBhvr>
                                      <p:to>
                                        <p:strVal val="visible"/>
                                      </p:to>
                                    </p:set>
                                    <p:animEffect transition="in" filter="wipe(down)">
                                      <p:cBhvr>
                                        <p:cTn id="115" dur="580">
                                          <p:stCondLst>
                                            <p:cond delay="0"/>
                                          </p:stCondLst>
                                        </p:cTn>
                                        <p:tgtEl>
                                          <p:spTgt spid="3">
                                            <p:txEl>
                                              <p:pRg st="6" end="6"/>
                                            </p:txEl>
                                          </p:spTgt>
                                        </p:tgtEl>
                                      </p:cBhvr>
                                    </p:animEffect>
                                    <p:anim calcmode="lin" valueType="num">
                                      <p:cBhvr>
                                        <p:cTn id="116" dur="1822" tmFilter="0,0; 0.14,0.36; 0.43,0.73; 0.71,0.91; 1.0,1.0">
                                          <p:stCondLst>
                                            <p:cond delay="0"/>
                                          </p:stCondLst>
                                        </p:cTn>
                                        <p:tgtEl>
                                          <p:spTgt spid="3">
                                            <p:txEl>
                                              <p:pRg st="6" end="6"/>
                                            </p:txEl>
                                          </p:spTgt>
                                        </p:tgtEl>
                                        <p:attrNameLst>
                                          <p:attrName>ppt_x</p:attrName>
                                        </p:attrNameLst>
                                      </p:cBhvr>
                                      <p:tavLst>
                                        <p:tav tm="0">
                                          <p:val>
                                            <p:strVal val="#ppt_x-0.25"/>
                                          </p:val>
                                        </p:tav>
                                        <p:tav tm="100000">
                                          <p:val>
                                            <p:strVal val="#ppt_x"/>
                                          </p:val>
                                        </p:tav>
                                      </p:tavLst>
                                    </p:anim>
                                    <p:anim calcmode="lin" valueType="num">
                                      <p:cBhvr>
                                        <p:cTn id="117" dur="664" tmFilter="0.0,0.0; 0.25,0.07; 0.50,0.2; 0.75,0.467; 1.0,1.0">
                                          <p:stCondLst>
                                            <p:cond delay="0"/>
                                          </p:stCondLst>
                                        </p:cTn>
                                        <p:tgtEl>
                                          <p:spTgt spid="3">
                                            <p:txEl>
                                              <p:pRg st="6" end="6"/>
                                            </p:txEl>
                                          </p:spTgt>
                                        </p:tgtEl>
                                        <p:attrNameLst>
                                          <p:attrName>ppt_y</p:attrName>
                                        </p:attrNameLst>
                                      </p:cBhvr>
                                      <p:tavLst>
                                        <p:tav tm="0" fmla="#ppt_y-sin(pi*$)/3">
                                          <p:val>
                                            <p:fltVal val="0.5"/>
                                          </p:val>
                                        </p:tav>
                                        <p:tav tm="100000">
                                          <p:val>
                                            <p:fltVal val="1"/>
                                          </p:val>
                                        </p:tav>
                                      </p:tavLst>
                                    </p:anim>
                                    <p:anim calcmode="lin" valueType="num">
                                      <p:cBhvr>
                                        <p:cTn id="118" dur="664" tmFilter="0, 0; 0.125,0.2665; 0.25,0.4; 0.375,0.465; 0.5,0.5;  0.625,0.535; 0.75,0.6; 0.875,0.7335; 1,1">
                                          <p:stCondLst>
                                            <p:cond delay="664"/>
                                          </p:stCondLst>
                                        </p:cTn>
                                        <p:tgtEl>
                                          <p:spTgt spid="3">
                                            <p:txEl>
                                              <p:pRg st="6" end="6"/>
                                            </p:txEl>
                                          </p:spTgt>
                                        </p:tgtEl>
                                        <p:attrNameLst>
                                          <p:attrName>ppt_y</p:attrName>
                                        </p:attrNameLst>
                                      </p:cBhvr>
                                      <p:tavLst>
                                        <p:tav tm="0" fmla="#ppt_y-sin(pi*$)/9">
                                          <p:val>
                                            <p:fltVal val="0"/>
                                          </p:val>
                                        </p:tav>
                                        <p:tav tm="100000">
                                          <p:val>
                                            <p:fltVal val="1"/>
                                          </p:val>
                                        </p:tav>
                                      </p:tavLst>
                                    </p:anim>
                                    <p:anim calcmode="lin" valueType="num">
                                      <p:cBhvr>
                                        <p:cTn id="119" dur="332" tmFilter="0, 0; 0.125,0.2665; 0.25,0.4; 0.375,0.465; 0.5,0.5;  0.625,0.535; 0.75,0.6; 0.875,0.7335; 1,1">
                                          <p:stCondLst>
                                            <p:cond delay="1324"/>
                                          </p:stCondLst>
                                        </p:cTn>
                                        <p:tgtEl>
                                          <p:spTgt spid="3">
                                            <p:txEl>
                                              <p:pRg st="6" end="6"/>
                                            </p:txEl>
                                          </p:spTgt>
                                        </p:tgtEl>
                                        <p:attrNameLst>
                                          <p:attrName>ppt_y</p:attrName>
                                        </p:attrNameLst>
                                      </p:cBhvr>
                                      <p:tavLst>
                                        <p:tav tm="0" fmla="#ppt_y-sin(pi*$)/27">
                                          <p:val>
                                            <p:fltVal val="0"/>
                                          </p:val>
                                        </p:tav>
                                        <p:tav tm="100000">
                                          <p:val>
                                            <p:fltVal val="1"/>
                                          </p:val>
                                        </p:tav>
                                      </p:tavLst>
                                    </p:anim>
                                    <p:anim calcmode="lin" valueType="num">
                                      <p:cBhvr>
                                        <p:cTn id="120" dur="164" tmFilter="0, 0; 0.125,0.2665; 0.25,0.4; 0.375,0.465; 0.5,0.5;  0.625,0.535; 0.75,0.6; 0.875,0.7335; 1,1">
                                          <p:stCondLst>
                                            <p:cond delay="1656"/>
                                          </p:stCondLst>
                                        </p:cTn>
                                        <p:tgtEl>
                                          <p:spTgt spid="3">
                                            <p:txEl>
                                              <p:pRg st="6" end="6"/>
                                            </p:txEl>
                                          </p:spTgt>
                                        </p:tgtEl>
                                        <p:attrNameLst>
                                          <p:attrName>ppt_y</p:attrName>
                                        </p:attrNameLst>
                                      </p:cBhvr>
                                      <p:tavLst>
                                        <p:tav tm="0" fmla="#ppt_y-sin(pi*$)/81">
                                          <p:val>
                                            <p:fltVal val="0"/>
                                          </p:val>
                                        </p:tav>
                                        <p:tav tm="100000">
                                          <p:val>
                                            <p:fltVal val="1"/>
                                          </p:val>
                                        </p:tav>
                                      </p:tavLst>
                                    </p:anim>
                                    <p:animScale>
                                      <p:cBhvr>
                                        <p:cTn id="121" dur="26">
                                          <p:stCondLst>
                                            <p:cond delay="650"/>
                                          </p:stCondLst>
                                        </p:cTn>
                                        <p:tgtEl>
                                          <p:spTgt spid="3">
                                            <p:txEl>
                                              <p:pRg st="6" end="6"/>
                                            </p:txEl>
                                          </p:spTgt>
                                        </p:tgtEl>
                                      </p:cBhvr>
                                      <p:to x="100000" y="60000"/>
                                    </p:animScale>
                                    <p:animScale>
                                      <p:cBhvr>
                                        <p:cTn id="122" dur="166" decel="50000">
                                          <p:stCondLst>
                                            <p:cond delay="676"/>
                                          </p:stCondLst>
                                        </p:cTn>
                                        <p:tgtEl>
                                          <p:spTgt spid="3">
                                            <p:txEl>
                                              <p:pRg st="6" end="6"/>
                                            </p:txEl>
                                          </p:spTgt>
                                        </p:tgtEl>
                                      </p:cBhvr>
                                      <p:to x="100000" y="100000"/>
                                    </p:animScale>
                                    <p:animScale>
                                      <p:cBhvr>
                                        <p:cTn id="123" dur="26">
                                          <p:stCondLst>
                                            <p:cond delay="1312"/>
                                          </p:stCondLst>
                                        </p:cTn>
                                        <p:tgtEl>
                                          <p:spTgt spid="3">
                                            <p:txEl>
                                              <p:pRg st="6" end="6"/>
                                            </p:txEl>
                                          </p:spTgt>
                                        </p:tgtEl>
                                      </p:cBhvr>
                                      <p:to x="100000" y="80000"/>
                                    </p:animScale>
                                    <p:animScale>
                                      <p:cBhvr>
                                        <p:cTn id="124" dur="166" decel="50000">
                                          <p:stCondLst>
                                            <p:cond delay="1338"/>
                                          </p:stCondLst>
                                        </p:cTn>
                                        <p:tgtEl>
                                          <p:spTgt spid="3">
                                            <p:txEl>
                                              <p:pRg st="6" end="6"/>
                                            </p:txEl>
                                          </p:spTgt>
                                        </p:tgtEl>
                                      </p:cBhvr>
                                      <p:to x="100000" y="100000"/>
                                    </p:animScale>
                                    <p:animScale>
                                      <p:cBhvr>
                                        <p:cTn id="125" dur="26">
                                          <p:stCondLst>
                                            <p:cond delay="1642"/>
                                          </p:stCondLst>
                                        </p:cTn>
                                        <p:tgtEl>
                                          <p:spTgt spid="3">
                                            <p:txEl>
                                              <p:pRg st="6" end="6"/>
                                            </p:txEl>
                                          </p:spTgt>
                                        </p:tgtEl>
                                      </p:cBhvr>
                                      <p:to x="100000" y="90000"/>
                                    </p:animScale>
                                    <p:animScale>
                                      <p:cBhvr>
                                        <p:cTn id="126" dur="166" decel="50000">
                                          <p:stCondLst>
                                            <p:cond delay="1668"/>
                                          </p:stCondLst>
                                        </p:cTn>
                                        <p:tgtEl>
                                          <p:spTgt spid="3">
                                            <p:txEl>
                                              <p:pRg st="6" end="6"/>
                                            </p:txEl>
                                          </p:spTgt>
                                        </p:tgtEl>
                                      </p:cBhvr>
                                      <p:to x="100000" y="100000"/>
                                    </p:animScale>
                                    <p:animScale>
                                      <p:cBhvr>
                                        <p:cTn id="127" dur="26">
                                          <p:stCondLst>
                                            <p:cond delay="1808"/>
                                          </p:stCondLst>
                                        </p:cTn>
                                        <p:tgtEl>
                                          <p:spTgt spid="3">
                                            <p:txEl>
                                              <p:pRg st="6" end="6"/>
                                            </p:txEl>
                                          </p:spTgt>
                                        </p:tgtEl>
                                      </p:cBhvr>
                                      <p:to x="100000" y="95000"/>
                                    </p:animScale>
                                    <p:animScale>
                                      <p:cBhvr>
                                        <p:cTn id="128" dur="166" decel="50000">
                                          <p:stCondLst>
                                            <p:cond delay="1834"/>
                                          </p:stCondLst>
                                        </p:cTn>
                                        <p:tgtEl>
                                          <p:spTgt spid="3">
                                            <p:txEl>
                                              <p:pRg st="6" end="6"/>
                                            </p:txEl>
                                          </p:spTgt>
                                        </p:tgtEl>
                                      </p:cBhvr>
                                      <p:to x="100000" y="100000"/>
                                    </p:animScale>
                                  </p:childTnLst>
                                </p:cTn>
                              </p:par>
                            </p:childTnLst>
                          </p:cTn>
                        </p:par>
                      </p:childTnLst>
                    </p:cTn>
                  </p:par>
                  <p:par>
                    <p:cTn id="129" fill="hold">
                      <p:stCondLst>
                        <p:cond delay="indefinite"/>
                      </p:stCondLst>
                      <p:childTnLst>
                        <p:par>
                          <p:cTn id="130" fill="hold">
                            <p:stCondLst>
                              <p:cond delay="0"/>
                            </p:stCondLst>
                            <p:childTnLst>
                              <p:par>
                                <p:cTn id="131" presetID="26" presetClass="entr" presetSubtype="0" fill="hold" grpId="0" nodeType="clickEffect">
                                  <p:stCondLst>
                                    <p:cond delay="0"/>
                                  </p:stCondLst>
                                  <p:childTnLst>
                                    <p:set>
                                      <p:cBhvr>
                                        <p:cTn id="132" dur="1" fill="hold">
                                          <p:stCondLst>
                                            <p:cond delay="0"/>
                                          </p:stCondLst>
                                        </p:cTn>
                                        <p:tgtEl>
                                          <p:spTgt spid="3">
                                            <p:txEl>
                                              <p:pRg st="7" end="7"/>
                                            </p:txEl>
                                          </p:spTgt>
                                        </p:tgtEl>
                                        <p:attrNameLst>
                                          <p:attrName>style.visibility</p:attrName>
                                        </p:attrNameLst>
                                      </p:cBhvr>
                                      <p:to>
                                        <p:strVal val="visible"/>
                                      </p:to>
                                    </p:set>
                                    <p:animEffect transition="in" filter="wipe(down)">
                                      <p:cBhvr>
                                        <p:cTn id="133" dur="580">
                                          <p:stCondLst>
                                            <p:cond delay="0"/>
                                          </p:stCondLst>
                                        </p:cTn>
                                        <p:tgtEl>
                                          <p:spTgt spid="3">
                                            <p:txEl>
                                              <p:pRg st="7" end="7"/>
                                            </p:txEl>
                                          </p:spTgt>
                                        </p:tgtEl>
                                      </p:cBhvr>
                                    </p:animEffect>
                                    <p:anim calcmode="lin" valueType="num">
                                      <p:cBhvr>
                                        <p:cTn id="134" dur="1822" tmFilter="0,0; 0.14,0.36; 0.43,0.73; 0.71,0.91; 1.0,1.0">
                                          <p:stCondLst>
                                            <p:cond delay="0"/>
                                          </p:stCondLst>
                                        </p:cTn>
                                        <p:tgtEl>
                                          <p:spTgt spid="3">
                                            <p:txEl>
                                              <p:pRg st="7" end="7"/>
                                            </p:txEl>
                                          </p:spTgt>
                                        </p:tgtEl>
                                        <p:attrNameLst>
                                          <p:attrName>ppt_x</p:attrName>
                                        </p:attrNameLst>
                                      </p:cBhvr>
                                      <p:tavLst>
                                        <p:tav tm="0">
                                          <p:val>
                                            <p:strVal val="#ppt_x-0.25"/>
                                          </p:val>
                                        </p:tav>
                                        <p:tav tm="100000">
                                          <p:val>
                                            <p:strVal val="#ppt_x"/>
                                          </p:val>
                                        </p:tav>
                                      </p:tavLst>
                                    </p:anim>
                                    <p:anim calcmode="lin" valueType="num">
                                      <p:cBhvr>
                                        <p:cTn id="135" dur="664" tmFilter="0.0,0.0; 0.25,0.07; 0.50,0.2; 0.75,0.467; 1.0,1.0">
                                          <p:stCondLst>
                                            <p:cond delay="0"/>
                                          </p:stCondLst>
                                        </p:cTn>
                                        <p:tgtEl>
                                          <p:spTgt spid="3">
                                            <p:txEl>
                                              <p:pRg st="7" end="7"/>
                                            </p:txEl>
                                          </p:spTgt>
                                        </p:tgtEl>
                                        <p:attrNameLst>
                                          <p:attrName>ppt_y</p:attrName>
                                        </p:attrNameLst>
                                      </p:cBhvr>
                                      <p:tavLst>
                                        <p:tav tm="0" fmla="#ppt_y-sin(pi*$)/3">
                                          <p:val>
                                            <p:fltVal val="0.5"/>
                                          </p:val>
                                        </p:tav>
                                        <p:tav tm="100000">
                                          <p:val>
                                            <p:fltVal val="1"/>
                                          </p:val>
                                        </p:tav>
                                      </p:tavLst>
                                    </p:anim>
                                    <p:anim calcmode="lin" valueType="num">
                                      <p:cBhvr>
                                        <p:cTn id="136" dur="664" tmFilter="0, 0; 0.125,0.2665; 0.25,0.4; 0.375,0.465; 0.5,0.5;  0.625,0.535; 0.75,0.6; 0.875,0.7335; 1,1">
                                          <p:stCondLst>
                                            <p:cond delay="664"/>
                                          </p:stCondLst>
                                        </p:cTn>
                                        <p:tgtEl>
                                          <p:spTgt spid="3">
                                            <p:txEl>
                                              <p:pRg st="7" end="7"/>
                                            </p:txEl>
                                          </p:spTgt>
                                        </p:tgtEl>
                                        <p:attrNameLst>
                                          <p:attrName>ppt_y</p:attrName>
                                        </p:attrNameLst>
                                      </p:cBhvr>
                                      <p:tavLst>
                                        <p:tav tm="0" fmla="#ppt_y-sin(pi*$)/9">
                                          <p:val>
                                            <p:fltVal val="0"/>
                                          </p:val>
                                        </p:tav>
                                        <p:tav tm="100000">
                                          <p:val>
                                            <p:fltVal val="1"/>
                                          </p:val>
                                        </p:tav>
                                      </p:tavLst>
                                    </p:anim>
                                    <p:anim calcmode="lin" valueType="num">
                                      <p:cBhvr>
                                        <p:cTn id="137" dur="332" tmFilter="0, 0; 0.125,0.2665; 0.25,0.4; 0.375,0.465; 0.5,0.5;  0.625,0.535; 0.75,0.6; 0.875,0.7335; 1,1">
                                          <p:stCondLst>
                                            <p:cond delay="1324"/>
                                          </p:stCondLst>
                                        </p:cTn>
                                        <p:tgtEl>
                                          <p:spTgt spid="3">
                                            <p:txEl>
                                              <p:pRg st="7" end="7"/>
                                            </p:txEl>
                                          </p:spTgt>
                                        </p:tgtEl>
                                        <p:attrNameLst>
                                          <p:attrName>ppt_y</p:attrName>
                                        </p:attrNameLst>
                                      </p:cBhvr>
                                      <p:tavLst>
                                        <p:tav tm="0" fmla="#ppt_y-sin(pi*$)/27">
                                          <p:val>
                                            <p:fltVal val="0"/>
                                          </p:val>
                                        </p:tav>
                                        <p:tav tm="100000">
                                          <p:val>
                                            <p:fltVal val="1"/>
                                          </p:val>
                                        </p:tav>
                                      </p:tavLst>
                                    </p:anim>
                                    <p:anim calcmode="lin" valueType="num">
                                      <p:cBhvr>
                                        <p:cTn id="138" dur="164" tmFilter="0, 0; 0.125,0.2665; 0.25,0.4; 0.375,0.465; 0.5,0.5;  0.625,0.535; 0.75,0.6; 0.875,0.7335; 1,1">
                                          <p:stCondLst>
                                            <p:cond delay="1656"/>
                                          </p:stCondLst>
                                        </p:cTn>
                                        <p:tgtEl>
                                          <p:spTgt spid="3">
                                            <p:txEl>
                                              <p:pRg st="7" end="7"/>
                                            </p:txEl>
                                          </p:spTgt>
                                        </p:tgtEl>
                                        <p:attrNameLst>
                                          <p:attrName>ppt_y</p:attrName>
                                        </p:attrNameLst>
                                      </p:cBhvr>
                                      <p:tavLst>
                                        <p:tav tm="0" fmla="#ppt_y-sin(pi*$)/81">
                                          <p:val>
                                            <p:fltVal val="0"/>
                                          </p:val>
                                        </p:tav>
                                        <p:tav tm="100000">
                                          <p:val>
                                            <p:fltVal val="1"/>
                                          </p:val>
                                        </p:tav>
                                      </p:tavLst>
                                    </p:anim>
                                    <p:animScale>
                                      <p:cBhvr>
                                        <p:cTn id="139" dur="26">
                                          <p:stCondLst>
                                            <p:cond delay="650"/>
                                          </p:stCondLst>
                                        </p:cTn>
                                        <p:tgtEl>
                                          <p:spTgt spid="3">
                                            <p:txEl>
                                              <p:pRg st="7" end="7"/>
                                            </p:txEl>
                                          </p:spTgt>
                                        </p:tgtEl>
                                      </p:cBhvr>
                                      <p:to x="100000" y="60000"/>
                                    </p:animScale>
                                    <p:animScale>
                                      <p:cBhvr>
                                        <p:cTn id="140" dur="166" decel="50000">
                                          <p:stCondLst>
                                            <p:cond delay="676"/>
                                          </p:stCondLst>
                                        </p:cTn>
                                        <p:tgtEl>
                                          <p:spTgt spid="3">
                                            <p:txEl>
                                              <p:pRg st="7" end="7"/>
                                            </p:txEl>
                                          </p:spTgt>
                                        </p:tgtEl>
                                      </p:cBhvr>
                                      <p:to x="100000" y="100000"/>
                                    </p:animScale>
                                    <p:animScale>
                                      <p:cBhvr>
                                        <p:cTn id="141" dur="26">
                                          <p:stCondLst>
                                            <p:cond delay="1312"/>
                                          </p:stCondLst>
                                        </p:cTn>
                                        <p:tgtEl>
                                          <p:spTgt spid="3">
                                            <p:txEl>
                                              <p:pRg st="7" end="7"/>
                                            </p:txEl>
                                          </p:spTgt>
                                        </p:tgtEl>
                                      </p:cBhvr>
                                      <p:to x="100000" y="80000"/>
                                    </p:animScale>
                                    <p:animScale>
                                      <p:cBhvr>
                                        <p:cTn id="142" dur="166" decel="50000">
                                          <p:stCondLst>
                                            <p:cond delay="1338"/>
                                          </p:stCondLst>
                                        </p:cTn>
                                        <p:tgtEl>
                                          <p:spTgt spid="3">
                                            <p:txEl>
                                              <p:pRg st="7" end="7"/>
                                            </p:txEl>
                                          </p:spTgt>
                                        </p:tgtEl>
                                      </p:cBhvr>
                                      <p:to x="100000" y="100000"/>
                                    </p:animScale>
                                    <p:animScale>
                                      <p:cBhvr>
                                        <p:cTn id="143" dur="26">
                                          <p:stCondLst>
                                            <p:cond delay="1642"/>
                                          </p:stCondLst>
                                        </p:cTn>
                                        <p:tgtEl>
                                          <p:spTgt spid="3">
                                            <p:txEl>
                                              <p:pRg st="7" end="7"/>
                                            </p:txEl>
                                          </p:spTgt>
                                        </p:tgtEl>
                                      </p:cBhvr>
                                      <p:to x="100000" y="90000"/>
                                    </p:animScale>
                                    <p:animScale>
                                      <p:cBhvr>
                                        <p:cTn id="144" dur="166" decel="50000">
                                          <p:stCondLst>
                                            <p:cond delay="1668"/>
                                          </p:stCondLst>
                                        </p:cTn>
                                        <p:tgtEl>
                                          <p:spTgt spid="3">
                                            <p:txEl>
                                              <p:pRg st="7" end="7"/>
                                            </p:txEl>
                                          </p:spTgt>
                                        </p:tgtEl>
                                      </p:cBhvr>
                                      <p:to x="100000" y="100000"/>
                                    </p:animScale>
                                    <p:animScale>
                                      <p:cBhvr>
                                        <p:cTn id="145" dur="26">
                                          <p:stCondLst>
                                            <p:cond delay="1808"/>
                                          </p:stCondLst>
                                        </p:cTn>
                                        <p:tgtEl>
                                          <p:spTgt spid="3">
                                            <p:txEl>
                                              <p:pRg st="7" end="7"/>
                                            </p:txEl>
                                          </p:spTgt>
                                        </p:tgtEl>
                                      </p:cBhvr>
                                      <p:to x="100000" y="95000"/>
                                    </p:animScale>
                                    <p:animScale>
                                      <p:cBhvr>
                                        <p:cTn id="146" dur="166" decel="50000">
                                          <p:stCondLst>
                                            <p:cond delay="1834"/>
                                          </p:stCondLst>
                                        </p:cTn>
                                        <p:tgtEl>
                                          <p:spTgt spid="3">
                                            <p:txEl>
                                              <p:pRg st="7" end="7"/>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028700" y="-3345"/>
            <a:ext cx="10698480" cy="6786446"/>
          </a:xfrm>
          <a:prstGeom prst="rect">
            <a:avLst/>
          </a:prstGeom>
        </p:spPr>
      </p:pic>
    </p:spTree>
    <p:extLst>
      <p:ext uri="{BB962C8B-B14F-4D97-AF65-F5344CB8AC3E}">
        <p14:creationId xmlns:p14="http://schemas.microsoft.com/office/powerpoint/2010/main" val="8203001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pre-1868 japan</a:t>
            </a:r>
            <a:endParaRPr lang="en-US" dirty="0"/>
          </a:p>
        </p:txBody>
      </p:sp>
      <p:sp>
        <p:nvSpPr>
          <p:cNvPr id="4" name="Content Placeholder 3"/>
          <p:cNvSpPr>
            <a:spLocks noGrp="1"/>
          </p:cNvSpPr>
          <p:nvPr>
            <p:ph sz="half" idx="2"/>
          </p:nvPr>
        </p:nvSpPr>
        <p:spPr/>
        <p:txBody>
          <a:bodyPr/>
          <a:lstStyle/>
          <a:p>
            <a:r>
              <a:rPr lang="en-US" dirty="0" smtClean="0"/>
              <a:t>1853 – US Commander Perry arrives to Japan with the intention of opening Japan to US trade</a:t>
            </a:r>
          </a:p>
          <a:p>
            <a:pPr lvl="1"/>
            <a:r>
              <a:rPr lang="en-US" dirty="0" smtClean="0"/>
              <a:t>US “black ships”</a:t>
            </a:r>
          </a:p>
          <a:p>
            <a:pPr lvl="1"/>
            <a:r>
              <a:rPr lang="en-US" dirty="0" smtClean="0"/>
              <a:t>What happened when China attempted to resist? (Opium Wars)</a:t>
            </a:r>
          </a:p>
          <a:p>
            <a:pPr lvl="1"/>
            <a:r>
              <a:rPr lang="en-US" dirty="0" smtClean="0"/>
              <a:t>Japan forced to sign </a:t>
            </a:r>
            <a:r>
              <a:rPr lang="en-US" b="1" dirty="0" smtClean="0"/>
              <a:t>humiliating treaties (</a:t>
            </a:r>
            <a:r>
              <a:rPr lang="en-US" dirty="0" smtClean="0"/>
              <a:t>similar to those of China; aka unequal treaties)</a:t>
            </a: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51678" y="1128451"/>
            <a:ext cx="3397450" cy="3298232"/>
          </a:xfrm>
          <a:prstGeom prst="rect">
            <a:avLst/>
          </a:prstGeom>
        </p:spPr>
      </p:pic>
      <p:pic>
        <p:nvPicPr>
          <p:cNvPr id="6" name="Content Placeholder 5"/>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4366224" y="3537220"/>
            <a:ext cx="2564476" cy="3271058"/>
          </a:xfrm>
          <a:prstGeom prst="rect">
            <a:avLst/>
          </a:prstGeom>
          <a:ln>
            <a:noFill/>
          </a:ln>
          <a:effectLst>
            <a:softEdge rad="112500"/>
          </a:effectLst>
        </p:spPr>
      </p:pic>
    </p:spTree>
    <p:extLst>
      <p:ext uri="{BB962C8B-B14F-4D97-AF65-F5344CB8AC3E}">
        <p14:creationId xmlns:p14="http://schemas.microsoft.com/office/powerpoint/2010/main" val="791545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randombar(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randombar(horizont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randombar(horizontal)">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randombar(horizontal)">
                                      <p:cBhvr>
                                        <p:cTn id="2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1868-Meiji (May-G) Restoration</a:t>
            </a:r>
            <a:endParaRPr lang="en-US" dirty="0"/>
          </a:p>
        </p:txBody>
      </p:sp>
      <p:sp>
        <p:nvSpPr>
          <p:cNvPr id="3" name="Content Placeholder 2"/>
          <p:cNvSpPr>
            <a:spLocks noGrp="1"/>
          </p:cNvSpPr>
          <p:nvPr>
            <p:ph sz="half" idx="1"/>
          </p:nvPr>
        </p:nvSpPr>
        <p:spPr/>
        <p:txBody>
          <a:bodyPr>
            <a:normAutofit fontScale="85000" lnSpcReduction="20000"/>
          </a:bodyPr>
          <a:lstStyle/>
          <a:p>
            <a:r>
              <a:rPr lang="en-US" dirty="0" smtClean="0"/>
              <a:t>New emperor Meiji wants modern/civilized country</a:t>
            </a:r>
          </a:p>
          <a:p>
            <a:r>
              <a:rPr lang="en-US" dirty="0" smtClean="0"/>
              <a:t>Reformers unify under the phrase “rich country, strong army”</a:t>
            </a:r>
          </a:p>
          <a:p>
            <a:r>
              <a:rPr lang="en-US" dirty="0" smtClean="0"/>
              <a:t>Japanese nationalism = Western Ideas + Japanese culture</a:t>
            </a:r>
          </a:p>
          <a:p>
            <a:r>
              <a:rPr lang="en-US" dirty="0" smtClean="0"/>
              <a:t>Western ideas</a:t>
            </a:r>
          </a:p>
          <a:p>
            <a:pPr lvl="1"/>
            <a:r>
              <a:rPr lang="en-US" dirty="0" smtClean="0"/>
              <a:t>National army – conscription</a:t>
            </a:r>
          </a:p>
          <a:p>
            <a:pPr lvl="1"/>
            <a:r>
              <a:rPr lang="en-US" dirty="0" smtClean="0"/>
              <a:t>End hierarchy system</a:t>
            </a:r>
          </a:p>
          <a:p>
            <a:pPr lvl="1"/>
            <a:r>
              <a:rPr lang="en-US" dirty="0" smtClean="0"/>
              <a:t>Mass education</a:t>
            </a:r>
          </a:p>
          <a:p>
            <a:pPr lvl="1"/>
            <a:r>
              <a:rPr lang="en-US" dirty="0" smtClean="0"/>
              <a:t>Economic privatization – </a:t>
            </a:r>
            <a:r>
              <a:rPr lang="en-US" b="1" dirty="0" smtClean="0"/>
              <a:t>Zaibatsu</a:t>
            </a:r>
            <a:r>
              <a:rPr lang="en-US" dirty="0" smtClean="0"/>
              <a:t> – huge corporations</a:t>
            </a:r>
          </a:p>
        </p:txBody>
      </p:sp>
      <p:pic>
        <p:nvPicPr>
          <p:cNvPr id="6" name="Content Placeholder 5"/>
          <p:cNvPicPr>
            <a:picLocks noGrp="1" noChangeAspect="1"/>
          </p:cNvPicPr>
          <p:nvPr>
            <p:ph sz="half" idx="2"/>
          </p:nvPr>
        </p:nvPicPr>
        <p:blipFill>
          <a:blip r:embed="rId2"/>
          <a:stretch>
            <a:fillRect/>
          </a:stretch>
        </p:blipFill>
        <p:spPr>
          <a:xfrm>
            <a:off x="6667500" y="4274820"/>
            <a:ext cx="4762500" cy="2247900"/>
          </a:xfrm>
          <a:prstGeom prst="rect">
            <a:avLst/>
          </a:prstGeom>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03301" y="1143422"/>
            <a:ext cx="3621647" cy="2952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90651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 calcmode="lin" valueType="num">
                                      <p:cBhvr>
                                        <p:cTn id="42"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3">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 calcmode="lin" valueType="num">
                                      <p:cBhvr>
                                        <p:cTn id="49"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50"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51" dur="500"/>
                                        <p:tgtEl>
                                          <p:spTgt spid="3">
                                            <p:txEl>
                                              <p:pRg st="6" end="6"/>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 calcmode="lin" valueType="num">
                                      <p:cBhvr>
                                        <p:cTn id="56"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57" dur="500" fill="hold"/>
                                        <p:tgtEl>
                                          <p:spTgt spid="3">
                                            <p:txEl>
                                              <p:pRg st="7" end="7"/>
                                            </p:txEl>
                                          </p:spTgt>
                                        </p:tgtEl>
                                        <p:attrNameLst>
                                          <p:attrName>ppt_h</p:attrName>
                                        </p:attrNameLst>
                                      </p:cBhvr>
                                      <p:tavLst>
                                        <p:tav tm="0">
                                          <p:val>
                                            <p:fltVal val="0"/>
                                          </p:val>
                                        </p:tav>
                                        <p:tav tm="100000">
                                          <p:val>
                                            <p:strVal val="#ppt_h"/>
                                          </p:val>
                                        </p:tav>
                                      </p:tavLst>
                                    </p:anim>
                                    <p:animEffect transition="in" filter="fade">
                                      <p:cBhvr>
                                        <p:cTn id="58"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1868 – Meiji restoration</a:t>
            </a:r>
            <a:endParaRPr lang="en-US" dirty="0"/>
          </a:p>
        </p:txBody>
      </p:sp>
      <p:sp>
        <p:nvSpPr>
          <p:cNvPr id="4" name="Content Placeholder 3"/>
          <p:cNvSpPr>
            <a:spLocks noGrp="1"/>
          </p:cNvSpPr>
          <p:nvPr>
            <p:ph sz="half" idx="2"/>
          </p:nvPr>
        </p:nvSpPr>
        <p:spPr/>
        <p:txBody>
          <a:bodyPr>
            <a:normAutofit lnSpcReduction="10000"/>
          </a:bodyPr>
          <a:lstStyle/>
          <a:p>
            <a:r>
              <a:rPr lang="en-US" dirty="0" smtClean="0"/>
              <a:t>Japanese Culture + Western Ideas</a:t>
            </a:r>
          </a:p>
          <a:p>
            <a:r>
              <a:rPr lang="en-US" dirty="0" smtClean="0"/>
              <a:t>Japanese Culture</a:t>
            </a:r>
          </a:p>
          <a:p>
            <a:pPr lvl="1"/>
            <a:r>
              <a:rPr lang="en-US" dirty="0" smtClean="0"/>
              <a:t>Emperor Worship – divine origin, descended from the Sun goddess</a:t>
            </a:r>
          </a:p>
          <a:p>
            <a:pPr lvl="1"/>
            <a:r>
              <a:rPr lang="en-US" dirty="0" smtClean="0"/>
              <a:t>Reintroduction of Shinto as state religion</a:t>
            </a:r>
          </a:p>
          <a:p>
            <a:pPr lvl="1"/>
            <a:r>
              <a:rPr lang="en-US" dirty="0" smtClean="0"/>
              <a:t>Remained unconquered by foreign powers – repelled Mongols </a:t>
            </a:r>
          </a:p>
          <a:p>
            <a:pPr lvl="1"/>
            <a:r>
              <a:rPr lang="en-US" dirty="0" smtClean="0"/>
              <a:t>By 1905, only non-European power to defeat a Great Power – Russo-Japanese War</a:t>
            </a:r>
          </a:p>
          <a:p>
            <a:pPr lvl="1"/>
            <a:endParaRPr lang="en-US" dirty="0" smtClean="0"/>
          </a:p>
          <a:p>
            <a:pPr lvl="1"/>
            <a:endParaRPr lang="en-US" dirty="0" smtClean="0"/>
          </a:p>
          <a:p>
            <a:pPr lvl="1"/>
            <a:endParaRPr lang="en-US" dirty="0"/>
          </a:p>
        </p:txBody>
      </p:sp>
      <p:pic>
        <p:nvPicPr>
          <p:cNvPr id="5" name="Picture 3"/>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786471" y="1001905"/>
            <a:ext cx="2530613" cy="37299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6984" y="3447766"/>
            <a:ext cx="4304351" cy="3240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13755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4">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4">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 calcmode="lin" valueType="num">
                                      <p:cBhvr>
                                        <p:cTn id="15" dur="10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4">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4">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4">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anim calcmode="lin" valueType="num">
                                      <p:cBhvr>
                                        <p:cTn id="23" dur="10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4">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4">
                                            <p:txEl>
                                              <p:pRg st="2" end="2"/>
                                            </p:txEl>
                                          </p:spTgt>
                                        </p:tgtEl>
                                        <p:attrNameLst>
                                          <p:attrName>style.rotation</p:attrName>
                                        </p:attrNameLst>
                                      </p:cBhvr>
                                      <p:tavLst>
                                        <p:tav tm="0">
                                          <p:val>
                                            <p:fltVal val="90"/>
                                          </p:val>
                                        </p:tav>
                                        <p:tav tm="100000">
                                          <p:val>
                                            <p:fltVal val="0"/>
                                          </p:val>
                                        </p:tav>
                                      </p:tavLst>
                                    </p:anim>
                                    <p:animEffect transition="in" filter="fade">
                                      <p:cBhvr>
                                        <p:cTn id="26" dur="1000"/>
                                        <p:tgtEl>
                                          <p:spTgt spid="4">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4">
                                            <p:txEl>
                                              <p:pRg st="3" end="3"/>
                                            </p:txEl>
                                          </p:spTgt>
                                        </p:tgtEl>
                                        <p:attrNameLst>
                                          <p:attrName>style.visibility</p:attrName>
                                        </p:attrNameLst>
                                      </p:cBhvr>
                                      <p:to>
                                        <p:strVal val="visible"/>
                                      </p:to>
                                    </p:set>
                                    <p:anim calcmode="lin" valueType="num">
                                      <p:cBhvr>
                                        <p:cTn id="31" dur="1000" fill="hold"/>
                                        <p:tgtEl>
                                          <p:spTgt spid="4">
                                            <p:txEl>
                                              <p:pRg st="3" end="3"/>
                                            </p:txEl>
                                          </p:spTgt>
                                        </p:tgtEl>
                                        <p:attrNameLst>
                                          <p:attrName>ppt_w</p:attrName>
                                        </p:attrNameLst>
                                      </p:cBhvr>
                                      <p:tavLst>
                                        <p:tav tm="0">
                                          <p:val>
                                            <p:fltVal val="0"/>
                                          </p:val>
                                        </p:tav>
                                        <p:tav tm="100000">
                                          <p:val>
                                            <p:strVal val="#ppt_w"/>
                                          </p:val>
                                        </p:tav>
                                      </p:tavLst>
                                    </p:anim>
                                    <p:anim calcmode="lin" valueType="num">
                                      <p:cBhvr>
                                        <p:cTn id="32" dur="1000" fill="hold"/>
                                        <p:tgtEl>
                                          <p:spTgt spid="4">
                                            <p:txEl>
                                              <p:pRg st="3" end="3"/>
                                            </p:txEl>
                                          </p:spTgt>
                                        </p:tgtEl>
                                        <p:attrNameLst>
                                          <p:attrName>ppt_h</p:attrName>
                                        </p:attrNameLst>
                                      </p:cBhvr>
                                      <p:tavLst>
                                        <p:tav tm="0">
                                          <p:val>
                                            <p:fltVal val="0"/>
                                          </p:val>
                                        </p:tav>
                                        <p:tav tm="100000">
                                          <p:val>
                                            <p:strVal val="#ppt_h"/>
                                          </p:val>
                                        </p:tav>
                                      </p:tavLst>
                                    </p:anim>
                                    <p:anim calcmode="lin" valueType="num">
                                      <p:cBhvr>
                                        <p:cTn id="33" dur="1000" fill="hold"/>
                                        <p:tgtEl>
                                          <p:spTgt spid="4">
                                            <p:txEl>
                                              <p:pRg st="3" end="3"/>
                                            </p:txEl>
                                          </p:spTgt>
                                        </p:tgtEl>
                                        <p:attrNameLst>
                                          <p:attrName>style.rotation</p:attrName>
                                        </p:attrNameLst>
                                      </p:cBhvr>
                                      <p:tavLst>
                                        <p:tav tm="0">
                                          <p:val>
                                            <p:fltVal val="90"/>
                                          </p:val>
                                        </p:tav>
                                        <p:tav tm="100000">
                                          <p:val>
                                            <p:fltVal val="0"/>
                                          </p:val>
                                        </p:tav>
                                      </p:tavLst>
                                    </p:anim>
                                    <p:animEffect transition="in" filter="fade">
                                      <p:cBhvr>
                                        <p:cTn id="34" dur="1000"/>
                                        <p:tgtEl>
                                          <p:spTgt spid="4">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4">
                                            <p:txEl>
                                              <p:pRg st="4" end="4"/>
                                            </p:txEl>
                                          </p:spTgt>
                                        </p:tgtEl>
                                        <p:attrNameLst>
                                          <p:attrName>style.visibility</p:attrName>
                                        </p:attrNameLst>
                                      </p:cBhvr>
                                      <p:to>
                                        <p:strVal val="visible"/>
                                      </p:to>
                                    </p:set>
                                    <p:anim calcmode="lin" valueType="num">
                                      <p:cBhvr>
                                        <p:cTn id="39" dur="1000" fill="hold"/>
                                        <p:tgtEl>
                                          <p:spTgt spid="4">
                                            <p:txEl>
                                              <p:pRg st="4" end="4"/>
                                            </p:txEl>
                                          </p:spTgt>
                                        </p:tgtEl>
                                        <p:attrNameLst>
                                          <p:attrName>ppt_w</p:attrName>
                                        </p:attrNameLst>
                                      </p:cBhvr>
                                      <p:tavLst>
                                        <p:tav tm="0">
                                          <p:val>
                                            <p:fltVal val="0"/>
                                          </p:val>
                                        </p:tav>
                                        <p:tav tm="100000">
                                          <p:val>
                                            <p:strVal val="#ppt_w"/>
                                          </p:val>
                                        </p:tav>
                                      </p:tavLst>
                                    </p:anim>
                                    <p:anim calcmode="lin" valueType="num">
                                      <p:cBhvr>
                                        <p:cTn id="40" dur="1000" fill="hold"/>
                                        <p:tgtEl>
                                          <p:spTgt spid="4">
                                            <p:txEl>
                                              <p:pRg st="4" end="4"/>
                                            </p:txEl>
                                          </p:spTgt>
                                        </p:tgtEl>
                                        <p:attrNameLst>
                                          <p:attrName>ppt_h</p:attrName>
                                        </p:attrNameLst>
                                      </p:cBhvr>
                                      <p:tavLst>
                                        <p:tav tm="0">
                                          <p:val>
                                            <p:fltVal val="0"/>
                                          </p:val>
                                        </p:tav>
                                        <p:tav tm="100000">
                                          <p:val>
                                            <p:strVal val="#ppt_h"/>
                                          </p:val>
                                        </p:tav>
                                      </p:tavLst>
                                    </p:anim>
                                    <p:anim calcmode="lin" valueType="num">
                                      <p:cBhvr>
                                        <p:cTn id="41" dur="1000" fill="hold"/>
                                        <p:tgtEl>
                                          <p:spTgt spid="4">
                                            <p:txEl>
                                              <p:pRg st="4" end="4"/>
                                            </p:txEl>
                                          </p:spTgt>
                                        </p:tgtEl>
                                        <p:attrNameLst>
                                          <p:attrName>style.rotation</p:attrName>
                                        </p:attrNameLst>
                                      </p:cBhvr>
                                      <p:tavLst>
                                        <p:tav tm="0">
                                          <p:val>
                                            <p:fltVal val="90"/>
                                          </p:val>
                                        </p:tav>
                                        <p:tav tm="100000">
                                          <p:val>
                                            <p:fltVal val="0"/>
                                          </p:val>
                                        </p:tav>
                                      </p:tavLst>
                                    </p:anim>
                                    <p:animEffect transition="in" filter="fade">
                                      <p:cBhvr>
                                        <p:cTn id="42" dur="1000"/>
                                        <p:tgtEl>
                                          <p:spTgt spid="4">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grpId="0" nodeType="clickEffect">
                                  <p:stCondLst>
                                    <p:cond delay="0"/>
                                  </p:stCondLst>
                                  <p:childTnLst>
                                    <p:set>
                                      <p:cBhvr>
                                        <p:cTn id="46" dur="1" fill="hold">
                                          <p:stCondLst>
                                            <p:cond delay="0"/>
                                          </p:stCondLst>
                                        </p:cTn>
                                        <p:tgtEl>
                                          <p:spTgt spid="4">
                                            <p:txEl>
                                              <p:pRg st="5" end="5"/>
                                            </p:txEl>
                                          </p:spTgt>
                                        </p:tgtEl>
                                        <p:attrNameLst>
                                          <p:attrName>style.visibility</p:attrName>
                                        </p:attrNameLst>
                                      </p:cBhvr>
                                      <p:to>
                                        <p:strVal val="visible"/>
                                      </p:to>
                                    </p:set>
                                    <p:anim calcmode="lin" valueType="num">
                                      <p:cBhvr>
                                        <p:cTn id="47" dur="1000" fill="hold"/>
                                        <p:tgtEl>
                                          <p:spTgt spid="4">
                                            <p:txEl>
                                              <p:pRg st="5" end="5"/>
                                            </p:txEl>
                                          </p:spTgt>
                                        </p:tgtEl>
                                        <p:attrNameLst>
                                          <p:attrName>ppt_w</p:attrName>
                                        </p:attrNameLst>
                                      </p:cBhvr>
                                      <p:tavLst>
                                        <p:tav tm="0">
                                          <p:val>
                                            <p:fltVal val="0"/>
                                          </p:val>
                                        </p:tav>
                                        <p:tav tm="100000">
                                          <p:val>
                                            <p:strVal val="#ppt_w"/>
                                          </p:val>
                                        </p:tav>
                                      </p:tavLst>
                                    </p:anim>
                                    <p:anim calcmode="lin" valueType="num">
                                      <p:cBhvr>
                                        <p:cTn id="48" dur="1000" fill="hold"/>
                                        <p:tgtEl>
                                          <p:spTgt spid="4">
                                            <p:txEl>
                                              <p:pRg st="5" end="5"/>
                                            </p:txEl>
                                          </p:spTgt>
                                        </p:tgtEl>
                                        <p:attrNameLst>
                                          <p:attrName>ppt_h</p:attrName>
                                        </p:attrNameLst>
                                      </p:cBhvr>
                                      <p:tavLst>
                                        <p:tav tm="0">
                                          <p:val>
                                            <p:fltVal val="0"/>
                                          </p:val>
                                        </p:tav>
                                        <p:tav tm="100000">
                                          <p:val>
                                            <p:strVal val="#ppt_h"/>
                                          </p:val>
                                        </p:tav>
                                      </p:tavLst>
                                    </p:anim>
                                    <p:anim calcmode="lin" valueType="num">
                                      <p:cBhvr>
                                        <p:cTn id="49" dur="1000" fill="hold"/>
                                        <p:tgtEl>
                                          <p:spTgt spid="4">
                                            <p:txEl>
                                              <p:pRg st="5" end="5"/>
                                            </p:txEl>
                                          </p:spTgt>
                                        </p:tgtEl>
                                        <p:attrNameLst>
                                          <p:attrName>style.rotation</p:attrName>
                                        </p:attrNameLst>
                                      </p:cBhvr>
                                      <p:tavLst>
                                        <p:tav tm="0">
                                          <p:val>
                                            <p:fltVal val="90"/>
                                          </p:val>
                                        </p:tav>
                                        <p:tav tm="100000">
                                          <p:val>
                                            <p:fltVal val="0"/>
                                          </p:val>
                                        </p:tav>
                                      </p:tavLst>
                                    </p:anim>
                                    <p:animEffect transition="in" filter="fade">
                                      <p:cBhvr>
                                        <p:cTn id="50" dur="10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Coal production in japan 1875-1913</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956551275"/>
              </p:ext>
            </p:extLst>
          </p:nvPr>
        </p:nvGraphicFramePr>
        <p:xfrm>
          <a:off x="1250950" y="2286000"/>
          <a:ext cx="10179050" cy="2225040"/>
        </p:xfrm>
        <a:graphic>
          <a:graphicData uri="http://schemas.openxmlformats.org/drawingml/2006/table">
            <a:tbl>
              <a:tblPr firstRow="1" bandRow="1">
                <a:tableStyleId>{00A15C55-8517-42AA-B614-E9B94910E393}</a:tableStyleId>
              </a:tblPr>
              <a:tblGrid>
                <a:gridCol w="5089525"/>
                <a:gridCol w="5089525"/>
              </a:tblGrid>
              <a:tr h="370840">
                <a:tc>
                  <a:txBody>
                    <a:bodyPr/>
                    <a:lstStyle/>
                    <a:p>
                      <a:pPr algn="ctr"/>
                      <a:r>
                        <a:rPr lang="en-US" dirty="0" smtClean="0"/>
                        <a:t>Period</a:t>
                      </a:r>
                      <a:endParaRPr lang="en-US" dirty="0"/>
                    </a:p>
                  </a:txBody>
                  <a:tcPr/>
                </a:tc>
                <a:tc>
                  <a:txBody>
                    <a:bodyPr/>
                    <a:lstStyle/>
                    <a:p>
                      <a:pPr algn="ctr"/>
                      <a:r>
                        <a:rPr lang="en-US" dirty="0" smtClean="0"/>
                        <a:t>Coal production (metric tons)</a:t>
                      </a:r>
                      <a:endParaRPr lang="en-US" dirty="0"/>
                    </a:p>
                  </a:txBody>
                  <a:tcPr/>
                </a:tc>
              </a:tr>
              <a:tr h="370840">
                <a:tc>
                  <a:txBody>
                    <a:bodyPr/>
                    <a:lstStyle/>
                    <a:p>
                      <a:pPr algn="ctr"/>
                      <a:r>
                        <a:rPr lang="en-US" dirty="0" smtClean="0"/>
                        <a:t>1875</a:t>
                      </a:r>
                      <a:endParaRPr lang="en-US" dirty="0"/>
                    </a:p>
                  </a:txBody>
                  <a:tcPr/>
                </a:tc>
                <a:tc>
                  <a:txBody>
                    <a:bodyPr/>
                    <a:lstStyle/>
                    <a:p>
                      <a:pPr algn="ctr"/>
                      <a:r>
                        <a:rPr lang="en-US" dirty="0" smtClean="0"/>
                        <a:t>600,000</a:t>
                      </a:r>
                      <a:endParaRPr lang="en-US" dirty="0"/>
                    </a:p>
                  </a:txBody>
                  <a:tcPr/>
                </a:tc>
              </a:tr>
              <a:tr h="370840">
                <a:tc>
                  <a:txBody>
                    <a:bodyPr/>
                    <a:lstStyle/>
                    <a:p>
                      <a:pPr algn="ctr"/>
                      <a:r>
                        <a:rPr lang="en-US" dirty="0" smtClean="0"/>
                        <a:t>1885</a:t>
                      </a:r>
                      <a:endParaRPr lang="en-US" dirty="0"/>
                    </a:p>
                  </a:txBody>
                  <a:tcPr/>
                </a:tc>
                <a:tc>
                  <a:txBody>
                    <a:bodyPr/>
                    <a:lstStyle/>
                    <a:p>
                      <a:pPr algn="ctr"/>
                      <a:r>
                        <a:rPr lang="en-US" dirty="0" smtClean="0"/>
                        <a:t>1,200,000</a:t>
                      </a:r>
                      <a:endParaRPr lang="en-US" dirty="0"/>
                    </a:p>
                  </a:txBody>
                  <a:tcPr/>
                </a:tc>
              </a:tr>
              <a:tr h="370840">
                <a:tc>
                  <a:txBody>
                    <a:bodyPr/>
                    <a:lstStyle/>
                    <a:p>
                      <a:pPr algn="ctr"/>
                      <a:r>
                        <a:rPr lang="en-US" dirty="0" smtClean="0"/>
                        <a:t>1895</a:t>
                      </a:r>
                      <a:endParaRPr lang="en-US" dirty="0"/>
                    </a:p>
                  </a:txBody>
                  <a:tcPr/>
                </a:tc>
                <a:tc>
                  <a:txBody>
                    <a:bodyPr/>
                    <a:lstStyle/>
                    <a:p>
                      <a:pPr algn="ctr"/>
                      <a:r>
                        <a:rPr lang="en-US" dirty="0" smtClean="0"/>
                        <a:t>5,000,000</a:t>
                      </a:r>
                      <a:endParaRPr lang="en-US" dirty="0"/>
                    </a:p>
                  </a:txBody>
                  <a:tcPr/>
                </a:tc>
              </a:tr>
              <a:tr h="370840">
                <a:tc>
                  <a:txBody>
                    <a:bodyPr/>
                    <a:lstStyle/>
                    <a:p>
                      <a:pPr algn="ctr"/>
                      <a:r>
                        <a:rPr lang="en-US" dirty="0" smtClean="0"/>
                        <a:t>1905</a:t>
                      </a:r>
                      <a:endParaRPr lang="en-US" dirty="0"/>
                    </a:p>
                  </a:txBody>
                  <a:tcPr/>
                </a:tc>
                <a:tc>
                  <a:txBody>
                    <a:bodyPr/>
                    <a:lstStyle/>
                    <a:p>
                      <a:pPr algn="ctr"/>
                      <a:r>
                        <a:rPr lang="en-US" dirty="0" smtClean="0"/>
                        <a:t>13,000,000</a:t>
                      </a:r>
                      <a:endParaRPr lang="en-US" dirty="0"/>
                    </a:p>
                  </a:txBody>
                  <a:tcPr/>
                </a:tc>
              </a:tr>
              <a:tr h="370840">
                <a:tc>
                  <a:txBody>
                    <a:bodyPr/>
                    <a:lstStyle/>
                    <a:p>
                      <a:pPr algn="ctr"/>
                      <a:r>
                        <a:rPr lang="en-US" dirty="0" smtClean="0"/>
                        <a:t>1913 </a:t>
                      </a:r>
                      <a:endParaRPr lang="en-US" dirty="0"/>
                    </a:p>
                  </a:txBody>
                  <a:tcPr/>
                </a:tc>
                <a:tc>
                  <a:txBody>
                    <a:bodyPr/>
                    <a:lstStyle/>
                    <a:p>
                      <a:pPr algn="ctr"/>
                      <a:r>
                        <a:rPr lang="en-US" dirty="0" smtClean="0"/>
                        <a:t>21,300,000</a:t>
                      </a:r>
                      <a:endParaRPr lang="en-US" dirty="0"/>
                    </a:p>
                  </a:txBody>
                  <a:tcPr/>
                </a:tc>
              </a:tr>
            </a:tbl>
          </a:graphicData>
        </a:graphic>
      </p:graphicFrame>
    </p:spTree>
    <p:extLst>
      <p:ext uri="{BB962C8B-B14F-4D97-AF65-F5344CB8AC3E}">
        <p14:creationId xmlns:p14="http://schemas.microsoft.com/office/powerpoint/2010/main" val="33400047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Size of Japanese merchant fleet 1873-1913</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791638588"/>
              </p:ext>
            </p:extLst>
          </p:nvPr>
        </p:nvGraphicFramePr>
        <p:xfrm>
          <a:off x="1250950" y="2286000"/>
          <a:ext cx="10179050" cy="1854200"/>
        </p:xfrm>
        <a:graphic>
          <a:graphicData uri="http://schemas.openxmlformats.org/drawingml/2006/table">
            <a:tbl>
              <a:tblPr firstRow="1" bandRow="1">
                <a:tableStyleId>{5C22544A-7EE6-4342-B048-85BDC9FD1C3A}</a:tableStyleId>
              </a:tblPr>
              <a:tblGrid>
                <a:gridCol w="5089525"/>
                <a:gridCol w="5089525"/>
              </a:tblGrid>
              <a:tr h="370840">
                <a:tc>
                  <a:txBody>
                    <a:bodyPr/>
                    <a:lstStyle/>
                    <a:p>
                      <a:pPr algn="ctr"/>
                      <a:r>
                        <a:rPr lang="en-US" dirty="0" smtClean="0"/>
                        <a:t>Period</a:t>
                      </a:r>
                      <a:endParaRPr lang="en-US" dirty="0"/>
                    </a:p>
                  </a:txBody>
                  <a:tcPr/>
                </a:tc>
                <a:tc>
                  <a:txBody>
                    <a:bodyPr/>
                    <a:lstStyle/>
                    <a:p>
                      <a:pPr algn="ctr"/>
                      <a:r>
                        <a:rPr lang="en-US" dirty="0" smtClean="0"/>
                        <a:t>Number of Steamships</a:t>
                      </a:r>
                      <a:endParaRPr lang="en-US" dirty="0"/>
                    </a:p>
                  </a:txBody>
                  <a:tcPr/>
                </a:tc>
              </a:tr>
              <a:tr h="370840">
                <a:tc>
                  <a:txBody>
                    <a:bodyPr/>
                    <a:lstStyle/>
                    <a:p>
                      <a:pPr algn="ctr"/>
                      <a:r>
                        <a:rPr lang="en-US" dirty="0" smtClean="0"/>
                        <a:t>1873</a:t>
                      </a:r>
                      <a:endParaRPr lang="en-US" dirty="0"/>
                    </a:p>
                  </a:txBody>
                  <a:tcPr/>
                </a:tc>
                <a:tc>
                  <a:txBody>
                    <a:bodyPr/>
                    <a:lstStyle/>
                    <a:p>
                      <a:pPr algn="ctr"/>
                      <a:r>
                        <a:rPr lang="en-US" dirty="0" smtClean="0"/>
                        <a:t>26</a:t>
                      </a:r>
                      <a:endParaRPr lang="en-US" dirty="0"/>
                    </a:p>
                  </a:txBody>
                  <a:tcPr/>
                </a:tc>
              </a:tr>
              <a:tr h="370840">
                <a:tc>
                  <a:txBody>
                    <a:bodyPr/>
                    <a:lstStyle/>
                    <a:p>
                      <a:pPr algn="ctr"/>
                      <a:r>
                        <a:rPr lang="en-US" dirty="0" smtClean="0"/>
                        <a:t>1894</a:t>
                      </a:r>
                      <a:endParaRPr lang="en-US" dirty="0"/>
                    </a:p>
                  </a:txBody>
                  <a:tcPr/>
                </a:tc>
                <a:tc>
                  <a:txBody>
                    <a:bodyPr/>
                    <a:lstStyle/>
                    <a:p>
                      <a:pPr algn="ctr"/>
                      <a:r>
                        <a:rPr lang="en-US" dirty="0" smtClean="0"/>
                        <a:t>169</a:t>
                      </a:r>
                      <a:endParaRPr lang="en-US" dirty="0"/>
                    </a:p>
                  </a:txBody>
                  <a:tcPr/>
                </a:tc>
              </a:tr>
              <a:tr h="370840">
                <a:tc>
                  <a:txBody>
                    <a:bodyPr/>
                    <a:lstStyle/>
                    <a:p>
                      <a:pPr algn="ctr"/>
                      <a:r>
                        <a:rPr lang="en-US" dirty="0" smtClean="0"/>
                        <a:t>1904</a:t>
                      </a:r>
                      <a:endParaRPr lang="en-US" dirty="0"/>
                    </a:p>
                  </a:txBody>
                  <a:tcPr/>
                </a:tc>
                <a:tc>
                  <a:txBody>
                    <a:bodyPr/>
                    <a:lstStyle/>
                    <a:p>
                      <a:pPr algn="ctr"/>
                      <a:r>
                        <a:rPr lang="en-US" dirty="0" smtClean="0"/>
                        <a:t>797</a:t>
                      </a:r>
                      <a:endParaRPr lang="en-US" dirty="0"/>
                    </a:p>
                  </a:txBody>
                  <a:tcPr/>
                </a:tc>
              </a:tr>
              <a:tr h="370840">
                <a:tc>
                  <a:txBody>
                    <a:bodyPr/>
                    <a:lstStyle/>
                    <a:p>
                      <a:pPr algn="ctr"/>
                      <a:r>
                        <a:rPr lang="en-US" dirty="0" smtClean="0"/>
                        <a:t>1913</a:t>
                      </a:r>
                      <a:endParaRPr lang="en-US" dirty="0"/>
                    </a:p>
                  </a:txBody>
                  <a:tcPr/>
                </a:tc>
                <a:tc>
                  <a:txBody>
                    <a:bodyPr/>
                    <a:lstStyle/>
                    <a:p>
                      <a:pPr algn="ctr"/>
                      <a:r>
                        <a:rPr lang="en-US" dirty="0" smtClean="0"/>
                        <a:t>1514</a:t>
                      </a:r>
                      <a:endParaRPr lang="en-US" dirty="0"/>
                    </a:p>
                  </a:txBody>
                  <a:tcPr/>
                </a:tc>
              </a:tr>
            </a:tbl>
          </a:graphicData>
        </a:graphic>
      </p:graphicFrame>
    </p:spTree>
    <p:extLst>
      <p:ext uri="{BB962C8B-B14F-4D97-AF65-F5344CB8AC3E}">
        <p14:creationId xmlns:p14="http://schemas.microsoft.com/office/powerpoint/2010/main" val="2814325357"/>
      </p:ext>
    </p:extLst>
  </p:cSld>
  <p:clrMapOvr>
    <a:masterClrMapping/>
  </p:clrMapOvr>
  <p:timing>
    <p:tnLst>
      <p:par>
        <p:cTn id="1" dur="indefinite" restart="never" nodeType="tmRoot"/>
      </p:par>
    </p:tnLst>
  </p:timing>
</p:sld>
</file>

<file path=ppt/theme/theme1.xml><?xml version="1.0" encoding="utf-8"?>
<a:theme xmlns:a="http://schemas.openxmlformats.org/drawingml/2006/main" name="Badge">
  <a:themeElements>
    <a:clrScheme name="Red Orange">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Badge">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771EA782-DFA6-45B1-AEA3-661F1715B310}"/>
    </a:ext>
  </a:extLst>
</a:theme>
</file>

<file path=docProps/app.xml><?xml version="1.0" encoding="utf-8"?>
<Properties xmlns="http://schemas.openxmlformats.org/officeDocument/2006/extended-properties" xmlns:vt="http://schemas.openxmlformats.org/officeDocument/2006/docPropsVTypes">
  <Template>TM10001106[[fn=Badge]]</Template>
  <TotalTime>260</TotalTime>
  <Words>669</Words>
  <Application>Microsoft Office PowerPoint</Application>
  <PresentationFormat>Widescreen</PresentationFormat>
  <Paragraphs>112</Paragraphs>
  <Slides>16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Gill Sans MT</vt:lpstr>
      <vt:lpstr>Impact</vt:lpstr>
      <vt:lpstr>Badge</vt:lpstr>
      <vt:lpstr>Imperial Japan</vt:lpstr>
      <vt:lpstr>Move to global war workbook</vt:lpstr>
      <vt:lpstr>Pre-1868 japan</vt:lpstr>
      <vt:lpstr>PowerPoint Presentation</vt:lpstr>
      <vt:lpstr>pre-1868 japan</vt:lpstr>
      <vt:lpstr>1868-Meiji (May-G) Restoration</vt:lpstr>
      <vt:lpstr>1868 – Meiji restoration</vt:lpstr>
      <vt:lpstr>Coal production in japan 1875-1913</vt:lpstr>
      <vt:lpstr>Size of Japanese merchant fleet 1873-1913</vt:lpstr>
      <vt:lpstr>Road mileage in japan 1873-1913</vt:lpstr>
      <vt:lpstr>Modern Japan and imperialism</vt:lpstr>
      <vt:lpstr>From “On throwing off asia” by fukuzawa yukichi</vt:lpstr>
      <vt:lpstr>1882 – Imperial rescript</vt:lpstr>
      <vt:lpstr>Review first sino-Japanese war</vt:lpstr>
      <vt:lpstr>Impact of sino-Japanese conflict</vt:lpstr>
      <vt:lpstr>Russo-Japanese War 1905-06 </vt:lpstr>
    </vt:vector>
  </TitlesOfParts>
  <Company>Cobb County School District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Imperial Japan</dc:title>
  <dc:creator>Donald Lynch</dc:creator>
  <cp:lastModifiedBy>Donald Lynch</cp:lastModifiedBy>
  <cp:revision>19</cp:revision>
  <dcterms:created xsi:type="dcterms:W3CDTF">2017-01-03T14:15:06Z</dcterms:created>
  <dcterms:modified xsi:type="dcterms:W3CDTF">2017-01-11T14:56:08Z</dcterms:modified>
</cp:coreProperties>
</file>