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57" r:id="rId5"/>
    <p:sldId id="258" r:id="rId6"/>
    <p:sldId id="259" r:id="rId7"/>
    <p:sldId id="260" r:id="rId8"/>
    <p:sldId id="261" r:id="rId9"/>
    <p:sldId id="262" r:id="rId10"/>
    <p:sldId id="265" r:id="rId11"/>
    <p:sldId id="263" r:id="rId12"/>
    <p:sldId id="264" r:id="rId13"/>
    <p:sldId id="266" r:id="rId14"/>
    <p:sldId id="267" r:id="rId15"/>
    <p:sldId id="268"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EC0390-042F-486B-9DFE-678EF5B8EF4C}"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551DE-8A2C-4EDC-9D0C-9ABD88BC8AA2}"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EC0390-042F-486B-9DFE-678EF5B8EF4C}"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551DE-8A2C-4EDC-9D0C-9ABD88BC8AA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EC0390-042F-486B-9DFE-678EF5B8EF4C}"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551DE-8A2C-4EDC-9D0C-9ABD88BC8AA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B6EC0390-042F-486B-9DFE-678EF5B8EF4C}" type="datetimeFigureOut">
              <a:rPr lang="en-US" smtClean="0"/>
              <a:t>8/10/2018</a:t>
            </a:fld>
            <a:endParaRPr lang="en-US"/>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11E551DE-8A2C-4EDC-9D0C-9ABD88BC8AA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a:prstGeom prst="rect">
            <a:avLst/>
          </a:prstGeo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a:prstGeom prst="rect">
            <a:avLst/>
          </a:prstGeo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B6EC0390-042F-486B-9DFE-678EF5B8EF4C}" type="datetimeFigureOut">
              <a:rPr lang="en-US" smtClean="0"/>
              <a:t>8/10/2018</a:t>
            </a:fld>
            <a:endParaRPr lang="en-US"/>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11E551DE-8A2C-4EDC-9D0C-9ABD88BC8AA2}"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B6EC0390-042F-486B-9DFE-678EF5B8EF4C}" type="datetimeFigureOut">
              <a:rPr lang="en-US" smtClean="0"/>
              <a:t>8/10/2018</a:t>
            </a:fld>
            <a:endParaRPr lang="en-US"/>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11E551DE-8A2C-4EDC-9D0C-9ABD88BC8AA2}"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48400" y="6208776"/>
            <a:ext cx="2133600" cy="365125"/>
          </a:xfrm>
          <a:prstGeom prst="rect">
            <a:avLst/>
          </a:prstGeom>
        </p:spPr>
        <p:txBody>
          <a:bodyPr/>
          <a:lstStyle/>
          <a:p>
            <a:fld id="{B6EC0390-042F-486B-9DFE-678EF5B8EF4C}" type="datetimeFigureOut">
              <a:rPr lang="en-US" smtClean="0"/>
              <a:t>8/10/2018</a:t>
            </a:fld>
            <a:endParaRPr lang="en-US"/>
          </a:p>
        </p:txBody>
      </p:sp>
      <p:sp>
        <p:nvSpPr>
          <p:cNvPr id="8" name="Footer Placeholder 7"/>
          <p:cNvSpPr>
            <a:spLocks noGrp="1"/>
          </p:cNvSpPr>
          <p:nvPr>
            <p:ph type="ftr" sz="quarter" idx="11"/>
          </p:nvPr>
        </p:nvSpPr>
        <p:spPr>
          <a:xfrm>
            <a:off x="761999" y="6208776"/>
            <a:ext cx="487386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620000" y="5687568"/>
            <a:ext cx="762000" cy="365125"/>
          </a:xfrm>
          <a:prstGeom prst="rect">
            <a:avLst/>
          </a:prstGeom>
        </p:spPr>
        <p:txBody>
          <a:bodyPr/>
          <a:lstStyle/>
          <a:p>
            <a:fld id="{11E551DE-8A2C-4EDC-9D0C-9ABD88BC8AA2}"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48400" y="6208776"/>
            <a:ext cx="2133600" cy="365125"/>
          </a:xfrm>
          <a:prstGeom prst="rect">
            <a:avLst/>
          </a:prstGeom>
        </p:spPr>
        <p:txBody>
          <a:bodyPr/>
          <a:lstStyle/>
          <a:p>
            <a:fld id="{B6EC0390-042F-486B-9DFE-678EF5B8EF4C}" type="datetimeFigureOut">
              <a:rPr lang="en-US" smtClean="0"/>
              <a:t>8/10/2018</a:t>
            </a:fld>
            <a:endParaRPr lang="en-US"/>
          </a:p>
        </p:txBody>
      </p:sp>
      <p:sp>
        <p:nvSpPr>
          <p:cNvPr id="4" name="Footer Placeholder 3"/>
          <p:cNvSpPr>
            <a:spLocks noGrp="1"/>
          </p:cNvSpPr>
          <p:nvPr>
            <p:ph type="ftr" sz="quarter" idx="11"/>
          </p:nvPr>
        </p:nvSpPr>
        <p:spPr>
          <a:xfrm>
            <a:off x="761999" y="6208776"/>
            <a:ext cx="4873869"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620000" y="5687568"/>
            <a:ext cx="762000" cy="365125"/>
          </a:xfrm>
          <a:prstGeom prst="rect">
            <a:avLst/>
          </a:prstGeom>
        </p:spPr>
        <p:txBody>
          <a:bodyPr/>
          <a:lstStyle/>
          <a:p>
            <a:fld id="{11E551DE-8A2C-4EDC-9D0C-9ABD88BC8AA2}"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48400" y="6208776"/>
            <a:ext cx="2133600" cy="365125"/>
          </a:xfrm>
          <a:prstGeom prst="rect">
            <a:avLst/>
          </a:prstGeom>
        </p:spPr>
        <p:txBody>
          <a:bodyPr/>
          <a:lstStyle/>
          <a:p>
            <a:fld id="{B6EC0390-042F-486B-9DFE-678EF5B8EF4C}" type="datetimeFigureOut">
              <a:rPr lang="en-US" smtClean="0"/>
              <a:t>8/10/2018</a:t>
            </a:fld>
            <a:endParaRPr lang="en-US"/>
          </a:p>
        </p:txBody>
      </p:sp>
      <p:sp>
        <p:nvSpPr>
          <p:cNvPr id="3" name="Footer Placeholder 2"/>
          <p:cNvSpPr>
            <a:spLocks noGrp="1"/>
          </p:cNvSpPr>
          <p:nvPr>
            <p:ph type="ftr" sz="quarter" idx="11"/>
          </p:nvPr>
        </p:nvSpPr>
        <p:spPr>
          <a:xfrm>
            <a:off x="761999" y="6208776"/>
            <a:ext cx="4873869"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620000" y="5687568"/>
            <a:ext cx="762000" cy="365125"/>
          </a:xfrm>
          <a:prstGeom prst="rect">
            <a:avLst/>
          </a:prstGeom>
        </p:spPr>
        <p:txBody>
          <a:bodyPr/>
          <a:lstStyle/>
          <a:p>
            <a:fld id="{11E551DE-8A2C-4EDC-9D0C-9ABD88BC8AA2}"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a:prstGeom prst="rect">
            <a:avLst/>
          </a:prstGeo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a:prstGeom prst="rect">
            <a:avLst/>
          </a:prstGeo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a:prstGeom prst="rect">
            <a:avLst/>
          </a:prstGeo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B6EC0390-042F-486B-9DFE-678EF5B8EF4C}" type="datetimeFigureOut">
              <a:rPr lang="en-US" smtClean="0"/>
              <a:t>8/10/2018</a:t>
            </a:fld>
            <a:endParaRPr lang="en-US"/>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11E551DE-8A2C-4EDC-9D0C-9ABD88BC8AA2}"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a:prstGeom prst="rect">
            <a:avLst/>
          </a:prstGeo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prstGeom prst="rect">
            <a:avLst/>
          </a:prstGeo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a:prstGeom prst="rect">
            <a:avLst/>
          </a:prstGeo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B6EC0390-042F-486B-9DFE-678EF5B8EF4C}" type="datetimeFigureOut">
              <a:rPr lang="en-US" smtClean="0"/>
              <a:t>8/10/2018</a:t>
            </a:fld>
            <a:endParaRPr lang="en-US"/>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11E551DE-8A2C-4EDC-9D0C-9ABD88BC8AA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EC0390-042F-486B-9DFE-678EF5B8EF4C}"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551DE-8A2C-4EDC-9D0C-9ABD88BC8AA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a:prstGeom prst="rect">
            <a:avLst/>
          </a:prstGeo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B6EC0390-042F-486B-9DFE-678EF5B8EF4C}" type="datetimeFigureOut">
              <a:rPr lang="en-US" smtClean="0"/>
              <a:t>8/10/2018</a:t>
            </a:fld>
            <a:endParaRPr lang="en-US"/>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11E551DE-8A2C-4EDC-9D0C-9ABD88BC8AA2}"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a:prstGeom prst="rect">
            <a:avLst/>
          </a:prstGeo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B6EC0390-042F-486B-9DFE-678EF5B8EF4C}" type="datetimeFigureOut">
              <a:rPr lang="en-US" smtClean="0"/>
              <a:t>8/10/2018</a:t>
            </a:fld>
            <a:endParaRPr lang="en-US"/>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11E551DE-8A2C-4EDC-9D0C-9ABD88BC8AA2}"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B6EC0390-042F-486B-9DFE-678EF5B8EF4C}" type="datetimeFigureOut">
              <a:rPr lang="en-US" smtClean="0"/>
              <a:t>8/10/2018</a:t>
            </a:fld>
            <a:endParaRPr lang="en-US"/>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11E551DE-8A2C-4EDC-9D0C-9ABD88BC8AA2}"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a:prstGeom prst="rect">
            <a:avLst/>
          </a:prstGeo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a:prstGeom prst="rect">
            <a:avLst/>
          </a:prstGeo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B6EC0390-042F-486B-9DFE-678EF5B8EF4C}" type="datetimeFigureOut">
              <a:rPr lang="en-US" smtClean="0"/>
              <a:t>8/10/2018</a:t>
            </a:fld>
            <a:endParaRPr lang="en-US"/>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11E551DE-8A2C-4EDC-9D0C-9ABD88BC8AA2}"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B6EC0390-042F-486B-9DFE-678EF5B8EF4C}" type="datetimeFigureOut">
              <a:rPr lang="en-US" smtClean="0"/>
              <a:t>8/10/2018</a:t>
            </a:fld>
            <a:endParaRPr lang="en-US"/>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11E551DE-8A2C-4EDC-9D0C-9ABD88BC8AA2}"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48400" y="6208776"/>
            <a:ext cx="2133600" cy="365125"/>
          </a:xfrm>
          <a:prstGeom prst="rect">
            <a:avLst/>
          </a:prstGeom>
        </p:spPr>
        <p:txBody>
          <a:bodyPr/>
          <a:lstStyle/>
          <a:p>
            <a:fld id="{B6EC0390-042F-486B-9DFE-678EF5B8EF4C}" type="datetimeFigureOut">
              <a:rPr lang="en-US" smtClean="0"/>
              <a:t>8/10/2018</a:t>
            </a:fld>
            <a:endParaRPr lang="en-US"/>
          </a:p>
        </p:txBody>
      </p:sp>
      <p:sp>
        <p:nvSpPr>
          <p:cNvPr id="8" name="Footer Placeholder 7"/>
          <p:cNvSpPr>
            <a:spLocks noGrp="1"/>
          </p:cNvSpPr>
          <p:nvPr>
            <p:ph type="ftr" sz="quarter" idx="11"/>
          </p:nvPr>
        </p:nvSpPr>
        <p:spPr>
          <a:xfrm>
            <a:off x="761999" y="6208776"/>
            <a:ext cx="487386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620000" y="5687568"/>
            <a:ext cx="762000" cy="365125"/>
          </a:xfrm>
          <a:prstGeom prst="rect">
            <a:avLst/>
          </a:prstGeom>
        </p:spPr>
        <p:txBody>
          <a:bodyPr/>
          <a:lstStyle/>
          <a:p>
            <a:fld id="{11E551DE-8A2C-4EDC-9D0C-9ABD88BC8AA2}"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48400" y="6208776"/>
            <a:ext cx="2133600" cy="365125"/>
          </a:xfrm>
          <a:prstGeom prst="rect">
            <a:avLst/>
          </a:prstGeom>
        </p:spPr>
        <p:txBody>
          <a:bodyPr/>
          <a:lstStyle/>
          <a:p>
            <a:fld id="{B6EC0390-042F-486B-9DFE-678EF5B8EF4C}" type="datetimeFigureOut">
              <a:rPr lang="en-US" smtClean="0"/>
              <a:t>8/10/2018</a:t>
            </a:fld>
            <a:endParaRPr lang="en-US"/>
          </a:p>
        </p:txBody>
      </p:sp>
      <p:sp>
        <p:nvSpPr>
          <p:cNvPr id="4" name="Footer Placeholder 3"/>
          <p:cNvSpPr>
            <a:spLocks noGrp="1"/>
          </p:cNvSpPr>
          <p:nvPr>
            <p:ph type="ftr" sz="quarter" idx="11"/>
          </p:nvPr>
        </p:nvSpPr>
        <p:spPr>
          <a:xfrm>
            <a:off x="761999" y="6208776"/>
            <a:ext cx="4873869"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620000" y="5687568"/>
            <a:ext cx="762000" cy="365125"/>
          </a:xfrm>
          <a:prstGeom prst="rect">
            <a:avLst/>
          </a:prstGeom>
        </p:spPr>
        <p:txBody>
          <a:bodyPr/>
          <a:lstStyle/>
          <a:p>
            <a:fld id="{11E551DE-8A2C-4EDC-9D0C-9ABD88BC8AA2}"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48400" y="6208776"/>
            <a:ext cx="2133600" cy="365125"/>
          </a:xfrm>
          <a:prstGeom prst="rect">
            <a:avLst/>
          </a:prstGeom>
        </p:spPr>
        <p:txBody>
          <a:bodyPr/>
          <a:lstStyle/>
          <a:p>
            <a:fld id="{B6EC0390-042F-486B-9DFE-678EF5B8EF4C}" type="datetimeFigureOut">
              <a:rPr lang="en-US" smtClean="0"/>
              <a:t>8/10/2018</a:t>
            </a:fld>
            <a:endParaRPr lang="en-US"/>
          </a:p>
        </p:txBody>
      </p:sp>
      <p:sp>
        <p:nvSpPr>
          <p:cNvPr id="3" name="Footer Placeholder 2"/>
          <p:cNvSpPr>
            <a:spLocks noGrp="1"/>
          </p:cNvSpPr>
          <p:nvPr>
            <p:ph type="ftr" sz="quarter" idx="11"/>
          </p:nvPr>
        </p:nvSpPr>
        <p:spPr>
          <a:xfrm>
            <a:off x="761999" y="6208776"/>
            <a:ext cx="4873869"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620000" y="5687568"/>
            <a:ext cx="762000" cy="365125"/>
          </a:xfrm>
          <a:prstGeom prst="rect">
            <a:avLst/>
          </a:prstGeom>
        </p:spPr>
        <p:txBody>
          <a:bodyPr/>
          <a:lstStyle/>
          <a:p>
            <a:fld id="{11E551DE-8A2C-4EDC-9D0C-9ABD88BC8AA2}"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a:prstGeom prst="rect">
            <a:avLst/>
          </a:prstGeo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a:prstGeom prst="rect">
            <a:avLst/>
          </a:prstGeo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a:prstGeom prst="rect">
            <a:avLst/>
          </a:prstGeo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B6EC0390-042F-486B-9DFE-678EF5B8EF4C}" type="datetimeFigureOut">
              <a:rPr lang="en-US" smtClean="0"/>
              <a:t>8/10/2018</a:t>
            </a:fld>
            <a:endParaRPr lang="en-US"/>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11E551DE-8A2C-4EDC-9D0C-9ABD88BC8AA2}"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a:prstGeom prst="rect">
            <a:avLst/>
          </a:prstGeo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prstGeom prst="rect">
            <a:avLst/>
          </a:prstGeo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a:prstGeom prst="rect">
            <a:avLst/>
          </a:prstGeo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B6EC0390-042F-486B-9DFE-678EF5B8EF4C}" type="datetimeFigureOut">
              <a:rPr lang="en-US" smtClean="0"/>
              <a:t>8/10/2018</a:t>
            </a:fld>
            <a:endParaRPr lang="en-US"/>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11E551DE-8A2C-4EDC-9D0C-9ABD88BC8AA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EC0390-042F-486B-9DFE-678EF5B8EF4C}"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551DE-8A2C-4EDC-9D0C-9ABD88BC8AA2}"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a:prstGeom prst="rect">
            <a:avLst/>
          </a:prstGeo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B6EC0390-042F-486B-9DFE-678EF5B8EF4C}" type="datetimeFigureOut">
              <a:rPr lang="en-US" smtClean="0"/>
              <a:t>8/10/2018</a:t>
            </a:fld>
            <a:endParaRPr lang="en-US"/>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11E551DE-8A2C-4EDC-9D0C-9ABD88BC8AA2}"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a:prstGeom prst="rect">
            <a:avLst/>
          </a:prstGeo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B6EC0390-042F-486B-9DFE-678EF5B8EF4C}" type="datetimeFigureOut">
              <a:rPr lang="en-US" smtClean="0"/>
              <a:t>8/10/2018</a:t>
            </a:fld>
            <a:endParaRPr lang="en-US"/>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11E551DE-8A2C-4EDC-9D0C-9ABD88BC8AA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EC0390-042F-486B-9DFE-678EF5B8EF4C}"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551DE-8A2C-4EDC-9D0C-9ABD88BC8AA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EC0390-042F-486B-9DFE-678EF5B8EF4C}"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E551DE-8A2C-4EDC-9D0C-9ABD88BC8AA2}"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EC0390-042F-486B-9DFE-678EF5B8EF4C}"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E551DE-8A2C-4EDC-9D0C-9ABD88BC8AA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C0390-042F-486B-9DFE-678EF5B8EF4C}"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E551DE-8A2C-4EDC-9D0C-9ABD88BC8A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EC0390-042F-486B-9DFE-678EF5B8EF4C}"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551DE-8A2C-4EDC-9D0C-9ABD88BC8AA2}"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EC0390-042F-486B-9DFE-678EF5B8EF4C}"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551DE-8A2C-4EDC-9D0C-9ABD88BC8AA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6EC0390-042F-486B-9DFE-678EF5B8EF4C}" type="datetimeFigureOut">
              <a:rPr lang="en-US" smtClean="0"/>
              <a:t>8/10/2018</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1E551DE-8A2C-4EDC-9D0C-9ABD88BC8AA2}"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QuestionShape"/>
          <p:cNvSpPr/>
          <p:nvPr userDrawn="1"/>
        </p:nvSpPr>
        <p:spPr>
          <a:xfrm>
            <a:off x="127000" y="127000"/>
            <a:ext cx="8890000" cy="2857500"/>
          </a:xfrm>
          <a:prstGeom prst="rect">
            <a:avLst/>
          </a:prstGeom>
        </p:spPr>
        <p:txBody>
          <a:bodyPr vert="horz" lIns="91440" tIns="45720" rIns="91440" bIns="45720" rtlCol="0" anchor="b" anchorCtr="0">
            <a:normAutofit/>
          </a:bodyPr>
          <a:lstStyle/>
          <a:p>
            <a:pPr lvl="0">
              <a:spcBef>
                <a:spcPct val="0"/>
              </a:spcBef>
              <a:buNone/>
            </a:pPr>
            <a:r>
              <a:rPr lang="en-US" sz="5400" smtClean="0">
                <a:solidFill>
                  <a:schemeClr val="tx1">
                    <a:lumMod val="85000"/>
                    <a:lumOff val="15000"/>
                  </a:schemeClr>
                </a:solidFill>
                <a:latin typeface="+mj-lt"/>
                <a:ea typeface="+mj-ea"/>
                <a:cs typeface="+mj-cs"/>
              </a:rPr>
              <a:t>iRespond Question Master</a:t>
            </a:r>
            <a:endParaRPr lang="en-US" sz="5400">
              <a:solidFill>
                <a:schemeClr val="tx1">
                  <a:lumMod val="85000"/>
                  <a:lumOff val="15000"/>
                </a:schemeClr>
              </a:solidFill>
              <a:latin typeface="+mj-lt"/>
              <a:ea typeface="+mj-ea"/>
              <a:cs typeface="+mj-cs"/>
            </a:endParaRPr>
          </a:p>
        </p:txBody>
      </p:sp>
      <p:sp>
        <p:nvSpPr>
          <p:cNvPr id="10" name="AShape"/>
          <p:cNvSpPr/>
          <p:nvPr userDrawn="1"/>
        </p:nvSpPr>
        <p:spPr>
          <a:xfrm>
            <a:off x="127000" y="3111500"/>
            <a:ext cx="8890000" cy="711200"/>
          </a:xfrm>
          <a:prstGeom prst="rect">
            <a:avLst/>
          </a:prstGeom>
        </p:spPr>
        <p:txBody>
          <a:bodyPr vert="horz" lIns="91440" tIns="45720" rIns="91440" bIns="45720" rtlCol="0" anchor="ctr" anchorCtr="0">
            <a:normAutofit/>
          </a:bodyPr>
          <a:lstStyle/>
          <a:p>
            <a:pPr marL="274320" lvl="0" indent="-274320" algn="l" defTabSz="914400" rtl="0" eaLnBrk="1" latinLnBrk="0" hangingPunct="1">
              <a:spcBef>
                <a:spcPct val="20000"/>
              </a:spcBef>
              <a:buClr>
                <a:schemeClr val="accent1"/>
              </a:buClr>
              <a:buFont typeface="Arial" pitchFamily="34" charset="0"/>
              <a:buNone/>
            </a:pPr>
            <a:r>
              <a:rPr lang="en-US" sz="2400" smtClean="0">
                <a:solidFill>
                  <a:schemeClr val="tx2"/>
                </a:solidFill>
              </a:rPr>
              <a:t>A.) Response A</a:t>
            </a:r>
            <a:endParaRPr lang="en-US" sz="2400">
              <a:solidFill>
                <a:schemeClr val="tx2"/>
              </a:solidFill>
            </a:endParaRPr>
          </a:p>
        </p:txBody>
      </p:sp>
      <p:sp>
        <p:nvSpPr>
          <p:cNvPr id="11" name="BShape"/>
          <p:cNvSpPr/>
          <p:nvPr userDrawn="1"/>
        </p:nvSpPr>
        <p:spPr>
          <a:xfrm>
            <a:off x="127000" y="3835400"/>
            <a:ext cx="8890000" cy="711200"/>
          </a:xfrm>
          <a:prstGeom prst="rect">
            <a:avLst/>
          </a:prstGeom>
        </p:spPr>
        <p:txBody>
          <a:bodyPr vert="horz" lIns="91440" tIns="45720" rIns="91440" bIns="45720" rtlCol="0" anchor="ctr" anchorCtr="0">
            <a:normAutofit/>
          </a:bodyPr>
          <a:lstStyle/>
          <a:p>
            <a:pPr marL="274320" lvl="0" indent="-274320" algn="l" defTabSz="914400" rtl="0" eaLnBrk="1" latinLnBrk="0" hangingPunct="1">
              <a:spcBef>
                <a:spcPct val="20000"/>
              </a:spcBef>
              <a:buClr>
                <a:schemeClr val="accent1"/>
              </a:buClr>
              <a:buFont typeface="Arial" pitchFamily="34" charset="0"/>
              <a:buNone/>
            </a:pPr>
            <a:r>
              <a:rPr lang="en-US" sz="2400" smtClean="0">
                <a:solidFill>
                  <a:schemeClr val="tx2"/>
                </a:solidFill>
              </a:rPr>
              <a:t>B.) Response B</a:t>
            </a:r>
            <a:endParaRPr lang="en-US" sz="2400">
              <a:solidFill>
                <a:schemeClr val="tx2"/>
              </a:solidFill>
            </a:endParaRPr>
          </a:p>
        </p:txBody>
      </p:sp>
      <p:sp>
        <p:nvSpPr>
          <p:cNvPr id="12" name="CShape"/>
          <p:cNvSpPr/>
          <p:nvPr userDrawn="1"/>
        </p:nvSpPr>
        <p:spPr>
          <a:xfrm>
            <a:off x="127000" y="4559300"/>
            <a:ext cx="8890000" cy="711200"/>
          </a:xfrm>
          <a:prstGeom prst="rect">
            <a:avLst/>
          </a:prstGeom>
        </p:spPr>
        <p:txBody>
          <a:bodyPr vert="horz" lIns="91440" tIns="45720" rIns="91440" bIns="45720" rtlCol="0" anchor="ctr" anchorCtr="0">
            <a:normAutofit/>
          </a:bodyPr>
          <a:lstStyle/>
          <a:p>
            <a:pPr marL="274320" lvl="0" indent="-274320" algn="l" defTabSz="914400" rtl="0" eaLnBrk="1" latinLnBrk="0" hangingPunct="1">
              <a:spcBef>
                <a:spcPct val="20000"/>
              </a:spcBef>
              <a:buClr>
                <a:schemeClr val="accent1"/>
              </a:buClr>
              <a:buFont typeface="Arial" pitchFamily="34" charset="0"/>
              <a:buNone/>
            </a:pPr>
            <a:r>
              <a:rPr lang="en-US" sz="2400" smtClean="0">
                <a:solidFill>
                  <a:schemeClr val="tx2"/>
                </a:solidFill>
              </a:rPr>
              <a:t>C.) Response C</a:t>
            </a:r>
            <a:endParaRPr lang="en-US" sz="2400">
              <a:solidFill>
                <a:schemeClr val="tx2"/>
              </a:solidFill>
            </a:endParaRPr>
          </a:p>
        </p:txBody>
      </p:sp>
      <p:sp>
        <p:nvSpPr>
          <p:cNvPr id="13" name="DShape"/>
          <p:cNvSpPr/>
          <p:nvPr userDrawn="1"/>
        </p:nvSpPr>
        <p:spPr>
          <a:xfrm>
            <a:off x="127000" y="5283200"/>
            <a:ext cx="8890000" cy="711200"/>
          </a:xfrm>
          <a:prstGeom prst="rect">
            <a:avLst/>
          </a:prstGeom>
        </p:spPr>
        <p:txBody>
          <a:bodyPr vert="horz" lIns="91440" tIns="45720" rIns="91440" bIns="45720" rtlCol="0" anchor="ctr" anchorCtr="0">
            <a:normAutofit/>
          </a:bodyPr>
          <a:lstStyle/>
          <a:p>
            <a:pPr marL="274320" lvl="0" indent="-274320" algn="l" defTabSz="914400" rtl="0" eaLnBrk="1" latinLnBrk="0" hangingPunct="1">
              <a:spcBef>
                <a:spcPct val="20000"/>
              </a:spcBef>
              <a:buClr>
                <a:schemeClr val="accent1"/>
              </a:buClr>
              <a:buFont typeface="Arial" pitchFamily="34" charset="0"/>
              <a:buNone/>
            </a:pPr>
            <a:r>
              <a:rPr lang="en-US" sz="2400" smtClean="0">
                <a:solidFill>
                  <a:schemeClr val="tx2"/>
                </a:solidFill>
              </a:rPr>
              <a:t>D.) Response D</a:t>
            </a:r>
            <a:endParaRPr lang="en-US" sz="2400">
              <a:solidFill>
                <a:schemeClr val="tx2"/>
              </a:solidFill>
            </a:endParaRPr>
          </a:p>
        </p:txBody>
      </p:sp>
      <p:sp>
        <p:nvSpPr>
          <p:cNvPr id="14" name="EShape"/>
          <p:cNvSpPr/>
          <p:nvPr userDrawn="1"/>
        </p:nvSpPr>
        <p:spPr>
          <a:xfrm>
            <a:off x="127000" y="6007100"/>
            <a:ext cx="8890000" cy="711200"/>
          </a:xfrm>
          <a:prstGeom prst="rect">
            <a:avLst/>
          </a:prstGeom>
        </p:spPr>
        <p:txBody>
          <a:bodyPr vert="horz" lIns="91440" tIns="45720" rIns="91440" bIns="45720" rtlCol="0" anchor="ctr" anchorCtr="0">
            <a:normAutofit/>
          </a:bodyPr>
          <a:lstStyle/>
          <a:p>
            <a:pPr marL="274320" lvl="0" indent="-274320" algn="l" defTabSz="914400" rtl="0" eaLnBrk="1" latinLnBrk="0" hangingPunct="1">
              <a:spcBef>
                <a:spcPct val="20000"/>
              </a:spcBef>
              <a:buClr>
                <a:schemeClr val="accent1"/>
              </a:buClr>
              <a:buFont typeface="Arial" pitchFamily="34" charset="0"/>
              <a:buNone/>
            </a:pPr>
            <a:r>
              <a:rPr lang="en-US" sz="2400" smtClean="0">
                <a:solidFill>
                  <a:schemeClr val="tx2"/>
                </a:solidFill>
              </a:rPr>
              <a:t>E.) Response E</a:t>
            </a:r>
            <a:endParaRPr lang="en-US" sz="2400">
              <a:solidFill>
                <a:schemeClr val="tx2"/>
              </a:solidFill>
            </a:endParaRPr>
          </a:p>
        </p:txBody>
      </p:sp>
      <p:sp>
        <p:nvSpPr>
          <p:cNvPr id="15" name="Percent"/>
          <p:cNvSpPr/>
          <p:nvPr userDrawn="1"/>
        </p:nvSpPr>
        <p:spPr>
          <a:xfrm>
            <a:off x="6350000" y="254000"/>
            <a:ext cx="2540000" cy="508000"/>
          </a:xfrm>
          <a:prstGeom prst="rect">
            <a:avLst/>
          </a:prstGeom>
          <a:solidFill>
            <a:schemeClr val="accent1">
              <a:alpha val="0"/>
            </a:schemeClr>
          </a:solidFill>
          <a:ln w="22225" cap="flat" cmpd="sng" algn="ctr">
            <a:noFill/>
            <a:prstDash val="solid"/>
          </a:ln>
          <a:effectLst/>
          <a:extLst>
            <a:ext uri="{91240B29-F687-4F45-9708-019B960494DF}">
              <a14:hiddenLine xmlns:a14="http://schemas.microsoft.com/office/drawing/2010/main" w="222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16" name="Timer"/>
          <p:cNvSpPr/>
          <p:nvPr userDrawn="1"/>
        </p:nvSpPr>
        <p:spPr>
          <a:xfrm>
            <a:off x="254000" y="254000"/>
            <a:ext cx="2540000" cy="508000"/>
          </a:xfrm>
          <a:prstGeom prst="rect">
            <a:avLst/>
          </a:prstGeom>
          <a:solidFill>
            <a:schemeClr val="accent1">
              <a:alpha val="0"/>
            </a:schemeClr>
          </a:solidFill>
          <a:ln w="22225" cap="flat" cmpd="sng" algn="ctr">
            <a:noFill/>
            <a:prstDash val="solid"/>
          </a:ln>
          <a:effectLst/>
          <a:extLst>
            <a:ext uri="{91240B29-F687-4F45-9708-019B960494DF}">
              <a14:hiddenLine xmlns:a14="http://schemas.microsoft.com/office/drawing/2010/main" w="222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9" name="CorrectBarGroup"/>
          <p:cNvGrpSpPr/>
          <p:nvPr userDrawn="1"/>
        </p:nvGrpSpPr>
        <p:grpSpPr>
          <a:xfrm>
            <a:off x="1270000" y="3175000"/>
            <a:ext cx="2667000" cy="2540000"/>
            <a:chOff x="1270000" y="3175000"/>
            <a:chExt cx="2667000" cy="2540000"/>
          </a:xfrm>
        </p:grpSpPr>
        <p:sp>
          <p:nvSpPr>
            <p:cNvPr id="11" name="CorrectBar0"/>
            <p:cNvSpPr/>
            <p:nvPr userDrawn="1"/>
          </p:nvSpPr>
          <p:spPr>
            <a:xfrm>
              <a:off x="1270000" y="3175000"/>
              <a:ext cx="1079500" cy="2540000"/>
            </a:xfrm>
            <a:prstGeom prst="rect">
              <a:avLst/>
            </a:prstGeom>
            <a:solidFill>
              <a:srgbClr val="22FF22"/>
            </a:solidFill>
            <a:ln w="22225" cap="flat" cmpd="sng" algn="ctr">
              <a:noFill/>
              <a:prstDash val="solid"/>
            </a:ln>
            <a:effectLst/>
            <a:extLst>
              <a:ext uri="{91240B29-F687-4F45-9708-019B960494DF}">
                <a14:hiddenLine xmlns:a14="http://schemas.microsoft.com/office/drawing/2010/main" w="222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rrectBar1"/>
            <p:cNvSpPr/>
            <p:nvPr userDrawn="1"/>
          </p:nvSpPr>
          <p:spPr>
            <a:xfrm>
              <a:off x="2857500" y="4445000"/>
              <a:ext cx="1079500" cy="1270000"/>
            </a:xfrm>
            <a:prstGeom prst="rect">
              <a:avLst/>
            </a:prstGeom>
            <a:solidFill>
              <a:srgbClr val="22FF22"/>
            </a:solidFill>
            <a:ln w="22225" cap="flat" cmpd="sng" algn="ctr">
              <a:noFill/>
              <a:prstDash val="solid"/>
            </a:ln>
            <a:effectLst/>
            <a:extLst>
              <a:ext uri="{91240B29-F687-4F45-9708-019B960494DF}">
                <a14:hiddenLine xmlns:a14="http://schemas.microsoft.com/office/drawing/2010/main" w="222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PercentLabelGroup"/>
          <p:cNvGrpSpPr/>
          <p:nvPr userDrawn="1"/>
        </p:nvGrpSpPr>
        <p:grpSpPr>
          <a:xfrm>
            <a:off x="1270000" y="1270000"/>
            <a:ext cx="7429500" cy="317500"/>
            <a:chOff x="1270000" y="1270000"/>
            <a:chExt cx="7429500" cy="317500"/>
          </a:xfrm>
        </p:grpSpPr>
        <p:sp>
          <p:nvSpPr>
            <p:cNvPr id="10" name="PercentLabel0"/>
            <p:cNvSpPr/>
            <p:nvPr userDrawn="1"/>
          </p:nvSpPr>
          <p:spPr>
            <a:xfrm>
              <a:off x="1270000" y="1270000"/>
              <a:ext cx="1079500" cy="317500"/>
            </a:xfrm>
            <a:prstGeom prst="rect">
              <a:avLst/>
            </a:prstGeom>
            <a:solidFill>
              <a:schemeClr val="accent1">
                <a:alpha val="0"/>
              </a:schemeClr>
            </a:solidFill>
            <a:ln w="22225" cap="flat" cmpd="sng" algn="ctr">
              <a:noFill/>
              <a:prstDash val="solid"/>
            </a:ln>
            <a:effectLst/>
            <a:extLst>
              <a:ext uri="{91240B29-F687-4F45-9708-019B960494DF}">
                <a14:hiddenLine xmlns:a14="http://schemas.microsoft.com/office/drawing/2010/main" w="222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3" name="PercentLabel1"/>
            <p:cNvSpPr/>
            <p:nvPr userDrawn="1"/>
          </p:nvSpPr>
          <p:spPr>
            <a:xfrm>
              <a:off x="2857500" y="1270000"/>
              <a:ext cx="1079500" cy="317500"/>
            </a:xfrm>
            <a:prstGeom prst="rect">
              <a:avLst/>
            </a:prstGeom>
            <a:solidFill>
              <a:schemeClr val="accent1">
                <a:alpha val="0"/>
              </a:schemeClr>
            </a:solidFill>
            <a:ln w="22225" cap="flat" cmpd="sng" algn="ctr">
              <a:noFill/>
              <a:prstDash val="solid"/>
            </a:ln>
            <a:effectLst/>
            <a:extLst>
              <a:ext uri="{91240B29-F687-4F45-9708-019B960494DF}">
                <a14:hiddenLine xmlns:a14="http://schemas.microsoft.com/office/drawing/2010/main" w="222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6" name="PercentLabel2"/>
            <p:cNvSpPr/>
            <p:nvPr userDrawn="1"/>
          </p:nvSpPr>
          <p:spPr>
            <a:xfrm>
              <a:off x="4445000" y="1270000"/>
              <a:ext cx="1079500" cy="317500"/>
            </a:xfrm>
            <a:prstGeom prst="rect">
              <a:avLst/>
            </a:prstGeom>
            <a:solidFill>
              <a:schemeClr val="accent1">
                <a:alpha val="0"/>
              </a:schemeClr>
            </a:solidFill>
            <a:ln w="22225" cap="flat" cmpd="sng" algn="ctr">
              <a:noFill/>
              <a:prstDash val="solid"/>
            </a:ln>
            <a:effectLst/>
            <a:extLst>
              <a:ext uri="{91240B29-F687-4F45-9708-019B960494DF}">
                <a14:hiddenLine xmlns:a14="http://schemas.microsoft.com/office/drawing/2010/main" w="222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9" name="PercentLabel3"/>
            <p:cNvSpPr/>
            <p:nvPr userDrawn="1"/>
          </p:nvSpPr>
          <p:spPr>
            <a:xfrm>
              <a:off x="6032500" y="1270000"/>
              <a:ext cx="1079500" cy="317500"/>
            </a:xfrm>
            <a:prstGeom prst="rect">
              <a:avLst/>
            </a:prstGeom>
            <a:solidFill>
              <a:schemeClr val="accent1">
                <a:alpha val="0"/>
              </a:schemeClr>
            </a:solidFill>
            <a:ln w="22225" cap="flat" cmpd="sng" algn="ctr">
              <a:noFill/>
              <a:prstDash val="solid"/>
            </a:ln>
            <a:effectLst/>
            <a:extLst>
              <a:ext uri="{91240B29-F687-4F45-9708-019B960494DF}">
                <a14:hiddenLine xmlns:a14="http://schemas.microsoft.com/office/drawing/2010/main" w="222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2" name="PercentLabel4"/>
            <p:cNvSpPr/>
            <p:nvPr userDrawn="1"/>
          </p:nvSpPr>
          <p:spPr>
            <a:xfrm>
              <a:off x="7620000" y="1270000"/>
              <a:ext cx="1079500" cy="317500"/>
            </a:xfrm>
            <a:prstGeom prst="rect">
              <a:avLst/>
            </a:prstGeom>
            <a:solidFill>
              <a:schemeClr val="accent1">
                <a:alpha val="0"/>
              </a:schemeClr>
            </a:solidFill>
            <a:ln w="22225" cap="flat" cmpd="sng" algn="ctr">
              <a:noFill/>
              <a:prstDash val="solid"/>
            </a:ln>
            <a:effectLst/>
            <a:extLst>
              <a:ext uri="{91240B29-F687-4F45-9708-019B960494DF}">
                <a14:hiddenLine xmlns:a14="http://schemas.microsoft.com/office/drawing/2010/main" w="222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40" name="IncorrectBarGroup"/>
          <p:cNvGrpSpPr/>
          <p:nvPr userDrawn="1"/>
        </p:nvGrpSpPr>
        <p:grpSpPr>
          <a:xfrm>
            <a:off x="4445000" y="1905000"/>
            <a:ext cx="4254500" cy="3810000"/>
            <a:chOff x="4445000" y="1905000"/>
            <a:chExt cx="4254500" cy="3810000"/>
          </a:xfrm>
        </p:grpSpPr>
        <p:sp>
          <p:nvSpPr>
            <p:cNvPr id="17" name="IncorrectBar2"/>
            <p:cNvSpPr/>
            <p:nvPr userDrawn="1"/>
          </p:nvSpPr>
          <p:spPr>
            <a:xfrm>
              <a:off x="4445000" y="1905000"/>
              <a:ext cx="1079500" cy="3810000"/>
            </a:xfrm>
            <a:prstGeom prst="rect">
              <a:avLst/>
            </a:prstGeom>
            <a:solidFill>
              <a:srgbClr val="FF2222"/>
            </a:solidFill>
            <a:ln w="22225" cap="flat" cmpd="sng" algn="ctr">
              <a:noFill/>
              <a:prstDash val="solid"/>
            </a:ln>
            <a:effectLst/>
            <a:extLst>
              <a:ext uri="{91240B29-F687-4F45-9708-019B960494DF}">
                <a14:hiddenLine xmlns:a14="http://schemas.microsoft.com/office/drawing/2010/main" w="222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correctBar3"/>
            <p:cNvSpPr/>
            <p:nvPr userDrawn="1"/>
          </p:nvSpPr>
          <p:spPr>
            <a:xfrm>
              <a:off x="6032500" y="1905000"/>
              <a:ext cx="1079500" cy="3810000"/>
            </a:xfrm>
            <a:prstGeom prst="rect">
              <a:avLst/>
            </a:prstGeom>
            <a:solidFill>
              <a:srgbClr val="FF2222"/>
            </a:solidFill>
            <a:ln w="22225" cap="flat" cmpd="sng" algn="ctr">
              <a:noFill/>
              <a:prstDash val="solid"/>
            </a:ln>
            <a:effectLst/>
            <a:extLst>
              <a:ext uri="{91240B29-F687-4F45-9708-019B960494DF}">
                <a14:hiddenLine xmlns:a14="http://schemas.microsoft.com/office/drawing/2010/main" w="222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ncorrectBar4"/>
            <p:cNvSpPr/>
            <p:nvPr userDrawn="1"/>
          </p:nvSpPr>
          <p:spPr>
            <a:xfrm>
              <a:off x="7620000" y="3175000"/>
              <a:ext cx="1079500" cy="2540000"/>
            </a:xfrm>
            <a:prstGeom prst="rect">
              <a:avLst/>
            </a:prstGeom>
            <a:solidFill>
              <a:srgbClr val="FF2222"/>
            </a:solidFill>
            <a:ln w="22225" cap="flat" cmpd="sng" algn="ctr">
              <a:noFill/>
              <a:prstDash val="solid"/>
            </a:ln>
            <a:effectLst/>
            <a:extLst>
              <a:ext uri="{91240B29-F687-4F45-9708-019B960494DF}">
                <a14:hiddenLine xmlns:a14="http://schemas.microsoft.com/office/drawing/2010/main" w="222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XLabelGroup"/>
          <p:cNvGrpSpPr/>
          <p:nvPr userDrawn="1"/>
        </p:nvGrpSpPr>
        <p:grpSpPr>
          <a:xfrm>
            <a:off x="1270000" y="5842000"/>
            <a:ext cx="7429500" cy="317500"/>
            <a:chOff x="1270000" y="5842000"/>
            <a:chExt cx="7429500" cy="317500"/>
          </a:xfrm>
        </p:grpSpPr>
        <p:sp>
          <p:nvSpPr>
            <p:cNvPr id="12" name="XValueLabel0"/>
            <p:cNvSpPr/>
            <p:nvPr userDrawn="1"/>
          </p:nvSpPr>
          <p:spPr>
            <a:xfrm>
              <a:off x="1270000" y="5842000"/>
              <a:ext cx="1079500" cy="317500"/>
            </a:xfrm>
            <a:prstGeom prst="rect">
              <a:avLst/>
            </a:prstGeom>
            <a:solidFill>
              <a:schemeClr val="accent1">
                <a:alpha val="0"/>
              </a:schemeClr>
            </a:solidFill>
            <a:ln w="22225" cap="flat" cmpd="sng" algn="ctr">
              <a:noFill/>
              <a:prstDash val="solid"/>
            </a:ln>
            <a:effectLst/>
            <a:extLst>
              <a:ext uri="{91240B29-F687-4F45-9708-019B960494DF}">
                <a14:hiddenLine xmlns:a14="http://schemas.microsoft.com/office/drawing/2010/main" w="222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5" name="XValueLabel1"/>
            <p:cNvSpPr/>
            <p:nvPr userDrawn="1"/>
          </p:nvSpPr>
          <p:spPr>
            <a:xfrm>
              <a:off x="2857500" y="5842000"/>
              <a:ext cx="1079500" cy="317500"/>
            </a:xfrm>
            <a:prstGeom prst="rect">
              <a:avLst/>
            </a:prstGeom>
            <a:solidFill>
              <a:schemeClr val="accent1">
                <a:alpha val="0"/>
              </a:schemeClr>
            </a:solidFill>
            <a:ln w="22225" cap="flat" cmpd="sng" algn="ctr">
              <a:noFill/>
              <a:prstDash val="solid"/>
            </a:ln>
            <a:effectLst/>
            <a:extLst>
              <a:ext uri="{91240B29-F687-4F45-9708-019B960494DF}">
                <a14:hiddenLine xmlns:a14="http://schemas.microsoft.com/office/drawing/2010/main" w="222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8" name="XValueLabel2"/>
            <p:cNvSpPr/>
            <p:nvPr userDrawn="1"/>
          </p:nvSpPr>
          <p:spPr>
            <a:xfrm>
              <a:off x="4445000" y="5842000"/>
              <a:ext cx="1079500" cy="317500"/>
            </a:xfrm>
            <a:prstGeom prst="rect">
              <a:avLst/>
            </a:prstGeom>
            <a:solidFill>
              <a:schemeClr val="accent1">
                <a:alpha val="0"/>
              </a:schemeClr>
            </a:solidFill>
            <a:ln w="22225" cap="flat" cmpd="sng" algn="ctr">
              <a:noFill/>
              <a:prstDash val="solid"/>
            </a:ln>
            <a:effectLst/>
            <a:extLst>
              <a:ext uri="{91240B29-F687-4F45-9708-019B960494DF}">
                <a14:hiddenLine xmlns:a14="http://schemas.microsoft.com/office/drawing/2010/main" w="222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21" name="XValueLabel3"/>
            <p:cNvSpPr/>
            <p:nvPr userDrawn="1"/>
          </p:nvSpPr>
          <p:spPr>
            <a:xfrm>
              <a:off x="6032500" y="5842000"/>
              <a:ext cx="1079500" cy="317500"/>
            </a:xfrm>
            <a:prstGeom prst="rect">
              <a:avLst/>
            </a:prstGeom>
            <a:solidFill>
              <a:schemeClr val="accent1">
                <a:alpha val="0"/>
              </a:schemeClr>
            </a:solidFill>
            <a:ln w="22225" cap="flat" cmpd="sng" algn="ctr">
              <a:noFill/>
              <a:prstDash val="solid"/>
            </a:ln>
            <a:effectLst/>
            <a:extLst>
              <a:ext uri="{91240B29-F687-4F45-9708-019B960494DF}">
                <a14:hiddenLine xmlns:a14="http://schemas.microsoft.com/office/drawing/2010/main" w="222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4" name="XValueLabel4"/>
            <p:cNvSpPr/>
            <p:nvPr userDrawn="1"/>
          </p:nvSpPr>
          <p:spPr>
            <a:xfrm>
              <a:off x="7620000" y="5842000"/>
              <a:ext cx="1079500" cy="317500"/>
            </a:xfrm>
            <a:prstGeom prst="rect">
              <a:avLst/>
            </a:prstGeom>
            <a:solidFill>
              <a:schemeClr val="accent1">
                <a:alpha val="0"/>
              </a:schemeClr>
            </a:solidFill>
            <a:ln w="22225" cap="flat" cmpd="sng" algn="ctr">
              <a:noFill/>
              <a:prstDash val="solid"/>
            </a:ln>
            <a:effectLst/>
            <a:extLst>
              <a:ext uri="{91240B29-F687-4F45-9708-019B960494DF}">
                <a14:hiddenLine xmlns:a14="http://schemas.microsoft.com/office/drawing/2010/main" w="222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8" name="AxisLineGroup"/>
          <p:cNvGrpSpPr/>
          <p:nvPr userDrawn="1"/>
        </p:nvGrpSpPr>
        <p:grpSpPr>
          <a:xfrm>
            <a:off x="889000" y="1587500"/>
            <a:ext cx="8001000" cy="4127500"/>
            <a:chOff x="889000" y="1587500"/>
            <a:chExt cx="8001000" cy="4127500"/>
          </a:xfrm>
        </p:grpSpPr>
        <p:cxnSp>
          <p:nvCxnSpPr>
            <p:cNvPr id="25"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6" name="YLabelGroup"/>
          <p:cNvGrpSpPr/>
          <p:nvPr userDrawn="1"/>
        </p:nvGrpSpPr>
        <p:grpSpPr>
          <a:xfrm>
            <a:off x="254000" y="1841500"/>
            <a:ext cx="762000" cy="3937000"/>
            <a:chOff x="254000" y="1841500"/>
            <a:chExt cx="762000" cy="3937000"/>
          </a:xfrm>
        </p:grpSpPr>
        <p:sp>
          <p:nvSpPr>
            <p:cNvPr id="28" name="YValueLabel0"/>
            <p:cNvSpPr/>
            <p:nvPr userDrawn="1"/>
          </p:nvSpPr>
          <p:spPr>
            <a:xfrm>
              <a:off x="254000" y="5651500"/>
              <a:ext cx="762000" cy="127000"/>
            </a:xfrm>
            <a:prstGeom prst="rect">
              <a:avLst/>
            </a:prstGeom>
            <a:solidFill>
              <a:schemeClr val="accent1">
                <a:alpha val="0"/>
              </a:schemeClr>
            </a:solidFill>
            <a:ln w="22225" cap="flat" cmpd="sng" algn="ctr">
              <a:noFill/>
              <a:prstDash val="solid"/>
            </a:ln>
            <a:effectLst/>
            <a:extLst>
              <a:ext uri="{91240B29-F687-4F45-9708-019B960494DF}">
                <a14:hiddenLine xmlns:a14="http://schemas.microsoft.com/office/drawing/2010/main" w="222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30" name="YValueLabel1"/>
            <p:cNvSpPr/>
            <p:nvPr userDrawn="1"/>
          </p:nvSpPr>
          <p:spPr>
            <a:xfrm>
              <a:off x="254000" y="4381500"/>
              <a:ext cx="762000" cy="127000"/>
            </a:xfrm>
            <a:prstGeom prst="rect">
              <a:avLst/>
            </a:prstGeom>
            <a:solidFill>
              <a:schemeClr val="accent1">
                <a:alpha val="0"/>
              </a:schemeClr>
            </a:solidFill>
            <a:ln w="22225" cap="flat" cmpd="sng" algn="ctr">
              <a:noFill/>
              <a:prstDash val="solid"/>
            </a:ln>
            <a:effectLst/>
            <a:extLst>
              <a:ext uri="{91240B29-F687-4F45-9708-019B960494DF}">
                <a14:hiddenLine xmlns:a14="http://schemas.microsoft.com/office/drawing/2010/main" w="222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2" name="YValueLabel2"/>
            <p:cNvSpPr/>
            <p:nvPr userDrawn="1"/>
          </p:nvSpPr>
          <p:spPr>
            <a:xfrm>
              <a:off x="254000" y="3111500"/>
              <a:ext cx="762000" cy="127000"/>
            </a:xfrm>
            <a:prstGeom prst="rect">
              <a:avLst/>
            </a:prstGeom>
            <a:solidFill>
              <a:schemeClr val="accent1">
                <a:alpha val="0"/>
              </a:schemeClr>
            </a:solidFill>
            <a:ln w="22225" cap="flat" cmpd="sng" algn="ctr">
              <a:noFill/>
              <a:prstDash val="solid"/>
            </a:ln>
            <a:effectLst/>
            <a:extLst>
              <a:ext uri="{91240B29-F687-4F45-9708-019B960494DF}">
                <a14:hiddenLine xmlns:a14="http://schemas.microsoft.com/office/drawing/2010/main" w="222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4" name="YValueLabel3"/>
            <p:cNvSpPr/>
            <p:nvPr userDrawn="1"/>
          </p:nvSpPr>
          <p:spPr>
            <a:xfrm>
              <a:off x="254000" y="1841500"/>
              <a:ext cx="762000" cy="127000"/>
            </a:xfrm>
            <a:prstGeom prst="rect">
              <a:avLst/>
            </a:prstGeom>
            <a:solidFill>
              <a:schemeClr val="accent1">
                <a:alpha val="0"/>
              </a:schemeClr>
            </a:solidFill>
            <a:ln w="22225" cap="flat" cmpd="sng" algn="ctr">
              <a:noFill/>
              <a:prstDash val="solid"/>
            </a:ln>
            <a:effectLst/>
            <a:extLst>
              <a:ext uri="{91240B29-F687-4F45-9708-019B960494DF}">
                <a14:hiddenLine xmlns:a14="http://schemas.microsoft.com/office/drawing/2010/main" w="2222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Ilya_Repin"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ndex.php?title=Sergey_Korovin&amp;action=edit&amp;redlink=1"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0"/>
            <a:ext cx="7543800" cy="1524000"/>
          </a:xfrm>
        </p:spPr>
        <p:txBody>
          <a:bodyPr/>
          <a:lstStyle/>
          <a:p>
            <a:r>
              <a:rPr lang="en-US" dirty="0" smtClean="0"/>
              <a:t>Leading to the Revolution</a:t>
            </a:r>
            <a:endParaRPr lang="en-US" dirty="0"/>
          </a:p>
        </p:txBody>
      </p:sp>
      <p:sp>
        <p:nvSpPr>
          <p:cNvPr id="3" name="Subtitle 2"/>
          <p:cNvSpPr>
            <a:spLocks noGrp="1"/>
          </p:cNvSpPr>
          <p:nvPr>
            <p:ph type="subTitle" idx="1"/>
          </p:nvPr>
        </p:nvSpPr>
        <p:spPr/>
        <p:txBody>
          <a:bodyPr/>
          <a:lstStyle/>
          <a:p>
            <a:r>
              <a:rPr lang="en-US" dirty="0" smtClean="0"/>
              <a:t>Tsar you Ready to Learn?</a:t>
            </a:r>
            <a:endParaRPr lang="en-US" dirty="0"/>
          </a:p>
        </p:txBody>
      </p:sp>
    </p:spTree>
    <p:extLst>
      <p:ext uri="{BB962C8B-B14F-4D97-AF65-F5344CB8AC3E}">
        <p14:creationId xmlns:p14="http://schemas.microsoft.com/office/powerpoint/2010/main" val="1104641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1905</a:t>
            </a:r>
            <a:endParaRPr lang="en-US" dirty="0"/>
          </a:p>
        </p:txBody>
      </p:sp>
      <p:sp>
        <p:nvSpPr>
          <p:cNvPr id="3" name="Content Placeholder 2"/>
          <p:cNvSpPr>
            <a:spLocks noGrp="1"/>
          </p:cNvSpPr>
          <p:nvPr>
            <p:ph sz="half" idx="1"/>
          </p:nvPr>
        </p:nvSpPr>
        <p:spPr>
          <a:xfrm>
            <a:off x="762000" y="609600"/>
            <a:ext cx="3657600" cy="4648199"/>
          </a:xfrm>
        </p:spPr>
        <p:txBody>
          <a:bodyPr>
            <a:normAutofit fontScale="55000" lnSpcReduction="20000"/>
          </a:bodyPr>
          <a:lstStyle/>
          <a:p>
            <a:r>
              <a:rPr lang="en-US" dirty="0" smtClean="0"/>
              <a:t>War with Japan – army is away, cannot deal with internal conflict; lose and tsar is now weaker (or at least appears to be)</a:t>
            </a:r>
          </a:p>
          <a:p>
            <a:r>
              <a:rPr lang="en-US" dirty="0"/>
              <a:t>Growth of strikes pre 1900, </a:t>
            </a:r>
            <a:r>
              <a:rPr lang="en-US" dirty="0" err="1"/>
              <a:t>Gapon</a:t>
            </a:r>
            <a:r>
              <a:rPr lang="en-US" dirty="0"/>
              <a:t>, Russian priest concerned with worker conditions, creates Assembly; 1905 Jan 4 workers fired for Assembly membership/ties. Strikes throughout St. </a:t>
            </a:r>
            <a:r>
              <a:rPr lang="en-US" dirty="0" smtClean="0"/>
              <a:t>Petersburg</a:t>
            </a:r>
          </a:p>
          <a:p>
            <a:r>
              <a:rPr lang="en-US" dirty="0" smtClean="0"/>
              <a:t>Jan 19 1905, meeting at “</a:t>
            </a:r>
            <a:r>
              <a:rPr lang="en-US" dirty="0" err="1" smtClean="0"/>
              <a:t>Gapon</a:t>
            </a:r>
            <a:r>
              <a:rPr lang="en-US" dirty="0" smtClean="0"/>
              <a:t> Hall” ends with petition to tsar – promote working conditions, fair wages, reduction to 8 hour work days; end Russo-Japanese War and bring universal suffrage.</a:t>
            </a:r>
          </a:p>
          <a:p>
            <a:r>
              <a:rPr lang="en-US" dirty="0" smtClean="0"/>
              <a:t>Tsar was not at Winter Palace, 4,000 dead after confusion, panicked crowds. </a:t>
            </a:r>
            <a:r>
              <a:rPr lang="en-US" smtClean="0"/>
              <a:t>“Bloody Sunday” </a:t>
            </a:r>
            <a:endParaRPr lang="en-US" dirty="0" smtClean="0"/>
          </a:p>
          <a:p>
            <a:r>
              <a:rPr lang="en-US" dirty="0" smtClean="0"/>
              <a:t>People bitter with Nicholas’ troops and their callous nature, “we no longer have a Tsar.” abandoned by father figure. </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18414" y="609600"/>
            <a:ext cx="346363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591300" y="5262518"/>
            <a:ext cx="1600200" cy="600164"/>
          </a:xfrm>
          <a:prstGeom prst="rect">
            <a:avLst/>
          </a:prstGeom>
          <a:noFill/>
        </p:spPr>
        <p:txBody>
          <a:bodyPr wrap="square" rtlCol="0">
            <a:spAutoFit/>
          </a:bodyPr>
          <a:lstStyle/>
          <a:p>
            <a:r>
              <a:rPr lang="en-US" sz="1100" dirty="0"/>
              <a:t>http://en.wikipedia.org/wiki/Bloody_Sunday_(1905)</a:t>
            </a:r>
          </a:p>
        </p:txBody>
      </p:sp>
    </p:spTree>
    <p:extLst>
      <p:ext uri="{BB962C8B-B14F-4D97-AF65-F5344CB8AC3E}">
        <p14:creationId xmlns:p14="http://schemas.microsoft.com/office/powerpoint/2010/main" val="158360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1905 Revolution</a:t>
            </a:r>
            <a:endParaRPr lang="en-US" dirty="0"/>
          </a:p>
        </p:txBody>
      </p:sp>
      <p:sp>
        <p:nvSpPr>
          <p:cNvPr id="4" name="Content Placeholder 3"/>
          <p:cNvSpPr>
            <a:spLocks noGrp="1"/>
          </p:cNvSpPr>
          <p:nvPr>
            <p:ph sz="half" idx="2"/>
          </p:nvPr>
        </p:nvSpPr>
        <p:spPr>
          <a:xfrm>
            <a:off x="4648200" y="685800"/>
            <a:ext cx="4495800" cy="4648199"/>
          </a:xfrm>
        </p:spPr>
        <p:txBody>
          <a:bodyPr>
            <a:normAutofit fontScale="62500" lnSpcReduction="20000"/>
          </a:bodyPr>
          <a:lstStyle/>
          <a:p>
            <a:r>
              <a:rPr lang="en-US" dirty="0" smtClean="0"/>
              <a:t>Liberal groups seeking limits on tsar’s power grow</a:t>
            </a:r>
          </a:p>
          <a:p>
            <a:r>
              <a:rPr lang="en-US" dirty="0" smtClean="0"/>
              <a:t>Bloody Sunday – culminates in nearly 2 million workers on strike</a:t>
            </a:r>
          </a:p>
          <a:p>
            <a:r>
              <a:rPr lang="en-US" dirty="0" smtClean="0"/>
              <a:t>Defeat in Russo-Japanese war – tsar’s power weakens</a:t>
            </a:r>
          </a:p>
          <a:p>
            <a:r>
              <a:rPr lang="en-US" dirty="0" smtClean="0"/>
              <a:t>Oppression of Nationalities – Russification, Jewish pogroms</a:t>
            </a:r>
          </a:p>
          <a:p>
            <a:r>
              <a:rPr lang="en-US" dirty="0" smtClean="0"/>
              <a:t>Agrees Feb. 18 to State Duma of the Russian Empire, but with limited power – people still upset.</a:t>
            </a:r>
          </a:p>
          <a:p>
            <a:r>
              <a:rPr lang="en-US" dirty="0" smtClean="0"/>
              <a:t>St. Petersburg Soviet forms, Oct. general strike, refuse taxes, withdraw bank deposits</a:t>
            </a:r>
          </a:p>
          <a:p>
            <a:r>
              <a:rPr lang="en-US" dirty="0" smtClean="0"/>
              <a:t>October Manifesto – civil rights, Duma as central legislative body, universal suffrage. Signed Oct. 30</a:t>
            </a:r>
          </a:p>
          <a:p>
            <a:r>
              <a:rPr lang="en-US" dirty="0" smtClean="0"/>
              <a:t>Russian Constitution 1906 – follows October </a:t>
            </a:r>
            <a:r>
              <a:rPr lang="en-US" dirty="0" smtClean="0"/>
              <a:t>Manifesto and </a:t>
            </a:r>
            <a:r>
              <a:rPr lang="en-US" dirty="0" smtClean="0"/>
              <a:t>created Imperial Duma. </a:t>
            </a:r>
          </a:p>
          <a:p>
            <a:endParaRPr lang="en-US" dirty="0" smtClean="0"/>
          </a:p>
          <a:p>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40" y="685800"/>
            <a:ext cx="4398834" cy="2441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 y="3276600"/>
            <a:ext cx="2286000" cy="230832"/>
          </a:xfrm>
          <a:prstGeom prst="rect">
            <a:avLst/>
          </a:prstGeom>
          <a:noFill/>
        </p:spPr>
        <p:txBody>
          <a:bodyPr wrap="square" rtlCol="0">
            <a:spAutoFit/>
          </a:bodyPr>
          <a:lstStyle/>
          <a:p>
            <a:r>
              <a:rPr lang="en-US" sz="900" dirty="0" err="1">
                <a:hlinkClick r:id="rId3" tooltip="Ilya Repin"/>
              </a:rPr>
              <a:t>Ilya</a:t>
            </a:r>
            <a:r>
              <a:rPr lang="en-US" sz="900" dirty="0">
                <a:hlinkClick r:id="rId3" tooltip="Ilya Repin"/>
              </a:rPr>
              <a:t> </a:t>
            </a:r>
            <a:r>
              <a:rPr lang="en-US" sz="900" dirty="0" err="1">
                <a:hlinkClick r:id="rId3" tooltip="Ilya Repin"/>
              </a:rPr>
              <a:t>Repin</a:t>
            </a:r>
            <a:r>
              <a:rPr lang="en-US" sz="900" dirty="0"/>
              <a:t>, </a:t>
            </a:r>
            <a:r>
              <a:rPr lang="en-US" sz="900" i="1" dirty="0"/>
              <a:t>17 October 1905</a:t>
            </a:r>
            <a:endParaRPr lang="en-US" sz="900" dirty="0"/>
          </a:p>
        </p:txBody>
      </p:sp>
      <p:sp>
        <p:nvSpPr>
          <p:cNvPr id="6" name="TextBox 5"/>
          <p:cNvSpPr txBox="1"/>
          <p:nvPr/>
        </p:nvSpPr>
        <p:spPr>
          <a:xfrm>
            <a:off x="30480" y="3537912"/>
            <a:ext cx="3733800" cy="261610"/>
          </a:xfrm>
          <a:prstGeom prst="rect">
            <a:avLst/>
          </a:prstGeom>
          <a:noFill/>
        </p:spPr>
        <p:txBody>
          <a:bodyPr wrap="square" rtlCol="0">
            <a:spAutoFit/>
          </a:bodyPr>
          <a:lstStyle/>
          <a:p>
            <a:r>
              <a:rPr lang="en-US" sz="1050" dirty="0"/>
              <a:t>http://en.wikipedia.org/wiki/Russian_Revolution_of_1905</a:t>
            </a:r>
          </a:p>
        </p:txBody>
      </p:sp>
    </p:spTree>
    <p:extLst>
      <p:ext uri="{BB962C8B-B14F-4D97-AF65-F5344CB8AC3E}">
        <p14:creationId xmlns:p14="http://schemas.microsoft.com/office/powerpoint/2010/main" val="130586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p:cTn id="5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 calcmode="lin" valueType="num">
                                      <p:cBhvr>
                                        <p:cTn id="63"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the 1917 Revolution?</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Bloody Sunday and 1905 Revolution still relevant, problems not solved by Constitution</a:t>
            </a:r>
          </a:p>
          <a:p>
            <a:r>
              <a:rPr lang="en-US" dirty="0" smtClean="0"/>
              <a:t>World War breaks out in 1914</a:t>
            </a:r>
          </a:p>
          <a:p>
            <a:r>
              <a:rPr lang="en-US" dirty="0" smtClean="0"/>
              <a:t>Ineffective wartime leadership, poor weather and harvests, lack of food as it moves to front, inflation</a:t>
            </a:r>
          </a:p>
          <a:p>
            <a:r>
              <a:rPr lang="en-US" dirty="0" smtClean="0"/>
              <a:t>Growing unrest with army’s losses, lack of bread, mutiny in local police and military begin tearing down the tsarist regime</a:t>
            </a:r>
          </a:p>
          <a:p>
            <a:r>
              <a:rPr lang="en-US" dirty="0" smtClean="0"/>
              <a:t>Nicholas abdicates March 15</a:t>
            </a:r>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533400"/>
            <a:ext cx="4607906"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029200" y="3929390"/>
            <a:ext cx="3733800" cy="261610"/>
          </a:xfrm>
          <a:prstGeom prst="rect">
            <a:avLst/>
          </a:prstGeom>
          <a:noFill/>
        </p:spPr>
        <p:txBody>
          <a:bodyPr wrap="square" rtlCol="0">
            <a:spAutoFit/>
          </a:bodyPr>
          <a:lstStyle/>
          <a:p>
            <a:r>
              <a:rPr lang="en-US" sz="1100" dirty="0"/>
              <a:t>http://en.wikipedia.org/wiki/Russian_Revolution</a:t>
            </a:r>
          </a:p>
        </p:txBody>
      </p:sp>
    </p:spTree>
    <p:extLst>
      <p:ext uri="{BB962C8B-B14F-4D97-AF65-F5344CB8AC3E}">
        <p14:creationId xmlns:p14="http://schemas.microsoft.com/office/powerpoint/2010/main" val="13246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1917 Revolution Power</a:t>
            </a:r>
            <a:endParaRPr lang="en-US" dirty="0"/>
          </a:p>
        </p:txBody>
      </p:sp>
      <p:sp>
        <p:nvSpPr>
          <p:cNvPr id="4" name="Content Placeholder 3"/>
          <p:cNvSpPr>
            <a:spLocks noGrp="1"/>
          </p:cNvSpPr>
          <p:nvPr>
            <p:ph sz="half" idx="2"/>
          </p:nvPr>
        </p:nvSpPr>
        <p:spPr>
          <a:xfrm>
            <a:off x="4648200" y="609600"/>
            <a:ext cx="4495800" cy="4724399"/>
          </a:xfrm>
        </p:spPr>
        <p:txBody>
          <a:bodyPr>
            <a:normAutofit fontScale="70000" lnSpcReduction="20000"/>
          </a:bodyPr>
          <a:lstStyle/>
          <a:p>
            <a:r>
              <a:rPr lang="en-US" dirty="0" smtClean="0"/>
              <a:t>Provisional Government and Petrograd (St. Petersburg) Soviet of Worker’s Deputies – act as lobby for democratic principles</a:t>
            </a:r>
          </a:p>
          <a:p>
            <a:r>
              <a:rPr lang="en-US" dirty="0" smtClean="0"/>
              <a:t>Losses on front, soldiers dissatisfied (being sent back to the front), calls for end to war, food and consumer product shortages</a:t>
            </a:r>
          </a:p>
          <a:p>
            <a:r>
              <a:rPr lang="en-US" dirty="0" smtClean="0"/>
              <a:t>Lenin arrives…April 1917 with help of the Germans…no really</a:t>
            </a:r>
          </a:p>
          <a:p>
            <a:r>
              <a:rPr lang="en-US" dirty="0" smtClean="0"/>
              <a:t>Bolsheviks (majority, also believed peasants could bring Marxist Socialist revolution) gain power and Mensheviks lose power (minority, Orthodox Marxism, backward Russian peasant society could not satisfy Revolution, must go through stages of bourgeois capitalism)</a:t>
            </a:r>
            <a:endParaRPr lang="en-US"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4800" y="838199"/>
            <a:ext cx="3200400" cy="3374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0" y="4419601"/>
            <a:ext cx="3124200" cy="261610"/>
          </a:xfrm>
          <a:prstGeom prst="rect">
            <a:avLst/>
          </a:prstGeom>
          <a:noFill/>
        </p:spPr>
        <p:txBody>
          <a:bodyPr wrap="square" rtlCol="0">
            <a:spAutoFit/>
          </a:bodyPr>
          <a:lstStyle/>
          <a:p>
            <a:r>
              <a:rPr lang="en-US" sz="1100" dirty="0"/>
              <a:t>http://en.wikipedia.org/wiki/Vladimir_Lenin</a:t>
            </a:r>
          </a:p>
        </p:txBody>
      </p:sp>
    </p:spTree>
    <p:extLst>
      <p:ext uri="{BB962C8B-B14F-4D97-AF65-F5344CB8AC3E}">
        <p14:creationId xmlns:p14="http://schemas.microsoft.com/office/powerpoint/2010/main" val="314475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Days</a:t>
            </a:r>
            <a:endParaRPr lang="en-US" dirty="0"/>
          </a:p>
        </p:txBody>
      </p:sp>
      <p:sp>
        <p:nvSpPr>
          <p:cNvPr id="3" name="Content Placeholder 2"/>
          <p:cNvSpPr>
            <a:spLocks noGrp="1"/>
          </p:cNvSpPr>
          <p:nvPr>
            <p:ph sz="half" idx="1"/>
          </p:nvPr>
        </p:nvSpPr>
        <p:spPr>
          <a:xfrm>
            <a:off x="228600" y="609600"/>
            <a:ext cx="4191000" cy="4648199"/>
          </a:xfrm>
        </p:spPr>
        <p:txBody>
          <a:bodyPr>
            <a:normAutofit fontScale="92500" lnSpcReduction="20000"/>
          </a:bodyPr>
          <a:lstStyle/>
          <a:p>
            <a:r>
              <a:rPr lang="en-US" dirty="0" smtClean="0"/>
              <a:t>Bolshevik power swells, membership grows</a:t>
            </a:r>
          </a:p>
          <a:p>
            <a:r>
              <a:rPr lang="en-US" dirty="0" smtClean="0"/>
              <a:t>Demonstrations against Provisional Government</a:t>
            </a:r>
          </a:p>
          <a:p>
            <a:r>
              <a:rPr lang="en-US" dirty="0" smtClean="0"/>
              <a:t>“All Power to the Soviets” – rally calls provided by the Bolsheviks</a:t>
            </a:r>
          </a:p>
          <a:p>
            <a:r>
              <a:rPr lang="en-US" dirty="0" smtClean="0"/>
              <a:t>Provisional Government arrests Trotsky, Lenin flees to Finland</a:t>
            </a:r>
          </a:p>
          <a:p>
            <a:r>
              <a:rPr lang="en-US" dirty="0" smtClean="0"/>
              <a:t>Kerensky Prime Minister, Menshevik</a:t>
            </a:r>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45696" y="1143000"/>
            <a:ext cx="459497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38800" y="4386590"/>
            <a:ext cx="2971800" cy="261610"/>
          </a:xfrm>
          <a:prstGeom prst="rect">
            <a:avLst/>
          </a:prstGeom>
          <a:noFill/>
        </p:spPr>
        <p:txBody>
          <a:bodyPr wrap="square" rtlCol="0">
            <a:spAutoFit/>
          </a:bodyPr>
          <a:lstStyle/>
          <a:p>
            <a:r>
              <a:rPr lang="en-US" sz="1050" dirty="0"/>
              <a:t>http://en.wikipedia.org/wiki/July_Days</a:t>
            </a:r>
          </a:p>
        </p:txBody>
      </p:sp>
    </p:spTree>
    <p:extLst>
      <p:ext uri="{BB962C8B-B14F-4D97-AF65-F5344CB8AC3E}">
        <p14:creationId xmlns:p14="http://schemas.microsoft.com/office/powerpoint/2010/main" val="378289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Revolution</a:t>
            </a:r>
            <a:endParaRPr lang="en-US" dirty="0"/>
          </a:p>
        </p:txBody>
      </p:sp>
      <p:sp>
        <p:nvSpPr>
          <p:cNvPr id="4" name="Content Placeholder 3"/>
          <p:cNvSpPr>
            <a:spLocks noGrp="1"/>
          </p:cNvSpPr>
          <p:nvPr>
            <p:ph sz="half" idx="2"/>
          </p:nvPr>
        </p:nvSpPr>
        <p:spPr/>
        <p:txBody>
          <a:bodyPr>
            <a:normAutofit fontScale="55000" lnSpcReduction="20000"/>
          </a:bodyPr>
          <a:lstStyle/>
          <a:p>
            <a:r>
              <a:rPr lang="en-US" dirty="0" smtClean="0"/>
              <a:t>Bolsheviks remain only organized party opposed to Provisional Government</a:t>
            </a:r>
          </a:p>
          <a:p>
            <a:r>
              <a:rPr lang="en-US" dirty="0" smtClean="0"/>
              <a:t>People still feel the government is not meeting their needs</a:t>
            </a:r>
          </a:p>
          <a:p>
            <a:r>
              <a:rPr lang="en-US" dirty="0" smtClean="0"/>
              <a:t>Oct. 25, 1917 Lenin leads revolt against PG and replaces it with government by soviets</a:t>
            </a:r>
          </a:p>
          <a:p>
            <a:r>
              <a:rPr lang="en-US" dirty="0" smtClean="0"/>
              <a:t>Red Army vs. White Army Russian Civil War 1917-1922, also included non-Bolsheviks, who could not hold power in soviets</a:t>
            </a:r>
          </a:p>
          <a:p>
            <a:r>
              <a:rPr lang="en-US" dirty="0" smtClean="0"/>
              <a:t>Lenin Treaty of Brest-Litovsk March 3, 1918 ends Russian involvement in WWI</a:t>
            </a:r>
          </a:p>
          <a:p>
            <a:r>
              <a:rPr lang="en-US" dirty="0" smtClean="0"/>
              <a:t>Soviet Union solidified 1922 after provisional pronouncements by Lenin Nov. 7 1917. </a:t>
            </a:r>
            <a:endParaRPr lang="en-US" dirty="0"/>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85714" y="685800"/>
            <a:ext cx="4362486"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 y="3810000"/>
            <a:ext cx="3200400" cy="430887"/>
          </a:xfrm>
          <a:prstGeom prst="rect">
            <a:avLst/>
          </a:prstGeom>
          <a:noFill/>
        </p:spPr>
        <p:txBody>
          <a:bodyPr wrap="square" rtlCol="0">
            <a:spAutoFit/>
          </a:bodyPr>
          <a:lstStyle/>
          <a:p>
            <a:r>
              <a:rPr lang="en-US" sz="1100" dirty="0"/>
              <a:t>http://en.wikipedia.org/wiki/Russian_Socialist_Federative_Soviet_Republic</a:t>
            </a:r>
          </a:p>
        </p:txBody>
      </p:sp>
    </p:spTree>
    <p:extLst>
      <p:ext uri="{BB962C8B-B14F-4D97-AF65-F5344CB8AC3E}">
        <p14:creationId xmlns:p14="http://schemas.microsoft.com/office/powerpoint/2010/main" val="126354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in 1900</a:t>
            </a:r>
            <a:endParaRPr lang="en-US" dirty="0"/>
          </a:p>
        </p:txBody>
      </p:sp>
      <p:sp>
        <p:nvSpPr>
          <p:cNvPr id="3" name="Content Placeholder 2"/>
          <p:cNvSpPr>
            <a:spLocks noGrp="1"/>
          </p:cNvSpPr>
          <p:nvPr>
            <p:ph idx="1"/>
          </p:nvPr>
        </p:nvSpPr>
        <p:spPr/>
        <p:txBody>
          <a:bodyPr/>
          <a:lstStyle/>
          <a:p>
            <a:r>
              <a:rPr lang="en-US" dirty="0" smtClean="0"/>
              <a:t>Patrimonial – inherited </a:t>
            </a:r>
          </a:p>
          <a:p>
            <a:r>
              <a:rPr lang="en-US" dirty="0" smtClean="0"/>
              <a:t>Absolute monarchy</a:t>
            </a:r>
          </a:p>
          <a:p>
            <a:r>
              <a:rPr lang="en-US" dirty="0" smtClean="0"/>
              <a:t>Hierarchical</a:t>
            </a:r>
          </a:p>
          <a:p>
            <a:r>
              <a:rPr lang="en-US" dirty="0" smtClean="0"/>
              <a:t>Bureaucratic</a:t>
            </a:r>
          </a:p>
          <a:p>
            <a:r>
              <a:rPr lang="en-US" dirty="0" smtClean="0"/>
              <a:t>Medieval</a:t>
            </a:r>
            <a:endParaRPr lang="en-US" dirty="0"/>
          </a:p>
        </p:txBody>
      </p:sp>
    </p:spTree>
    <p:extLst>
      <p:ext uri="{BB962C8B-B14F-4D97-AF65-F5344CB8AC3E}">
        <p14:creationId xmlns:p14="http://schemas.microsoft.com/office/powerpoint/2010/main" val="163632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in 1900</a:t>
            </a:r>
            <a:endParaRPr lang="en-US" dirty="0"/>
          </a:p>
        </p:txBody>
      </p:sp>
      <p:sp>
        <p:nvSpPr>
          <p:cNvPr id="3" name="Content Placeholder 2"/>
          <p:cNvSpPr>
            <a:spLocks noGrp="1"/>
          </p:cNvSpPr>
          <p:nvPr>
            <p:ph sz="half" idx="1"/>
          </p:nvPr>
        </p:nvSpPr>
        <p:spPr>
          <a:xfrm>
            <a:off x="762000" y="1371600"/>
            <a:ext cx="3657600" cy="3767328"/>
          </a:xfrm>
        </p:spPr>
        <p:txBody>
          <a:bodyPr>
            <a:normAutofit fontScale="85000" lnSpcReduction="10000"/>
          </a:bodyPr>
          <a:lstStyle/>
          <a:p>
            <a:r>
              <a:rPr lang="en-US" dirty="0" smtClean="0"/>
              <a:t>Ineffective rule</a:t>
            </a:r>
          </a:p>
          <a:p>
            <a:r>
              <a:rPr lang="en-US" dirty="0" smtClean="0"/>
              <a:t>Visited UK and US, saw democracy in action, refused to allow representatives in Russia</a:t>
            </a:r>
          </a:p>
          <a:p>
            <a:r>
              <a:rPr lang="en-US" dirty="0" err="1" smtClean="0"/>
              <a:t>Khodynka</a:t>
            </a:r>
            <a:r>
              <a:rPr lang="en-US" dirty="0" smtClean="0"/>
              <a:t> Tragedy 1896 – festival celebrating coronation, 1,300+ people die rushing for free bread and free booze</a:t>
            </a:r>
          </a:p>
          <a:p>
            <a:endParaRPr lang="en-US" dirty="0" smtClean="0"/>
          </a:p>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09929" y="609600"/>
            <a:ext cx="3307256"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546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in 1900</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Tsar (Czar) ruled in absolute monarchy</a:t>
            </a:r>
          </a:p>
          <a:p>
            <a:r>
              <a:rPr lang="en-US" dirty="0" smtClean="0"/>
              <a:t>Russian Administration was to serve ambitions of the Tsar</a:t>
            </a:r>
          </a:p>
          <a:p>
            <a:r>
              <a:rPr lang="en-US" dirty="0" smtClean="0"/>
              <a:t>Bureaucratic obedience led to promotion</a:t>
            </a: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43000" y="707231"/>
            <a:ext cx="2495550" cy="4253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674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People 1900</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80% peasants</a:t>
            </a:r>
          </a:p>
          <a:p>
            <a:r>
              <a:rPr lang="en-US" dirty="0" smtClean="0"/>
              <a:t>Limited private ownership</a:t>
            </a:r>
            <a:r>
              <a:rPr lang="en-US" dirty="0"/>
              <a:t> </a:t>
            </a:r>
            <a:endParaRPr lang="en-US" dirty="0" smtClean="0"/>
          </a:p>
          <a:p>
            <a:r>
              <a:rPr lang="en-US" dirty="0" smtClean="0"/>
              <a:t>Serfdom existed until 1861</a:t>
            </a:r>
          </a:p>
          <a:p>
            <a:r>
              <a:rPr lang="en-US" dirty="0" smtClean="0"/>
              <a:t>Promotion of nationalism for expansionist policies as population grows</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30087" y="1600200"/>
            <a:ext cx="3975763"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63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Village Structure 1900</a:t>
            </a:r>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The Mir (</a:t>
            </a:r>
            <a:r>
              <a:rPr lang="en-US" dirty="0" err="1" smtClean="0"/>
              <a:t>obshchina</a:t>
            </a:r>
            <a:r>
              <a:rPr lang="en-US" dirty="0" smtClean="0"/>
              <a:t>) – rural community of agricultural ownership</a:t>
            </a:r>
          </a:p>
          <a:p>
            <a:r>
              <a:rPr lang="en-US" dirty="0" smtClean="0"/>
              <a:t>State would re-allocate land based on census information to ensure state tax was accurate</a:t>
            </a:r>
          </a:p>
          <a:p>
            <a:r>
              <a:rPr lang="en-US" dirty="0" smtClean="0"/>
              <a:t>People hoping for reform of the system, for more private ownership, Tsar Nicholas does not come through</a:t>
            </a:r>
          </a:p>
          <a:p>
            <a:r>
              <a:rPr lang="en-US" dirty="0" smtClean="0"/>
              <a:t>Allows revolutionaries to gather peasant support later</a:t>
            </a:r>
          </a:p>
          <a:p>
            <a:endParaRPr lang="en-US" dirty="0"/>
          </a:p>
        </p:txBody>
      </p:sp>
      <p:pic>
        <p:nvPicPr>
          <p:cNvPr id="4099"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92935" y="609600"/>
            <a:ext cx="3395730" cy="3767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66800" y="4524048"/>
            <a:ext cx="2590800" cy="230832"/>
          </a:xfrm>
          <a:prstGeom prst="rect">
            <a:avLst/>
          </a:prstGeom>
          <a:noFill/>
        </p:spPr>
        <p:txBody>
          <a:bodyPr wrap="square" rtlCol="0">
            <a:spAutoFit/>
          </a:bodyPr>
          <a:lstStyle/>
          <a:p>
            <a:r>
              <a:rPr lang="en-US" sz="900" i="1" dirty="0" err="1"/>
              <a:t>Obshchina</a:t>
            </a:r>
            <a:r>
              <a:rPr lang="en-US" sz="900" i="1" dirty="0"/>
              <a:t> Gathering</a:t>
            </a:r>
            <a:r>
              <a:rPr lang="en-US" sz="900" dirty="0"/>
              <a:t>, by </a:t>
            </a:r>
            <a:r>
              <a:rPr lang="en-US" sz="900" dirty="0">
                <a:hlinkClick r:id="rId3" tooltip="Sergey Korovin (page does not exist)"/>
              </a:rPr>
              <a:t>Sergey </a:t>
            </a:r>
            <a:r>
              <a:rPr lang="en-US" sz="900" dirty="0" err="1">
                <a:hlinkClick r:id="rId3" tooltip="Sergey Korovin (page does not exist)"/>
              </a:rPr>
              <a:t>Korovin</a:t>
            </a:r>
            <a:endParaRPr lang="en-US" sz="900" dirty="0"/>
          </a:p>
        </p:txBody>
      </p:sp>
    </p:spTree>
    <p:extLst>
      <p:ext uri="{BB962C8B-B14F-4D97-AF65-F5344CB8AC3E}">
        <p14:creationId xmlns:p14="http://schemas.microsoft.com/office/powerpoint/2010/main" val="37265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to Revolution</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Tsar was an incapable ruler, even losing a war against a new Imperial nation, Japan.</a:t>
            </a:r>
          </a:p>
          <a:p>
            <a:r>
              <a:rPr lang="en-US" dirty="0" smtClean="0"/>
              <a:t>Much of society was strictly hierarchical, including the Mir and the government, to take power all you need was a change in power holders</a:t>
            </a:r>
          </a:p>
          <a:p>
            <a:r>
              <a:rPr lang="en-US" dirty="0" smtClean="0"/>
              <a:t>Little democratic traditions in Russia</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Peasants mostly concerned with Land Issues – not concerned with political rights, etc. </a:t>
            </a:r>
          </a:p>
          <a:p>
            <a:r>
              <a:rPr lang="en-US" dirty="0" smtClean="0"/>
              <a:t>Absolute monarchy means absolute authority. The Revolution, then, seeks to focus the struggle on Tsar Nicholas and how to remove him from power.</a:t>
            </a:r>
            <a:endParaRPr lang="en-US" dirty="0"/>
          </a:p>
        </p:txBody>
      </p:sp>
    </p:spTree>
    <p:extLst>
      <p:ext uri="{BB962C8B-B14F-4D97-AF65-F5344CB8AC3E}">
        <p14:creationId xmlns:p14="http://schemas.microsoft.com/office/powerpoint/2010/main" val="350633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Issues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Agrarian Problems – serfdom abolished, but no real shift in power for the peasant populations. Could not sell or mortgage, poor lands, and not given enough to survive on. Population growth outpacing agricultural production.</a:t>
            </a:r>
          </a:p>
          <a:p>
            <a:r>
              <a:rPr lang="en-US" dirty="0" smtClean="0"/>
              <a:t>Nationality – Jews &amp; Poles = people not to be trusted. Russification, 2</a:t>
            </a:r>
            <a:r>
              <a:rPr lang="en-US" baseline="30000" dirty="0" smtClean="0"/>
              <a:t>nd</a:t>
            </a:r>
            <a:r>
              <a:rPr lang="en-US" dirty="0" smtClean="0"/>
              <a:t> half of 19</a:t>
            </a:r>
            <a:r>
              <a:rPr lang="en-US" baseline="30000" dirty="0" smtClean="0"/>
              <a:t>th</a:t>
            </a:r>
            <a:r>
              <a:rPr lang="en-US" dirty="0" smtClean="0"/>
              <a:t> C. </a:t>
            </a:r>
          </a:p>
          <a:p>
            <a:r>
              <a:rPr lang="en-US" dirty="0" smtClean="0"/>
              <a:t>Labor – new classes of individuals created with liberalization of the economy and expansion of industries in the late 19</a:t>
            </a:r>
            <a:r>
              <a:rPr lang="en-US" baseline="30000" dirty="0" smtClean="0"/>
              <a:t>th</a:t>
            </a:r>
            <a:r>
              <a:rPr lang="en-US" dirty="0" smtClean="0"/>
              <a:t> C. Early 1900 industrial depression. </a:t>
            </a:r>
          </a:p>
          <a:p>
            <a:r>
              <a:rPr lang="en-US" dirty="0" smtClean="0"/>
              <a:t>Educated class – student radicalism grows after reforms allow universities to be freer/more independent of gov’t influence</a:t>
            </a:r>
            <a:endParaRPr lang="en-US" dirty="0"/>
          </a:p>
        </p:txBody>
      </p:sp>
    </p:spTree>
    <p:extLst>
      <p:ext uri="{BB962C8B-B14F-4D97-AF65-F5344CB8AC3E}">
        <p14:creationId xmlns:p14="http://schemas.microsoft.com/office/powerpoint/2010/main" val="381447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Revolution</a:t>
            </a:r>
            <a:endParaRPr lang="en-US" dirty="0"/>
          </a:p>
        </p:txBody>
      </p:sp>
      <p:sp>
        <p:nvSpPr>
          <p:cNvPr id="3" name="Subtitle 2"/>
          <p:cNvSpPr>
            <a:spLocks noGrp="1"/>
          </p:cNvSpPr>
          <p:nvPr>
            <p:ph type="subTitle" idx="1"/>
          </p:nvPr>
        </p:nvSpPr>
        <p:spPr/>
        <p:txBody>
          <a:bodyPr/>
          <a:lstStyle/>
          <a:p>
            <a:r>
              <a:rPr lang="en-US" dirty="0" smtClean="0"/>
              <a:t>Three Separate Revolutions</a:t>
            </a:r>
            <a:endParaRPr lang="en-US" dirty="0"/>
          </a:p>
        </p:txBody>
      </p:sp>
    </p:spTree>
    <p:extLst>
      <p:ext uri="{BB962C8B-B14F-4D97-AF65-F5344CB8AC3E}">
        <p14:creationId xmlns:p14="http://schemas.microsoft.com/office/powerpoint/2010/main" val="5935169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iRespondQuestionMaster">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iRespondGraphMaster">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823</TotalTime>
  <Words>937</Words>
  <Application>Microsoft Office PowerPoint</Application>
  <PresentationFormat>On-screen Show (4:3)</PresentationFormat>
  <Paragraphs>86</Paragraphs>
  <Slides>15</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vt:lpstr>
      <vt:lpstr>Impact</vt:lpstr>
      <vt:lpstr>Times New Roman</vt:lpstr>
      <vt:lpstr>NewsPrint</vt:lpstr>
      <vt:lpstr>iRespondQuestionMaster</vt:lpstr>
      <vt:lpstr>iRespondGraphMaster</vt:lpstr>
      <vt:lpstr>Leading to the Revolution</vt:lpstr>
      <vt:lpstr>Government in 1900</vt:lpstr>
      <vt:lpstr>Government in 1900</vt:lpstr>
      <vt:lpstr>Government in 1900</vt:lpstr>
      <vt:lpstr>The People 1900</vt:lpstr>
      <vt:lpstr>Village Structure 1900</vt:lpstr>
      <vt:lpstr>Leading to Revolution</vt:lpstr>
      <vt:lpstr>Major Issues</vt:lpstr>
      <vt:lpstr>Revolution</vt:lpstr>
      <vt:lpstr>1905</vt:lpstr>
      <vt:lpstr>1905 Revolution</vt:lpstr>
      <vt:lpstr>Why the 1917 Revolution?</vt:lpstr>
      <vt:lpstr>1917 Revolution Power</vt:lpstr>
      <vt:lpstr>July Days</vt:lpstr>
      <vt:lpstr>October Revolution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to the Revolution</dc:title>
  <dc:creator>Carey</dc:creator>
  <cp:lastModifiedBy>Donald Lynch</cp:lastModifiedBy>
  <cp:revision>35</cp:revision>
  <dcterms:created xsi:type="dcterms:W3CDTF">2014-07-23T02:29:58Z</dcterms:created>
  <dcterms:modified xsi:type="dcterms:W3CDTF">2018-08-10T13:51:02Z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KeepGraph">
    <vt:bool>false</vt:bool>
  </property>
  <property fmtid="{D5CDD505-2E9C-101B-9397-08002B2CF9AE}" pid="5" name="AutoReflect">
    <vt:bool>false</vt:bool>
  </property>
</Properties>
</file>