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72" r:id="rId15"/>
    <p:sldId id="273" r:id="rId16"/>
    <p:sldId id="266" r:id="rId17"/>
    <p:sldId id="267" r:id="rId18"/>
    <p:sldId id="268" r:id="rId19"/>
    <p:sldId id="269" r:id="rId20"/>
    <p:sldId id="270" r:id="rId21"/>
    <p:sldId id="271"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Lynch" userId="874aedd4-8584-4ce0-af62-304e8e867e63" providerId="ADAL" clId="{148ADFC8-10B2-4471-A31D-05BD6185AC04}"/>
    <pc:docChg chg="modSld">
      <pc:chgData name="Donald Lynch" userId="874aedd4-8584-4ce0-af62-304e8e867e63" providerId="ADAL" clId="{148ADFC8-10B2-4471-A31D-05BD6185AC04}" dt="2021-11-01T12:58:55.008" v="3" actId="20577"/>
      <pc:docMkLst>
        <pc:docMk/>
      </pc:docMkLst>
      <pc:sldChg chg="modSp mod">
        <pc:chgData name="Donald Lynch" userId="874aedd4-8584-4ce0-af62-304e8e867e63" providerId="ADAL" clId="{148ADFC8-10B2-4471-A31D-05BD6185AC04}" dt="2021-11-01T12:58:55.008" v="3" actId="20577"/>
        <pc:sldMkLst>
          <pc:docMk/>
          <pc:sldMk cId="1259381934" sldId="275"/>
        </pc:sldMkLst>
        <pc:spChg chg="mod">
          <ac:chgData name="Donald Lynch" userId="874aedd4-8584-4ce0-af62-304e8e867e63" providerId="ADAL" clId="{148ADFC8-10B2-4471-A31D-05BD6185AC04}" dt="2021-11-01T12:58:45.757" v="1" actId="20577"/>
          <ac:spMkLst>
            <pc:docMk/>
            <pc:sldMk cId="1259381934" sldId="275"/>
            <ac:spMk id="3" creationId="{EFF0B0D6-D5F9-4F1E-AC3E-585E65B8F391}"/>
          </ac:spMkLst>
        </pc:spChg>
        <pc:graphicFrameChg chg="modGraphic">
          <ac:chgData name="Donald Lynch" userId="874aedd4-8584-4ce0-af62-304e8e867e63" providerId="ADAL" clId="{148ADFC8-10B2-4471-A31D-05BD6185AC04}" dt="2021-11-01T12:58:55.008" v="3" actId="20577"/>
          <ac:graphicFrameMkLst>
            <pc:docMk/>
            <pc:sldMk cId="1259381934" sldId="275"/>
            <ac:graphicFrameMk id="6" creationId="{5D7F4361-1BE0-40E3-8396-0FA7AA52B1BF}"/>
          </ac:graphicFrameMkLst>
        </pc:graphicFrameChg>
      </pc:sldChg>
    </pc:docChg>
  </pc:docChgLst>
  <pc:docChgLst>
    <pc:chgData name="Donald Lynch" userId="874aedd4-8584-4ce0-af62-304e8e867e63" providerId="ADAL" clId="{6EB7ED92-95D8-4847-85ED-361319047CA5}"/>
    <pc:docChg chg="custSel modSld">
      <pc:chgData name="Donald Lynch" userId="874aedd4-8584-4ce0-af62-304e8e867e63" providerId="ADAL" clId="{6EB7ED92-95D8-4847-85ED-361319047CA5}" dt="2021-05-10T16:20:49.858" v="8" actId="403"/>
      <pc:docMkLst>
        <pc:docMk/>
      </pc:docMkLst>
      <pc:sldChg chg="modSp mod">
        <pc:chgData name="Donald Lynch" userId="874aedd4-8584-4ce0-af62-304e8e867e63" providerId="ADAL" clId="{6EB7ED92-95D8-4847-85ED-361319047CA5}" dt="2021-05-10T16:16:31.008" v="6" actId="27636"/>
        <pc:sldMkLst>
          <pc:docMk/>
          <pc:sldMk cId="2389085203" sldId="258"/>
        </pc:sldMkLst>
        <pc:spChg chg="mod">
          <ac:chgData name="Donald Lynch" userId="874aedd4-8584-4ce0-af62-304e8e867e63" providerId="ADAL" clId="{6EB7ED92-95D8-4847-85ED-361319047CA5}" dt="2021-05-10T16:16:31.008" v="6" actId="27636"/>
          <ac:spMkLst>
            <pc:docMk/>
            <pc:sldMk cId="2389085203" sldId="258"/>
            <ac:spMk id="3" creationId="{39FEC6A8-6290-4636-8C2A-80072118215E}"/>
          </ac:spMkLst>
        </pc:spChg>
        <pc:picChg chg="mod">
          <ac:chgData name="Donald Lynch" userId="874aedd4-8584-4ce0-af62-304e8e867e63" providerId="ADAL" clId="{6EB7ED92-95D8-4847-85ED-361319047CA5}" dt="2021-05-10T16:16:09.042" v="0" actId="14100"/>
          <ac:picMkLst>
            <pc:docMk/>
            <pc:sldMk cId="2389085203" sldId="258"/>
            <ac:picMk id="1026" creationId="{337D9F5A-DF2B-402E-BB10-2D5F0D0D26DF}"/>
          </ac:picMkLst>
        </pc:picChg>
      </pc:sldChg>
      <pc:sldChg chg="modSp mod">
        <pc:chgData name="Donald Lynch" userId="874aedd4-8584-4ce0-af62-304e8e867e63" providerId="ADAL" clId="{6EB7ED92-95D8-4847-85ED-361319047CA5}" dt="2021-05-10T16:17:08.584" v="7" actId="20577"/>
        <pc:sldMkLst>
          <pc:docMk/>
          <pc:sldMk cId="1899006393" sldId="261"/>
        </pc:sldMkLst>
        <pc:spChg chg="mod">
          <ac:chgData name="Donald Lynch" userId="874aedd4-8584-4ce0-af62-304e8e867e63" providerId="ADAL" clId="{6EB7ED92-95D8-4847-85ED-361319047CA5}" dt="2021-05-10T16:17:08.584" v="7" actId="20577"/>
          <ac:spMkLst>
            <pc:docMk/>
            <pc:sldMk cId="1899006393" sldId="261"/>
            <ac:spMk id="3" creationId="{8AC67702-7ABA-4E88-B4E0-C5300CB51ABB}"/>
          </ac:spMkLst>
        </pc:spChg>
      </pc:sldChg>
      <pc:sldChg chg="modSp mod">
        <pc:chgData name="Donald Lynch" userId="874aedd4-8584-4ce0-af62-304e8e867e63" providerId="ADAL" clId="{6EB7ED92-95D8-4847-85ED-361319047CA5}" dt="2021-05-10T16:20:49.858" v="8" actId="403"/>
        <pc:sldMkLst>
          <pc:docMk/>
          <pc:sldMk cId="1259381934" sldId="275"/>
        </pc:sldMkLst>
        <pc:spChg chg="mod">
          <ac:chgData name="Donald Lynch" userId="874aedd4-8584-4ce0-af62-304e8e867e63" providerId="ADAL" clId="{6EB7ED92-95D8-4847-85ED-361319047CA5}" dt="2021-05-10T16:20:49.858" v="8" actId="403"/>
          <ac:spMkLst>
            <pc:docMk/>
            <pc:sldMk cId="1259381934" sldId="275"/>
            <ac:spMk id="3" creationId="{EFF0B0D6-D5F9-4F1E-AC3E-585E65B8F391}"/>
          </ac:spMkLst>
        </pc:spChg>
      </pc:sldChg>
    </pc:docChg>
  </pc:docChgLst>
  <pc:docChgLst>
    <pc:chgData name="Donald Lynch" userId="874aedd4-8584-4ce0-af62-304e8e867e63" providerId="ADAL" clId="{7004CA4A-991E-4629-9713-C0D4461BECAE}"/>
    <pc:docChg chg="undo custSel addSld modSld">
      <pc:chgData name="Donald Lynch" userId="874aedd4-8584-4ce0-af62-304e8e867e63" providerId="ADAL" clId="{7004CA4A-991E-4629-9713-C0D4461BECAE}" dt="2020-10-06T14:22:40.886" v="2592" actId="20577"/>
      <pc:docMkLst>
        <pc:docMk/>
      </pc:docMkLst>
      <pc:sldChg chg="modSp">
        <pc:chgData name="Donald Lynch" userId="874aedd4-8584-4ce0-af62-304e8e867e63" providerId="ADAL" clId="{7004CA4A-991E-4629-9713-C0D4461BECAE}" dt="2020-10-06T13:53:08.616" v="205" actId="20577"/>
        <pc:sldMkLst>
          <pc:docMk/>
          <pc:sldMk cId="1899006393" sldId="261"/>
        </pc:sldMkLst>
        <pc:spChg chg="mod">
          <ac:chgData name="Donald Lynch" userId="874aedd4-8584-4ce0-af62-304e8e867e63" providerId="ADAL" clId="{7004CA4A-991E-4629-9713-C0D4461BECAE}" dt="2020-10-06T13:53:08.616" v="205" actId="20577"/>
          <ac:spMkLst>
            <pc:docMk/>
            <pc:sldMk cId="1899006393" sldId="261"/>
            <ac:spMk id="3" creationId="{8AC67702-7ABA-4E88-B4E0-C5300CB51ABB}"/>
          </ac:spMkLst>
        </pc:spChg>
      </pc:sldChg>
      <pc:sldChg chg="modSp">
        <pc:chgData name="Donald Lynch" userId="874aedd4-8584-4ce0-af62-304e8e867e63" providerId="ADAL" clId="{7004CA4A-991E-4629-9713-C0D4461BECAE}" dt="2020-10-06T14:09:03" v="1704" actId="20577"/>
        <pc:sldMkLst>
          <pc:docMk/>
          <pc:sldMk cId="668470228" sldId="271"/>
        </pc:sldMkLst>
        <pc:spChg chg="mod">
          <ac:chgData name="Donald Lynch" userId="874aedd4-8584-4ce0-af62-304e8e867e63" providerId="ADAL" clId="{7004CA4A-991E-4629-9713-C0D4461BECAE}" dt="2020-10-06T14:09:03" v="1704" actId="20577"/>
          <ac:spMkLst>
            <pc:docMk/>
            <pc:sldMk cId="668470228" sldId="271"/>
            <ac:spMk id="3" creationId="{608B661A-2B73-4B53-90F4-52FB00F2EACE}"/>
          </ac:spMkLst>
        </pc:spChg>
      </pc:sldChg>
      <pc:sldChg chg="modSp add">
        <pc:chgData name="Donald Lynch" userId="874aedd4-8584-4ce0-af62-304e8e867e63" providerId="ADAL" clId="{7004CA4A-991E-4629-9713-C0D4461BECAE}" dt="2020-10-06T13:58:57.941" v="953" actId="20577"/>
        <pc:sldMkLst>
          <pc:docMk/>
          <pc:sldMk cId="314319105" sldId="272"/>
        </pc:sldMkLst>
        <pc:spChg chg="mod">
          <ac:chgData name="Donald Lynch" userId="874aedd4-8584-4ce0-af62-304e8e867e63" providerId="ADAL" clId="{7004CA4A-991E-4629-9713-C0D4461BECAE}" dt="2020-10-06T13:54:49.784" v="234" actId="20577"/>
          <ac:spMkLst>
            <pc:docMk/>
            <pc:sldMk cId="314319105" sldId="272"/>
            <ac:spMk id="2" creationId="{CD118B45-877E-4A0E-B87A-1981D00C011D}"/>
          </ac:spMkLst>
        </pc:spChg>
        <pc:spChg chg="mod">
          <ac:chgData name="Donald Lynch" userId="874aedd4-8584-4ce0-af62-304e8e867e63" providerId="ADAL" clId="{7004CA4A-991E-4629-9713-C0D4461BECAE}" dt="2020-10-06T13:58:57.941" v="953" actId="20577"/>
          <ac:spMkLst>
            <pc:docMk/>
            <pc:sldMk cId="314319105" sldId="272"/>
            <ac:spMk id="3" creationId="{6CB29ACA-B4EB-4A89-B4D1-3E97320450F6}"/>
          </ac:spMkLst>
        </pc:spChg>
      </pc:sldChg>
      <pc:sldChg chg="modSp add">
        <pc:chgData name="Donald Lynch" userId="874aedd4-8584-4ce0-af62-304e8e867e63" providerId="ADAL" clId="{7004CA4A-991E-4629-9713-C0D4461BECAE}" dt="2020-10-06T14:01:24.509" v="1229" actId="20577"/>
        <pc:sldMkLst>
          <pc:docMk/>
          <pc:sldMk cId="641476995" sldId="273"/>
        </pc:sldMkLst>
        <pc:spChg chg="mod">
          <ac:chgData name="Donald Lynch" userId="874aedd4-8584-4ce0-af62-304e8e867e63" providerId="ADAL" clId="{7004CA4A-991E-4629-9713-C0D4461BECAE}" dt="2020-10-06T13:59:13.457" v="982" actId="20577"/>
          <ac:spMkLst>
            <pc:docMk/>
            <pc:sldMk cId="641476995" sldId="273"/>
            <ac:spMk id="2" creationId="{BC5F7ED7-DDA4-4979-8C96-A8EA0C94A8A0}"/>
          </ac:spMkLst>
        </pc:spChg>
        <pc:spChg chg="mod">
          <ac:chgData name="Donald Lynch" userId="874aedd4-8584-4ce0-af62-304e8e867e63" providerId="ADAL" clId="{7004CA4A-991E-4629-9713-C0D4461BECAE}" dt="2020-10-06T14:01:24.509" v="1229" actId="20577"/>
          <ac:spMkLst>
            <pc:docMk/>
            <pc:sldMk cId="641476995" sldId="273"/>
            <ac:spMk id="3" creationId="{1CB7B551-BB20-4609-BBAC-F9F574C230B5}"/>
          </ac:spMkLst>
        </pc:spChg>
      </pc:sldChg>
      <pc:sldChg chg="modSp add">
        <pc:chgData name="Donald Lynch" userId="874aedd4-8584-4ce0-af62-304e8e867e63" providerId="ADAL" clId="{7004CA4A-991E-4629-9713-C0D4461BECAE}" dt="2020-10-06T14:15:44.571" v="2250" actId="20577"/>
        <pc:sldMkLst>
          <pc:docMk/>
          <pc:sldMk cId="1303772166" sldId="274"/>
        </pc:sldMkLst>
        <pc:spChg chg="mod">
          <ac:chgData name="Donald Lynch" userId="874aedd4-8584-4ce0-af62-304e8e867e63" providerId="ADAL" clId="{7004CA4A-991E-4629-9713-C0D4461BECAE}" dt="2020-10-06T14:01:38.741" v="1258" actId="20577"/>
          <ac:spMkLst>
            <pc:docMk/>
            <pc:sldMk cId="1303772166" sldId="274"/>
            <ac:spMk id="2" creationId="{B2126191-F8E1-44BD-A124-5DEDB321A153}"/>
          </ac:spMkLst>
        </pc:spChg>
        <pc:spChg chg="mod">
          <ac:chgData name="Donald Lynch" userId="874aedd4-8584-4ce0-af62-304e8e867e63" providerId="ADAL" clId="{7004CA4A-991E-4629-9713-C0D4461BECAE}" dt="2020-10-06T14:15:44.571" v="2250" actId="20577"/>
          <ac:spMkLst>
            <pc:docMk/>
            <pc:sldMk cId="1303772166" sldId="274"/>
            <ac:spMk id="3" creationId="{F3A3768C-0101-4EA2-8F08-3651666DBAD8}"/>
          </ac:spMkLst>
        </pc:spChg>
      </pc:sldChg>
      <pc:sldChg chg="addSp delSp modSp add">
        <pc:chgData name="Donald Lynch" userId="874aedd4-8584-4ce0-af62-304e8e867e63" providerId="ADAL" clId="{7004CA4A-991E-4629-9713-C0D4461BECAE}" dt="2020-10-06T14:22:40.886" v="2592" actId="20577"/>
        <pc:sldMkLst>
          <pc:docMk/>
          <pc:sldMk cId="1259381934" sldId="275"/>
        </pc:sldMkLst>
        <pc:spChg chg="mod">
          <ac:chgData name="Donald Lynch" userId="874aedd4-8584-4ce0-af62-304e8e867e63" providerId="ADAL" clId="{7004CA4A-991E-4629-9713-C0D4461BECAE}" dt="2020-10-06T14:16:15.395" v="2277" actId="20577"/>
          <ac:spMkLst>
            <pc:docMk/>
            <pc:sldMk cId="1259381934" sldId="275"/>
            <ac:spMk id="2" creationId="{E0FA6E43-AB47-4247-9632-F4C0F601B887}"/>
          </ac:spMkLst>
        </pc:spChg>
        <pc:spChg chg="mod">
          <ac:chgData name="Donald Lynch" userId="874aedd4-8584-4ce0-af62-304e8e867e63" providerId="ADAL" clId="{7004CA4A-991E-4629-9713-C0D4461BECAE}" dt="2020-10-06T14:22:40.886" v="2592" actId="20577"/>
          <ac:spMkLst>
            <pc:docMk/>
            <pc:sldMk cId="1259381934" sldId="275"/>
            <ac:spMk id="3" creationId="{EFF0B0D6-D5F9-4F1E-AC3E-585E65B8F391}"/>
          </ac:spMkLst>
        </pc:spChg>
        <pc:spChg chg="add del mod">
          <ac:chgData name="Donald Lynch" userId="874aedd4-8584-4ce0-af62-304e8e867e63" providerId="ADAL" clId="{7004CA4A-991E-4629-9713-C0D4461BECAE}" dt="2020-10-06T14:22:08.655" v="2561"/>
          <ac:spMkLst>
            <pc:docMk/>
            <pc:sldMk cId="1259381934" sldId="275"/>
            <ac:spMk id="5" creationId="{CA5A733F-D7D1-4339-AB02-9A0348F05229}"/>
          </ac:spMkLst>
        </pc:spChg>
        <pc:graphicFrameChg chg="add del mod modGraphic">
          <ac:chgData name="Donald Lynch" userId="874aedd4-8584-4ce0-af62-304e8e867e63" providerId="ADAL" clId="{7004CA4A-991E-4629-9713-C0D4461BECAE}" dt="2020-10-06T14:22:03.285" v="2559"/>
          <ac:graphicFrameMkLst>
            <pc:docMk/>
            <pc:sldMk cId="1259381934" sldId="275"/>
            <ac:graphicFrameMk id="4" creationId="{430528E7-02E0-4732-B21E-1FA81C528F6B}"/>
          </ac:graphicFrameMkLst>
        </pc:graphicFrameChg>
        <pc:graphicFrameChg chg="add mod modGraphic">
          <ac:chgData name="Donald Lynch" userId="874aedd4-8584-4ce0-af62-304e8e867e63" providerId="ADAL" clId="{7004CA4A-991E-4629-9713-C0D4461BECAE}" dt="2020-10-06T14:22:35.966" v="2570" actId="113"/>
          <ac:graphicFrameMkLst>
            <pc:docMk/>
            <pc:sldMk cId="1259381934" sldId="275"/>
            <ac:graphicFrameMk id="6" creationId="{5D7F4361-1BE0-40E3-8396-0FA7AA52B1BF}"/>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11/1/2021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11/1/2021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0578-AC78-4676-8C0F-2E0D35538493}"/>
              </a:ext>
            </a:extLst>
          </p:cNvPr>
          <p:cNvSpPr>
            <a:spLocks noGrp="1"/>
          </p:cNvSpPr>
          <p:nvPr>
            <p:ph type="ctrTitle"/>
          </p:nvPr>
        </p:nvSpPr>
        <p:spPr/>
        <p:txBody>
          <a:bodyPr/>
          <a:lstStyle/>
          <a:p>
            <a:r>
              <a:rPr lang="en-US" dirty="0"/>
              <a:t>Aims and Results of Policies - Mao</a:t>
            </a:r>
          </a:p>
        </p:txBody>
      </p:sp>
      <p:sp>
        <p:nvSpPr>
          <p:cNvPr id="3" name="Subtitle 2">
            <a:extLst>
              <a:ext uri="{FF2B5EF4-FFF2-40B4-BE49-F238E27FC236}">
                <a16:creationId xmlns:a16="http://schemas.microsoft.com/office/drawing/2014/main" id="{1219AC9C-CFA7-4109-8CD9-86ABD0829BA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727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1746-EE10-45F4-98B3-86468B99EA38}"/>
              </a:ext>
            </a:extLst>
          </p:cNvPr>
          <p:cNvSpPr>
            <a:spLocks noGrp="1"/>
          </p:cNvSpPr>
          <p:nvPr>
            <p:ph type="title"/>
          </p:nvPr>
        </p:nvSpPr>
        <p:spPr/>
        <p:txBody>
          <a:bodyPr/>
          <a:lstStyle/>
          <a:p>
            <a:r>
              <a:rPr lang="en-US" dirty="0"/>
              <a:t>Economic Policies - Industry</a:t>
            </a:r>
          </a:p>
        </p:txBody>
      </p:sp>
      <p:sp>
        <p:nvSpPr>
          <p:cNvPr id="3" name="Content Placeholder 2">
            <a:extLst>
              <a:ext uri="{FF2B5EF4-FFF2-40B4-BE49-F238E27FC236}">
                <a16:creationId xmlns:a16="http://schemas.microsoft.com/office/drawing/2014/main" id="{782D48FC-FBE4-4DF6-A49E-6B733C571E6D}"/>
              </a:ext>
            </a:extLst>
          </p:cNvPr>
          <p:cNvSpPr>
            <a:spLocks noGrp="1"/>
          </p:cNvSpPr>
          <p:nvPr>
            <p:ph idx="1"/>
          </p:nvPr>
        </p:nvSpPr>
        <p:spPr/>
        <p:txBody>
          <a:bodyPr/>
          <a:lstStyle/>
          <a:p>
            <a:r>
              <a:rPr lang="en-US" dirty="0"/>
              <a:t>Recovery 1963-65</a:t>
            </a:r>
          </a:p>
          <a:p>
            <a:r>
              <a:rPr lang="en-US" dirty="0"/>
              <a:t>Aims: Allow a recovery of agriculture and industry; introduction of mixed economic systems under Deng Xiaoping and Liu Shaoqi</a:t>
            </a:r>
          </a:p>
          <a:p>
            <a:r>
              <a:rPr lang="en-US" dirty="0"/>
              <a:t>Results: </a:t>
            </a:r>
          </a:p>
          <a:p>
            <a:pPr lvl="1"/>
            <a:r>
              <a:rPr lang="en-US" dirty="0"/>
              <a:t>Peasants sent back to countryside, private property reestablished </a:t>
            </a:r>
          </a:p>
          <a:p>
            <a:pPr lvl="1"/>
            <a:r>
              <a:rPr lang="en-US" dirty="0"/>
              <a:t>Rural markets reopened</a:t>
            </a:r>
          </a:p>
          <a:p>
            <a:pPr lvl="1"/>
            <a:r>
              <a:rPr lang="en-US" dirty="0"/>
              <a:t>Grain production recovers by 1965</a:t>
            </a:r>
          </a:p>
          <a:p>
            <a:pPr lvl="1"/>
            <a:r>
              <a:rPr lang="en-US" dirty="0"/>
              <a:t>Industry output doubled that of 1957</a:t>
            </a:r>
          </a:p>
          <a:p>
            <a:pPr lvl="1"/>
            <a:r>
              <a:rPr lang="en-US" dirty="0"/>
              <a:t>Heavy industry grows at 17%</a:t>
            </a:r>
          </a:p>
          <a:p>
            <a:endParaRPr lang="en-US" dirty="0"/>
          </a:p>
        </p:txBody>
      </p:sp>
    </p:spTree>
    <p:extLst>
      <p:ext uri="{BB962C8B-B14F-4D97-AF65-F5344CB8AC3E}">
        <p14:creationId xmlns:p14="http://schemas.microsoft.com/office/powerpoint/2010/main" val="881768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8B45-877E-4A0E-B87A-1981D00C011D}"/>
              </a:ext>
            </a:extLst>
          </p:cNvPr>
          <p:cNvSpPr>
            <a:spLocks noGrp="1"/>
          </p:cNvSpPr>
          <p:nvPr>
            <p:ph type="title"/>
          </p:nvPr>
        </p:nvSpPr>
        <p:spPr/>
        <p:txBody>
          <a:bodyPr/>
          <a:lstStyle/>
          <a:p>
            <a:r>
              <a:rPr lang="en-US" dirty="0"/>
              <a:t>Economic Policies - Industry</a:t>
            </a:r>
          </a:p>
        </p:txBody>
      </p:sp>
      <p:sp>
        <p:nvSpPr>
          <p:cNvPr id="3" name="Content Placeholder 2">
            <a:extLst>
              <a:ext uri="{FF2B5EF4-FFF2-40B4-BE49-F238E27FC236}">
                <a16:creationId xmlns:a16="http://schemas.microsoft.com/office/drawing/2014/main" id="{6CB29ACA-B4EB-4A89-B4D1-3E97320450F6}"/>
              </a:ext>
            </a:extLst>
          </p:cNvPr>
          <p:cNvSpPr>
            <a:spLocks noGrp="1"/>
          </p:cNvSpPr>
          <p:nvPr>
            <p:ph idx="1"/>
          </p:nvPr>
        </p:nvSpPr>
        <p:spPr/>
        <p:txBody>
          <a:bodyPr>
            <a:normAutofit fontScale="92500" lnSpcReduction="20000"/>
          </a:bodyPr>
          <a:lstStyle/>
          <a:p>
            <a:r>
              <a:rPr lang="en-US" dirty="0"/>
              <a:t>Third Five Year Plan – 1966-1970</a:t>
            </a:r>
          </a:p>
          <a:p>
            <a:r>
              <a:rPr lang="en-US" dirty="0"/>
              <a:t>Recovery period took precedence to establish normalcy prior to another 5 year plan</a:t>
            </a:r>
          </a:p>
          <a:p>
            <a:r>
              <a:rPr lang="en-US" dirty="0"/>
              <a:t>Aims: agricultural security, national defense and technology related to arms/armaments; self-reliant economy in industry, commerce, education, science</a:t>
            </a:r>
          </a:p>
          <a:p>
            <a:r>
              <a:rPr lang="en-US" dirty="0"/>
              <a:t>Results: Industrial growth exceeded expectations gross 21.2% (8.6 million kilowatts electricity; 27 million tons of oil; 6.5 million tons steel; 35 million tons iron ore; around 4,000 kilometers of new railways; 31000 kilometers of new highway)</a:t>
            </a:r>
          </a:p>
          <a:p>
            <a:r>
              <a:rPr lang="en-US" dirty="0"/>
              <a:t>Agricultural growth exceeded goal by 14.1%; but only rose in production by 2.2%. </a:t>
            </a:r>
          </a:p>
        </p:txBody>
      </p:sp>
    </p:spTree>
    <p:extLst>
      <p:ext uri="{BB962C8B-B14F-4D97-AF65-F5344CB8AC3E}">
        <p14:creationId xmlns:p14="http://schemas.microsoft.com/office/powerpoint/2010/main" val="31431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F7ED7-DDA4-4979-8C96-A8EA0C94A8A0}"/>
              </a:ext>
            </a:extLst>
          </p:cNvPr>
          <p:cNvSpPr>
            <a:spLocks noGrp="1"/>
          </p:cNvSpPr>
          <p:nvPr>
            <p:ph type="title"/>
          </p:nvPr>
        </p:nvSpPr>
        <p:spPr/>
        <p:txBody>
          <a:bodyPr/>
          <a:lstStyle/>
          <a:p>
            <a:r>
              <a:rPr lang="en-US" dirty="0"/>
              <a:t>Economic Policies - Industry</a:t>
            </a:r>
          </a:p>
        </p:txBody>
      </p:sp>
      <p:sp>
        <p:nvSpPr>
          <p:cNvPr id="3" name="Content Placeholder 2">
            <a:extLst>
              <a:ext uri="{FF2B5EF4-FFF2-40B4-BE49-F238E27FC236}">
                <a16:creationId xmlns:a16="http://schemas.microsoft.com/office/drawing/2014/main" id="{1CB7B551-BB20-4609-BBAC-F9F574C230B5}"/>
              </a:ext>
            </a:extLst>
          </p:cNvPr>
          <p:cNvSpPr>
            <a:spLocks noGrp="1"/>
          </p:cNvSpPr>
          <p:nvPr>
            <p:ph idx="1"/>
          </p:nvPr>
        </p:nvSpPr>
        <p:spPr/>
        <p:txBody>
          <a:bodyPr/>
          <a:lstStyle/>
          <a:p>
            <a:r>
              <a:rPr lang="en-US" dirty="0"/>
              <a:t>Fourth 5 Year Plan (1971-1975)</a:t>
            </a:r>
          </a:p>
          <a:p>
            <a:r>
              <a:rPr lang="en-US" dirty="0"/>
              <a:t>Aims: Infrastructure improvements; continued growth of industry and grain production</a:t>
            </a:r>
          </a:p>
          <a:p>
            <a:r>
              <a:rPr lang="en-US" dirty="0"/>
              <a:t>Results: Growth rate of both industry and agriculture during period (average annual growth) was 12.5% during this period. </a:t>
            </a:r>
          </a:p>
          <a:p>
            <a:endParaRPr lang="en-US" dirty="0"/>
          </a:p>
        </p:txBody>
      </p:sp>
    </p:spTree>
    <p:extLst>
      <p:ext uri="{BB962C8B-B14F-4D97-AF65-F5344CB8AC3E}">
        <p14:creationId xmlns:p14="http://schemas.microsoft.com/office/powerpoint/2010/main" val="641476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B3C8-EFCB-40B4-9FB4-15FD0C88A531}"/>
              </a:ext>
            </a:extLst>
          </p:cNvPr>
          <p:cNvSpPr>
            <a:spLocks noGrp="1"/>
          </p:cNvSpPr>
          <p:nvPr>
            <p:ph type="title"/>
          </p:nvPr>
        </p:nvSpPr>
        <p:spPr/>
        <p:txBody>
          <a:bodyPr/>
          <a:lstStyle/>
          <a:p>
            <a:r>
              <a:rPr lang="en-US" dirty="0"/>
              <a:t>Social Policies - Aims</a:t>
            </a:r>
          </a:p>
        </p:txBody>
      </p:sp>
      <p:sp>
        <p:nvSpPr>
          <p:cNvPr id="3" name="Content Placeholder 2">
            <a:extLst>
              <a:ext uri="{FF2B5EF4-FFF2-40B4-BE49-F238E27FC236}">
                <a16:creationId xmlns:a16="http://schemas.microsoft.com/office/drawing/2014/main" id="{2912BA41-3641-43C8-B7D0-F8D06B670F8C}"/>
              </a:ext>
            </a:extLst>
          </p:cNvPr>
          <p:cNvSpPr>
            <a:spLocks noGrp="1"/>
          </p:cNvSpPr>
          <p:nvPr>
            <p:ph idx="1"/>
          </p:nvPr>
        </p:nvSpPr>
        <p:spPr/>
        <p:txBody>
          <a:bodyPr/>
          <a:lstStyle/>
          <a:p>
            <a:r>
              <a:rPr lang="en-US" dirty="0"/>
              <a:t>Expand education</a:t>
            </a:r>
          </a:p>
          <a:p>
            <a:r>
              <a:rPr lang="en-US" dirty="0"/>
              <a:t>Equal rights for women</a:t>
            </a:r>
          </a:p>
          <a:p>
            <a:r>
              <a:rPr lang="en-US" dirty="0"/>
              <a:t>Eradication of diseases</a:t>
            </a:r>
          </a:p>
          <a:p>
            <a:r>
              <a:rPr lang="en-US" dirty="0"/>
              <a:t>Promote better health</a:t>
            </a:r>
          </a:p>
        </p:txBody>
      </p:sp>
    </p:spTree>
    <p:extLst>
      <p:ext uri="{BB962C8B-B14F-4D97-AF65-F5344CB8AC3E}">
        <p14:creationId xmlns:p14="http://schemas.microsoft.com/office/powerpoint/2010/main" val="1639787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C570-C855-4070-83B4-C5E52CE65576}"/>
              </a:ext>
            </a:extLst>
          </p:cNvPr>
          <p:cNvSpPr>
            <a:spLocks noGrp="1"/>
          </p:cNvSpPr>
          <p:nvPr>
            <p:ph type="title"/>
          </p:nvPr>
        </p:nvSpPr>
        <p:spPr/>
        <p:txBody>
          <a:bodyPr/>
          <a:lstStyle/>
          <a:p>
            <a:r>
              <a:rPr lang="en-US" dirty="0"/>
              <a:t>Social Policies - Education</a:t>
            </a:r>
          </a:p>
        </p:txBody>
      </p:sp>
      <p:sp>
        <p:nvSpPr>
          <p:cNvPr id="3" name="Content Placeholder 2">
            <a:extLst>
              <a:ext uri="{FF2B5EF4-FFF2-40B4-BE49-F238E27FC236}">
                <a16:creationId xmlns:a16="http://schemas.microsoft.com/office/drawing/2014/main" id="{9AEDF667-CD7B-4A45-A9F3-2EA2F32CC7F6}"/>
              </a:ext>
            </a:extLst>
          </p:cNvPr>
          <p:cNvSpPr>
            <a:spLocks noGrp="1"/>
          </p:cNvSpPr>
          <p:nvPr>
            <p:ph idx="1"/>
          </p:nvPr>
        </p:nvSpPr>
        <p:spPr/>
        <p:txBody>
          <a:bodyPr>
            <a:normAutofit lnSpcReduction="10000"/>
          </a:bodyPr>
          <a:lstStyle/>
          <a:p>
            <a:r>
              <a:rPr lang="en-US" dirty="0"/>
              <a:t>Conditions: 80% illiterate; 20% of children went to primary school; 1% to secondary. Average years of school: males – 4, females – 3; imperial examinations only passed by 5%</a:t>
            </a:r>
          </a:p>
          <a:p>
            <a:r>
              <a:rPr lang="en-US" dirty="0"/>
              <a:t>Aims: reform education to be less elite; reform writing to become simplified (Pinyin); expand technical and college based education</a:t>
            </a:r>
          </a:p>
          <a:p>
            <a:r>
              <a:rPr lang="en-US" dirty="0"/>
              <a:t>Results: </a:t>
            </a:r>
          </a:p>
          <a:p>
            <a:pPr lvl="1"/>
            <a:r>
              <a:rPr lang="en-US" dirty="0"/>
              <a:t>Towns with primary schools – 50% 1950-90% 1970</a:t>
            </a:r>
          </a:p>
          <a:p>
            <a:pPr lvl="1"/>
            <a:r>
              <a:rPr lang="en-US" dirty="0"/>
              <a:t>450,000 </a:t>
            </a:r>
            <a:r>
              <a:rPr lang="en-US" dirty="0">
                <a:sym typeface="Wingdings" panose="05000000000000000000" pitchFamily="2" charset="2"/>
              </a:rPr>
              <a:t> 21 million rural graduates from elementary schools between 1965-1977</a:t>
            </a:r>
          </a:p>
          <a:p>
            <a:pPr lvl="1"/>
            <a:r>
              <a:rPr lang="en-US" dirty="0"/>
              <a:t>Literacy rate 64% </a:t>
            </a:r>
          </a:p>
        </p:txBody>
      </p:sp>
    </p:spTree>
    <p:extLst>
      <p:ext uri="{BB962C8B-B14F-4D97-AF65-F5344CB8AC3E}">
        <p14:creationId xmlns:p14="http://schemas.microsoft.com/office/powerpoint/2010/main" val="140321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648E3-1F5E-4C46-99DE-E99FD3D20A8E}"/>
              </a:ext>
            </a:extLst>
          </p:cNvPr>
          <p:cNvSpPr>
            <a:spLocks noGrp="1"/>
          </p:cNvSpPr>
          <p:nvPr>
            <p:ph type="title"/>
          </p:nvPr>
        </p:nvSpPr>
        <p:spPr/>
        <p:txBody>
          <a:bodyPr/>
          <a:lstStyle/>
          <a:p>
            <a:r>
              <a:rPr lang="en-US" dirty="0"/>
              <a:t>Social Policies - Youth</a:t>
            </a:r>
          </a:p>
        </p:txBody>
      </p:sp>
      <p:sp>
        <p:nvSpPr>
          <p:cNvPr id="3" name="Content Placeholder 2">
            <a:extLst>
              <a:ext uri="{FF2B5EF4-FFF2-40B4-BE49-F238E27FC236}">
                <a16:creationId xmlns:a16="http://schemas.microsoft.com/office/drawing/2014/main" id="{373ECD04-05E4-450F-9B52-0010B189645A}"/>
              </a:ext>
            </a:extLst>
          </p:cNvPr>
          <p:cNvSpPr>
            <a:spLocks noGrp="1"/>
          </p:cNvSpPr>
          <p:nvPr>
            <p:ph idx="1"/>
          </p:nvPr>
        </p:nvSpPr>
        <p:spPr/>
        <p:txBody>
          <a:bodyPr/>
          <a:lstStyle/>
          <a:p>
            <a:r>
              <a:rPr lang="en-US" dirty="0"/>
              <a:t>Aims: promote and teach communist values and ideology. </a:t>
            </a:r>
          </a:p>
          <a:p>
            <a:r>
              <a:rPr lang="en-US" dirty="0"/>
              <a:t>Results: </a:t>
            </a:r>
          </a:p>
          <a:p>
            <a:r>
              <a:rPr lang="en-US" dirty="0"/>
              <a:t>Chinese Communist Youth Movement membership grew 5.1 million in 1951 to 25 million by 1962</a:t>
            </a:r>
          </a:p>
          <a:p>
            <a:r>
              <a:rPr lang="en-US" dirty="0"/>
              <a:t>Youth (Young) Pioneers – Children aged 9-15; aided in literacy efforts and organization of small scale efforts of 5 year plans</a:t>
            </a:r>
          </a:p>
        </p:txBody>
      </p:sp>
    </p:spTree>
    <p:extLst>
      <p:ext uri="{BB962C8B-B14F-4D97-AF65-F5344CB8AC3E}">
        <p14:creationId xmlns:p14="http://schemas.microsoft.com/office/powerpoint/2010/main" val="1737723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AAAD-89A9-4970-938D-995C3E409A8C}"/>
              </a:ext>
            </a:extLst>
          </p:cNvPr>
          <p:cNvSpPr>
            <a:spLocks noGrp="1"/>
          </p:cNvSpPr>
          <p:nvPr>
            <p:ph type="title"/>
          </p:nvPr>
        </p:nvSpPr>
        <p:spPr/>
        <p:txBody>
          <a:bodyPr/>
          <a:lstStyle/>
          <a:p>
            <a:r>
              <a:rPr lang="en-US" dirty="0"/>
              <a:t>Social Policies – Health Care</a:t>
            </a:r>
          </a:p>
        </p:txBody>
      </p:sp>
      <p:sp>
        <p:nvSpPr>
          <p:cNvPr id="3" name="Content Placeholder 2">
            <a:extLst>
              <a:ext uri="{FF2B5EF4-FFF2-40B4-BE49-F238E27FC236}">
                <a16:creationId xmlns:a16="http://schemas.microsoft.com/office/drawing/2014/main" id="{F02BC838-5BC8-4432-9608-C23AC2A4B120}"/>
              </a:ext>
            </a:extLst>
          </p:cNvPr>
          <p:cNvSpPr>
            <a:spLocks noGrp="1"/>
          </p:cNvSpPr>
          <p:nvPr>
            <p:ph idx="1"/>
          </p:nvPr>
        </p:nvSpPr>
        <p:spPr/>
        <p:txBody>
          <a:bodyPr/>
          <a:lstStyle/>
          <a:p>
            <a:r>
              <a:rPr lang="en-US" dirty="0"/>
              <a:t>Aims: eradicate diseases that were non-existent in Western countries (cholera, dysentery, typhoid); train doctors in basic health to prevent disease spreading</a:t>
            </a:r>
          </a:p>
          <a:p>
            <a:r>
              <a:rPr lang="en-US" dirty="0"/>
              <a:t>Results: </a:t>
            </a:r>
          </a:p>
          <a:p>
            <a:pPr lvl="1"/>
            <a:r>
              <a:rPr lang="en-US" dirty="0"/>
              <a:t>Barefoot Doctors campaigns – trains youth with basic knowledge of hygiene and sanitation to spread to rural communities</a:t>
            </a:r>
          </a:p>
          <a:p>
            <a:pPr lvl="1"/>
            <a:r>
              <a:rPr lang="en-US" dirty="0"/>
              <a:t>Patriotic Health movement – posters and other education methods to spread awareness of disease prevention</a:t>
            </a:r>
          </a:p>
          <a:p>
            <a:pPr lvl="1"/>
            <a:r>
              <a:rPr lang="en-US" dirty="0"/>
              <a:t>Smallpox, cholera, typhus, and plague almost eradicated</a:t>
            </a:r>
          </a:p>
          <a:p>
            <a:pPr lvl="1"/>
            <a:r>
              <a:rPr lang="en-US" dirty="0"/>
              <a:t>Life expectancy rose, infant mortality declines</a:t>
            </a:r>
          </a:p>
          <a:p>
            <a:pPr lvl="1"/>
            <a:endParaRPr lang="en-US" dirty="0"/>
          </a:p>
        </p:txBody>
      </p:sp>
    </p:spTree>
    <p:extLst>
      <p:ext uri="{BB962C8B-B14F-4D97-AF65-F5344CB8AC3E}">
        <p14:creationId xmlns:p14="http://schemas.microsoft.com/office/powerpoint/2010/main" val="277102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5AA0-EB54-4A69-B685-BF850E33A343}"/>
              </a:ext>
            </a:extLst>
          </p:cNvPr>
          <p:cNvSpPr>
            <a:spLocks noGrp="1"/>
          </p:cNvSpPr>
          <p:nvPr>
            <p:ph type="title"/>
          </p:nvPr>
        </p:nvSpPr>
        <p:spPr/>
        <p:txBody>
          <a:bodyPr/>
          <a:lstStyle/>
          <a:p>
            <a:r>
              <a:rPr lang="en-US" dirty="0"/>
              <a:t>Cultural Policies</a:t>
            </a:r>
          </a:p>
        </p:txBody>
      </p:sp>
      <p:sp>
        <p:nvSpPr>
          <p:cNvPr id="3" name="Content Placeholder 2">
            <a:extLst>
              <a:ext uri="{FF2B5EF4-FFF2-40B4-BE49-F238E27FC236}">
                <a16:creationId xmlns:a16="http://schemas.microsoft.com/office/drawing/2014/main" id="{04C04DC2-B198-4B26-B03E-DC65E7D3C90A}"/>
              </a:ext>
            </a:extLst>
          </p:cNvPr>
          <p:cNvSpPr>
            <a:spLocks noGrp="1"/>
          </p:cNvSpPr>
          <p:nvPr>
            <p:ph idx="1"/>
          </p:nvPr>
        </p:nvSpPr>
        <p:spPr/>
        <p:txBody>
          <a:bodyPr/>
          <a:lstStyle/>
          <a:p>
            <a:r>
              <a:rPr lang="en-US" dirty="0"/>
              <a:t>Aims: replace traditional cultural forms with art, literature, etc. to educate rather than entertain. Socialist Realism from USSR. Send messages to the peasants and people. </a:t>
            </a:r>
          </a:p>
          <a:p>
            <a:r>
              <a:rPr lang="en-US" dirty="0"/>
              <a:t>Results: </a:t>
            </a:r>
          </a:p>
          <a:p>
            <a:pPr lvl="1"/>
            <a:r>
              <a:rPr lang="en-US" dirty="0" err="1"/>
              <a:t>Yangbanxi</a:t>
            </a:r>
            <a:r>
              <a:rPr lang="en-US" dirty="0"/>
              <a:t> – political art – operas written by Madame Mao</a:t>
            </a:r>
          </a:p>
          <a:p>
            <a:pPr lvl="1"/>
            <a:r>
              <a:rPr lang="en-US" i="1" dirty="0"/>
              <a:t>The East is Red</a:t>
            </a:r>
            <a:r>
              <a:rPr lang="en-US" dirty="0"/>
              <a:t>- revolutionary song</a:t>
            </a:r>
          </a:p>
          <a:p>
            <a:pPr lvl="1"/>
            <a:r>
              <a:rPr lang="en-US" dirty="0"/>
              <a:t>Film – must carry political messages and revolutionary thought</a:t>
            </a:r>
          </a:p>
        </p:txBody>
      </p:sp>
    </p:spTree>
    <p:extLst>
      <p:ext uri="{BB962C8B-B14F-4D97-AF65-F5344CB8AC3E}">
        <p14:creationId xmlns:p14="http://schemas.microsoft.com/office/powerpoint/2010/main" val="1925563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5A60-B566-408E-A690-40545238DEE7}"/>
              </a:ext>
            </a:extLst>
          </p:cNvPr>
          <p:cNvSpPr>
            <a:spLocks noGrp="1"/>
          </p:cNvSpPr>
          <p:nvPr>
            <p:ph type="title"/>
          </p:nvPr>
        </p:nvSpPr>
        <p:spPr/>
        <p:txBody>
          <a:bodyPr/>
          <a:lstStyle/>
          <a:p>
            <a:r>
              <a:rPr lang="en-US" dirty="0"/>
              <a:t>Policies on Women</a:t>
            </a:r>
          </a:p>
        </p:txBody>
      </p:sp>
      <p:sp>
        <p:nvSpPr>
          <p:cNvPr id="3" name="Content Placeholder 2">
            <a:extLst>
              <a:ext uri="{FF2B5EF4-FFF2-40B4-BE49-F238E27FC236}">
                <a16:creationId xmlns:a16="http://schemas.microsoft.com/office/drawing/2014/main" id="{608B661A-2B73-4B53-90F4-52FB00F2EACE}"/>
              </a:ext>
            </a:extLst>
          </p:cNvPr>
          <p:cNvSpPr>
            <a:spLocks noGrp="1"/>
          </p:cNvSpPr>
          <p:nvPr>
            <p:ph idx="1"/>
          </p:nvPr>
        </p:nvSpPr>
        <p:spPr/>
        <p:txBody>
          <a:bodyPr>
            <a:normAutofit fontScale="62500" lnSpcReduction="20000"/>
          </a:bodyPr>
          <a:lstStyle/>
          <a:p>
            <a:r>
              <a:rPr lang="en-US" dirty="0"/>
              <a:t>Conditions: women inferior, obedient, passive. No rights, role of bearing children, especially male heirs. Arranged marriages, foot binding, divorce only initiated by male, child marriage, dowries, polygamy, no right to own property. </a:t>
            </a:r>
          </a:p>
          <a:p>
            <a:r>
              <a:rPr lang="en-US" dirty="0"/>
              <a:t>Aims: Change these older conditions to provide greater equity to women in China via legal protections and opportunities in the economic sectors of a new China.  </a:t>
            </a:r>
          </a:p>
          <a:p>
            <a:r>
              <a:rPr lang="en-US" dirty="0"/>
              <a:t>Results: Marriage Reform Law 1950 </a:t>
            </a:r>
          </a:p>
          <a:p>
            <a:pPr lvl="1"/>
            <a:r>
              <a:rPr lang="en-US" dirty="0"/>
              <a:t>Ends arranged and child betrothals</a:t>
            </a:r>
          </a:p>
          <a:p>
            <a:pPr lvl="1"/>
            <a:r>
              <a:rPr lang="en-US" dirty="0"/>
              <a:t>Rights of divorce to both parties</a:t>
            </a:r>
          </a:p>
          <a:p>
            <a:pPr lvl="1"/>
            <a:r>
              <a:rPr lang="en-US" dirty="0"/>
              <a:t>Increased age of marriage to 18 for women, 20 for men</a:t>
            </a:r>
          </a:p>
          <a:p>
            <a:pPr lvl="1"/>
            <a:r>
              <a:rPr lang="en-US" dirty="0"/>
              <a:t>Ownership of property, right to vote, join government and PLA, communal nurseries and kindergartens to ensure women could work after child birth</a:t>
            </a:r>
          </a:p>
          <a:p>
            <a:r>
              <a:rPr lang="en-US" dirty="0"/>
              <a:t>Large increase in divorces; women have double duty – social change slow; women in work increased drastically</a:t>
            </a:r>
          </a:p>
          <a:p>
            <a:r>
              <a:rPr lang="en-US" dirty="0"/>
              <a:t>All China Women’s Federation journal </a:t>
            </a:r>
            <a:r>
              <a:rPr lang="en-US" i="1" dirty="0"/>
              <a:t>Women of China </a:t>
            </a:r>
            <a:r>
              <a:rPr lang="en-US" dirty="0"/>
              <a:t>and magazines like </a:t>
            </a:r>
            <a:r>
              <a:rPr lang="en-US" i="1" dirty="0"/>
              <a:t>Women of New China</a:t>
            </a:r>
            <a:r>
              <a:rPr lang="en-US" dirty="0"/>
              <a:t> offered a feminist perspective of gender conflicts in the party and provides the state with strategies in pursuit of women’s liberation. </a:t>
            </a:r>
          </a:p>
          <a:p>
            <a:r>
              <a:rPr lang="en-US" dirty="0"/>
              <a:t>Iron Women – a redefined femininity; no longer fragile, weak, but a strong revolutionary force. </a:t>
            </a:r>
          </a:p>
        </p:txBody>
      </p:sp>
    </p:spTree>
    <p:extLst>
      <p:ext uri="{BB962C8B-B14F-4D97-AF65-F5344CB8AC3E}">
        <p14:creationId xmlns:p14="http://schemas.microsoft.com/office/powerpoint/2010/main" val="66847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26191-F8E1-44BD-A124-5DEDB321A153}"/>
              </a:ext>
            </a:extLst>
          </p:cNvPr>
          <p:cNvSpPr>
            <a:spLocks noGrp="1"/>
          </p:cNvSpPr>
          <p:nvPr>
            <p:ph type="title"/>
          </p:nvPr>
        </p:nvSpPr>
        <p:spPr/>
        <p:txBody>
          <a:bodyPr/>
          <a:lstStyle/>
          <a:p>
            <a:r>
              <a:rPr lang="en-US" dirty="0"/>
              <a:t>Policies on Minorities</a:t>
            </a:r>
          </a:p>
        </p:txBody>
      </p:sp>
      <p:sp>
        <p:nvSpPr>
          <p:cNvPr id="3" name="Content Placeholder 2">
            <a:extLst>
              <a:ext uri="{FF2B5EF4-FFF2-40B4-BE49-F238E27FC236}">
                <a16:creationId xmlns:a16="http://schemas.microsoft.com/office/drawing/2014/main" id="{F3A3768C-0101-4EA2-8F08-3651666DBAD8}"/>
              </a:ext>
            </a:extLst>
          </p:cNvPr>
          <p:cNvSpPr>
            <a:spLocks noGrp="1"/>
          </p:cNvSpPr>
          <p:nvPr>
            <p:ph idx="1"/>
          </p:nvPr>
        </p:nvSpPr>
        <p:spPr/>
        <p:txBody>
          <a:bodyPr/>
          <a:lstStyle/>
          <a:p>
            <a:r>
              <a:rPr lang="en-US" dirty="0"/>
              <a:t>Aims: retain territories on the peripheral areas of interior of E. Asia through relationships with minority populations who were majorities in those regions. </a:t>
            </a:r>
          </a:p>
          <a:p>
            <a:r>
              <a:rPr lang="en-US" dirty="0"/>
              <a:t>Results: </a:t>
            </a:r>
          </a:p>
          <a:p>
            <a:r>
              <a:rPr lang="en-US" dirty="0"/>
              <a:t>1952 Enforcement of Nationality and Regional Autonomy gave localities self-governance so long as there was no threat to the PRC. </a:t>
            </a:r>
          </a:p>
          <a:p>
            <a:r>
              <a:rPr lang="en-US" dirty="0"/>
              <a:t>Policies shift from assimilation during Cultural Revolution to self-governance and releasing of assimilation policies. </a:t>
            </a:r>
          </a:p>
        </p:txBody>
      </p:sp>
    </p:spTree>
    <p:extLst>
      <p:ext uri="{BB962C8B-B14F-4D97-AF65-F5344CB8AC3E}">
        <p14:creationId xmlns:p14="http://schemas.microsoft.com/office/powerpoint/2010/main" val="130377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0109-7A5B-4368-8166-B1351B8C7068}"/>
              </a:ext>
            </a:extLst>
          </p:cNvPr>
          <p:cNvSpPr>
            <a:spLocks noGrp="1"/>
          </p:cNvSpPr>
          <p:nvPr>
            <p:ph type="title"/>
          </p:nvPr>
        </p:nvSpPr>
        <p:spPr/>
        <p:txBody>
          <a:bodyPr/>
          <a:lstStyle/>
          <a:p>
            <a:r>
              <a:rPr lang="en-US" dirty="0"/>
              <a:t>Political Policies - Aims</a:t>
            </a:r>
          </a:p>
        </p:txBody>
      </p:sp>
      <p:sp>
        <p:nvSpPr>
          <p:cNvPr id="3" name="Content Placeholder 2">
            <a:extLst>
              <a:ext uri="{FF2B5EF4-FFF2-40B4-BE49-F238E27FC236}">
                <a16:creationId xmlns:a16="http://schemas.microsoft.com/office/drawing/2014/main" id="{6862EEFC-E09F-4F36-B83B-05DED7C2524D}"/>
              </a:ext>
            </a:extLst>
          </p:cNvPr>
          <p:cNvSpPr>
            <a:spLocks noGrp="1"/>
          </p:cNvSpPr>
          <p:nvPr>
            <p:ph idx="1"/>
          </p:nvPr>
        </p:nvSpPr>
        <p:spPr/>
        <p:txBody>
          <a:bodyPr/>
          <a:lstStyle/>
          <a:p>
            <a:r>
              <a:rPr lang="en-US" dirty="0"/>
              <a:t>Establish a socialist country and apparatus in China</a:t>
            </a:r>
          </a:p>
          <a:p>
            <a:r>
              <a:rPr lang="en-US" dirty="0"/>
              <a:t>Implement Marxist-Leninist principles in Chinese governance (Socialism with Chinese characteristics)</a:t>
            </a:r>
          </a:p>
          <a:p>
            <a:pPr lvl="1"/>
            <a:r>
              <a:rPr lang="en-US" dirty="0"/>
              <a:t>Democratic Centralism, Anti-Imperialism, Anti-Capitalism</a:t>
            </a:r>
          </a:p>
          <a:p>
            <a:r>
              <a:rPr lang="en-US" dirty="0"/>
              <a:t>Implement New Democracy </a:t>
            </a:r>
          </a:p>
        </p:txBody>
      </p:sp>
    </p:spTree>
    <p:extLst>
      <p:ext uri="{BB962C8B-B14F-4D97-AF65-F5344CB8AC3E}">
        <p14:creationId xmlns:p14="http://schemas.microsoft.com/office/powerpoint/2010/main" val="366257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6E43-AB47-4247-9632-F4C0F601B887}"/>
              </a:ext>
            </a:extLst>
          </p:cNvPr>
          <p:cNvSpPr>
            <a:spLocks noGrp="1"/>
          </p:cNvSpPr>
          <p:nvPr>
            <p:ph type="title"/>
          </p:nvPr>
        </p:nvSpPr>
        <p:spPr/>
        <p:txBody>
          <a:bodyPr/>
          <a:lstStyle/>
          <a:p>
            <a:r>
              <a:rPr lang="en-US" dirty="0"/>
              <a:t>Extent of Authoritarianism</a:t>
            </a:r>
          </a:p>
        </p:txBody>
      </p:sp>
      <p:sp>
        <p:nvSpPr>
          <p:cNvPr id="3" name="Content Placeholder 2">
            <a:extLst>
              <a:ext uri="{FF2B5EF4-FFF2-40B4-BE49-F238E27FC236}">
                <a16:creationId xmlns:a16="http://schemas.microsoft.com/office/drawing/2014/main" id="{EFF0B0D6-D5F9-4F1E-AC3E-585E65B8F391}"/>
              </a:ext>
            </a:extLst>
          </p:cNvPr>
          <p:cNvSpPr>
            <a:spLocks noGrp="1"/>
          </p:cNvSpPr>
          <p:nvPr>
            <p:ph sz="half" idx="1"/>
          </p:nvPr>
        </p:nvSpPr>
        <p:spPr/>
        <p:txBody>
          <a:bodyPr/>
          <a:lstStyle/>
          <a:p>
            <a:r>
              <a:rPr lang="en-US" sz="2400" dirty="0"/>
              <a:t>Access to documentation is severely limited and restricted. Historians must use second-hand accounts of those who have fled or sources that are close to Mao – Mao’s writings, memoirs of high ranking officials. </a:t>
            </a:r>
          </a:p>
          <a:p>
            <a:r>
              <a:rPr lang="en-US" sz="2400" dirty="0"/>
              <a:t>Linz Model – See to the right. </a:t>
            </a:r>
          </a:p>
          <a:p>
            <a:endParaRPr lang="en-US" dirty="0"/>
          </a:p>
        </p:txBody>
      </p:sp>
      <p:graphicFrame>
        <p:nvGraphicFramePr>
          <p:cNvPr id="6" name="Content Placeholder 5">
            <a:extLst>
              <a:ext uri="{FF2B5EF4-FFF2-40B4-BE49-F238E27FC236}">
                <a16:creationId xmlns:a16="http://schemas.microsoft.com/office/drawing/2014/main" id="{5D7F4361-1BE0-40E3-8396-0FA7AA52B1BF}"/>
              </a:ext>
            </a:extLst>
          </p:cNvPr>
          <p:cNvGraphicFramePr>
            <a:graphicFrameLocks noGrp="1"/>
          </p:cNvGraphicFramePr>
          <p:nvPr>
            <p:ph sz="half" idx="2"/>
            <p:extLst>
              <p:ext uri="{D42A27DB-BD31-4B8C-83A1-F6EECF244321}">
                <p14:modId xmlns:p14="http://schemas.microsoft.com/office/powerpoint/2010/main" val="3785454689"/>
              </p:ext>
            </p:extLst>
          </p:nvPr>
        </p:nvGraphicFramePr>
        <p:xfrm>
          <a:off x="5477022" y="2336873"/>
          <a:ext cx="5997526" cy="3909123"/>
        </p:xfrm>
        <a:graphic>
          <a:graphicData uri="http://schemas.openxmlformats.org/drawingml/2006/table">
            <a:tbl>
              <a:tblPr>
                <a:tableStyleId>{69C7853C-536D-4A76-A0AE-DD22124D55A5}</a:tableStyleId>
              </a:tblPr>
              <a:tblGrid>
                <a:gridCol w="2998763">
                  <a:extLst>
                    <a:ext uri="{9D8B030D-6E8A-4147-A177-3AD203B41FA5}">
                      <a16:colId xmlns:a16="http://schemas.microsoft.com/office/drawing/2014/main" val="822805317"/>
                    </a:ext>
                  </a:extLst>
                </a:gridCol>
                <a:gridCol w="2998763">
                  <a:extLst>
                    <a:ext uri="{9D8B030D-6E8A-4147-A177-3AD203B41FA5}">
                      <a16:colId xmlns:a16="http://schemas.microsoft.com/office/drawing/2014/main" val="3391917890"/>
                    </a:ext>
                  </a:extLst>
                </a:gridCol>
              </a:tblGrid>
              <a:tr h="304499">
                <a:tc>
                  <a:txBody>
                    <a:bodyPr/>
                    <a:lstStyle/>
                    <a:p>
                      <a:pPr fontAlgn="t"/>
                      <a:r>
                        <a:rPr lang="en-US" sz="1200" b="1" dirty="0">
                          <a:effectLst/>
                        </a:rPr>
                        <a:t>Totalitarianism</a:t>
                      </a:r>
                    </a:p>
                  </a:txBody>
                  <a:tcPr marL="24838" marR="24838" marT="24838" marB="24838"/>
                </a:tc>
                <a:tc>
                  <a:txBody>
                    <a:bodyPr/>
                    <a:lstStyle/>
                    <a:p>
                      <a:pPr fontAlgn="t"/>
                      <a:r>
                        <a:rPr lang="en-US" sz="1200" b="1" dirty="0">
                          <a:effectLst/>
                        </a:rPr>
                        <a:t>Authoritarianism</a:t>
                      </a:r>
                    </a:p>
                  </a:txBody>
                  <a:tcPr marL="24838" marR="24838" marT="24838" marB="24838"/>
                </a:tc>
                <a:extLst>
                  <a:ext uri="{0D108BD9-81ED-4DB2-BD59-A6C34878D82A}">
                    <a16:rowId xmlns:a16="http://schemas.microsoft.com/office/drawing/2014/main" val="4033525149"/>
                  </a:ext>
                </a:extLst>
              </a:tr>
              <a:tr h="528038">
                <a:tc>
                  <a:txBody>
                    <a:bodyPr/>
                    <a:lstStyle/>
                    <a:p>
                      <a:pPr fontAlgn="t"/>
                      <a:r>
                        <a:rPr lang="en-US" sz="1200" dirty="0">
                          <a:effectLst/>
                        </a:rPr>
                        <a:t>Ideology plays a strong role, provides legitimacy</a:t>
                      </a:r>
                    </a:p>
                  </a:txBody>
                  <a:tcPr marL="24838" marR="24838" marT="24838" marB="24838"/>
                </a:tc>
                <a:tc>
                  <a:txBody>
                    <a:bodyPr/>
                    <a:lstStyle/>
                    <a:p>
                      <a:pPr fontAlgn="t"/>
                      <a:r>
                        <a:rPr lang="en-US" sz="1200">
                          <a:effectLst/>
                        </a:rPr>
                        <a:t>Role of ideology is weak</a:t>
                      </a:r>
                    </a:p>
                  </a:txBody>
                  <a:tcPr marL="24838" marR="24838" marT="24838" marB="24838"/>
                </a:tc>
                <a:extLst>
                  <a:ext uri="{0D108BD9-81ED-4DB2-BD59-A6C34878D82A}">
                    <a16:rowId xmlns:a16="http://schemas.microsoft.com/office/drawing/2014/main" val="1923873810"/>
                  </a:ext>
                </a:extLst>
              </a:tr>
              <a:tr h="751577">
                <a:tc>
                  <a:txBody>
                    <a:bodyPr/>
                    <a:lstStyle/>
                    <a:p>
                      <a:pPr fontAlgn="t"/>
                      <a:r>
                        <a:rPr lang="en-US" sz="1200" dirty="0">
                          <a:effectLst/>
                        </a:rPr>
                        <a:t>Goals of the regime are social revolution </a:t>
                      </a:r>
                      <a:r>
                        <a:rPr lang="en-US" sz="1200">
                          <a:effectLst/>
                        </a:rPr>
                        <a:t>via-mass mobilization</a:t>
                      </a:r>
                      <a:r>
                        <a:rPr lang="en-US" sz="1200" dirty="0">
                          <a:effectLst/>
                        </a:rPr>
                        <a:t>, aiming to transform human nature</a:t>
                      </a:r>
                    </a:p>
                  </a:txBody>
                  <a:tcPr marL="24838" marR="24838" marT="24838" marB="24838"/>
                </a:tc>
                <a:tc>
                  <a:txBody>
                    <a:bodyPr/>
                    <a:lstStyle/>
                    <a:p>
                      <a:pPr fontAlgn="t"/>
                      <a:r>
                        <a:rPr lang="en-US" sz="1200">
                          <a:effectLst/>
                        </a:rPr>
                        <a:t>Goal is to depoliticise and demobilise society producing a sense of political impotence</a:t>
                      </a:r>
                    </a:p>
                  </a:txBody>
                  <a:tcPr marL="24838" marR="24838" marT="24838" marB="24838"/>
                </a:tc>
                <a:extLst>
                  <a:ext uri="{0D108BD9-81ED-4DB2-BD59-A6C34878D82A}">
                    <a16:rowId xmlns:a16="http://schemas.microsoft.com/office/drawing/2014/main" val="3346428402"/>
                  </a:ext>
                </a:extLst>
              </a:tr>
              <a:tr h="528038">
                <a:tc>
                  <a:txBody>
                    <a:bodyPr/>
                    <a:lstStyle/>
                    <a:p>
                      <a:pPr fontAlgn="t"/>
                      <a:r>
                        <a:rPr lang="en-US" sz="1200">
                          <a:effectLst/>
                        </a:rPr>
                        <a:t>Regime has a high level of organisation and total control over society</a:t>
                      </a:r>
                    </a:p>
                  </a:txBody>
                  <a:tcPr marL="24838" marR="24838" marT="24838" marB="24838"/>
                </a:tc>
                <a:tc>
                  <a:txBody>
                    <a:bodyPr/>
                    <a:lstStyle/>
                    <a:p>
                      <a:pPr fontAlgn="t"/>
                      <a:r>
                        <a:rPr lang="en-US" sz="1200">
                          <a:effectLst/>
                        </a:rPr>
                        <a:t>Regime does not exercise total control over society; masses have some political power</a:t>
                      </a:r>
                    </a:p>
                  </a:txBody>
                  <a:tcPr marL="24838" marR="24838" marT="24838" marB="24838"/>
                </a:tc>
                <a:extLst>
                  <a:ext uri="{0D108BD9-81ED-4DB2-BD59-A6C34878D82A}">
                    <a16:rowId xmlns:a16="http://schemas.microsoft.com/office/drawing/2014/main" val="945939187"/>
                  </a:ext>
                </a:extLst>
              </a:tr>
              <a:tr h="751577">
                <a:tc>
                  <a:txBody>
                    <a:bodyPr/>
                    <a:lstStyle/>
                    <a:p>
                      <a:pPr fontAlgn="t"/>
                      <a:r>
                        <a:rPr lang="en-US" sz="1200">
                          <a:effectLst/>
                        </a:rPr>
                        <a:t>Strategy to achieve these goals is to subject society to terror</a:t>
                      </a:r>
                      <a:endParaRPr lang="en-US" sz="1200">
                        <a:effectLst/>
                        <a:latin typeface="Open Sans"/>
                      </a:endParaRPr>
                    </a:p>
                  </a:txBody>
                  <a:tcPr marL="24838" marR="24838" marT="24838" marB="24838"/>
                </a:tc>
                <a:tc>
                  <a:txBody>
                    <a:bodyPr/>
                    <a:lstStyle/>
                    <a:p>
                      <a:pPr fontAlgn="t"/>
                      <a:r>
                        <a:rPr lang="en-US" sz="1200">
                          <a:effectLst/>
                        </a:rPr>
                        <a:t>Terror and propaganda may be used, but not to the same extent as in totalitarian regimes</a:t>
                      </a:r>
                    </a:p>
                  </a:txBody>
                  <a:tcPr marL="24838" marR="24838" marT="24838" marB="24838"/>
                </a:tc>
                <a:extLst>
                  <a:ext uri="{0D108BD9-81ED-4DB2-BD59-A6C34878D82A}">
                    <a16:rowId xmlns:a16="http://schemas.microsoft.com/office/drawing/2014/main" val="4191255457"/>
                  </a:ext>
                </a:extLst>
              </a:tr>
              <a:tr h="975116">
                <a:tc>
                  <a:txBody>
                    <a:bodyPr/>
                    <a:lstStyle/>
                    <a:p>
                      <a:pPr fontAlgn="t"/>
                      <a:r>
                        <a:rPr lang="en-US" sz="1200">
                          <a:effectLst/>
                        </a:rPr>
                        <a:t>Key holders of power are the leader, secret police, and party</a:t>
                      </a:r>
                    </a:p>
                  </a:txBody>
                  <a:tcPr marL="24838" marR="24838" marT="24838" marB="24838"/>
                </a:tc>
                <a:tc>
                  <a:txBody>
                    <a:bodyPr/>
                    <a:lstStyle/>
                    <a:p>
                      <a:pPr fontAlgn="t"/>
                      <a:r>
                        <a:rPr lang="en-US" sz="1200" dirty="0">
                          <a:effectLst/>
                        </a:rPr>
                        <a:t>Small degree of pluralism is allowed. Political parties, if they exist, are devoid of ideology and may not play an important role in the regime</a:t>
                      </a:r>
                    </a:p>
                  </a:txBody>
                  <a:tcPr marL="24838" marR="24838" marT="24838" marB="24838"/>
                </a:tc>
                <a:extLst>
                  <a:ext uri="{0D108BD9-81ED-4DB2-BD59-A6C34878D82A}">
                    <a16:rowId xmlns:a16="http://schemas.microsoft.com/office/drawing/2014/main" val="504933353"/>
                  </a:ext>
                </a:extLst>
              </a:tr>
            </a:tbl>
          </a:graphicData>
        </a:graphic>
      </p:graphicFrame>
    </p:spTree>
    <p:extLst>
      <p:ext uri="{BB962C8B-B14F-4D97-AF65-F5344CB8AC3E}">
        <p14:creationId xmlns:p14="http://schemas.microsoft.com/office/powerpoint/2010/main" val="125938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8A103-2FEF-4800-94A3-A7FED754970B}"/>
              </a:ext>
            </a:extLst>
          </p:cNvPr>
          <p:cNvSpPr>
            <a:spLocks noGrp="1"/>
          </p:cNvSpPr>
          <p:nvPr>
            <p:ph type="title"/>
          </p:nvPr>
        </p:nvSpPr>
        <p:spPr>
          <a:xfrm>
            <a:off x="680321" y="753228"/>
            <a:ext cx="9613861" cy="1080938"/>
          </a:xfrm>
        </p:spPr>
        <p:txBody>
          <a:bodyPr/>
          <a:lstStyle/>
          <a:p>
            <a:r>
              <a:rPr lang="en-US"/>
              <a:t>Political Policies - Results</a:t>
            </a:r>
            <a:endParaRPr lang="en-US" dirty="0"/>
          </a:p>
        </p:txBody>
      </p:sp>
      <p:sp>
        <p:nvSpPr>
          <p:cNvPr id="3" name="Content Placeholder 2">
            <a:extLst>
              <a:ext uri="{FF2B5EF4-FFF2-40B4-BE49-F238E27FC236}">
                <a16:creationId xmlns:a16="http://schemas.microsoft.com/office/drawing/2014/main" id="{39FEC6A8-6290-4636-8C2A-80072118215E}"/>
              </a:ext>
            </a:extLst>
          </p:cNvPr>
          <p:cNvSpPr>
            <a:spLocks noGrp="1"/>
          </p:cNvSpPr>
          <p:nvPr>
            <p:ph sz="half" idx="1"/>
          </p:nvPr>
        </p:nvSpPr>
        <p:spPr>
          <a:xfrm>
            <a:off x="680320" y="2336872"/>
            <a:ext cx="4698358" cy="4444927"/>
          </a:xfrm>
        </p:spPr>
        <p:txBody>
          <a:bodyPr>
            <a:normAutofit lnSpcReduction="10000"/>
          </a:bodyPr>
          <a:lstStyle/>
          <a:p>
            <a:r>
              <a:rPr lang="en-US" sz="2400" dirty="0"/>
              <a:t>Democracy: flows of requests and concerns from workers and peasants through the hierarchy</a:t>
            </a:r>
          </a:p>
          <a:p>
            <a:r>
              <a:rPr lang="en-US" sz="2400" dirty="0"/>
              <a:t>Politburo overwhelmingly holds the power</a:t>
            </a:r>
          </a:p>
          <a:p>
            <a:r>
              <a:rPr lang="en-US" sz="2400" dirty="0"/>
              <a:t>National People’s Congress never refused or voted against Politburo policies</a:t>
            </a:r>
          </a:p>
          <a:p>
            <a:r>
              <a:rPr lang="en-US" sz="2400" dirty="0"/>
              <a:t>Politburo does communicate with NPC and goes through amending process with requests</a:t>
            </a:r>
          </a:p>
        </p:txBody>
      </p:sp>
      <p:pic>
        <p:nvPicPr>
          <p:cNvPr id="1026" name="Picture 2">
            <a:extLst>
              <a:ext uri="{FF2B5EF4-FFF2-40B4-BE49-F238E27FC236}">
                <a16:creationId xmlns:a16="http://schemas.microsoft.com/office/drawing/2014/main" id="{337D9F5A-DF2B-402E-BB10-2D5F0D0D26D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69780" y="2336800"/>
            <a:ext cx="5098270" cy="464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08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58A9-A83A-45AA-ABEE-936EE3811EB7}"/>
              </a:ext>
            </a:extLst>
          </p:cNvPr>
          <p:cNvSpPr>
            <a:spLocks noGrp="1"/>
          </p:cNvSpPr>
          <p:nvPr>
            <p:ph type="title"/>
          </p:nvPr>
        </p:nvSpPr>
        <p:spPr/>
        <p:txBody>
          <a:bodyPr/>
          <a:lstStyle/>
          <a:p>
            <a:r>
              <a:rPr lang="en-US" dirty="0"/>
              <a:t>Political Policies - Results</a:t>
            </a:r>
          </a:p>
        </p:txBody>
      </p:sp>
      <p:sp>
        <p:nvSpPr>
          <p:cNvPr id="3" name="Content Placeholder 2">
            <a:extLst>
              <a:ext uri="{FF2B5EF4-FFF2-40B4-BE49-F238E27FC236}">
                <a16:creationId xmlns:a16="http://schemas.microsoft.com/office/drawing/2014/main" id="{F1C5EE02-AB8A-4A2A-98FE-6062DC06FC04}"/>
              </a:ext>
            </a:extLst>
          </p:cNvPr>
          <p:cNvSpPr>
            <a:spLocks noGrp="1"/>
          </p:cNvSpPr>
          <p:nvPr>
            <p:ph idx="1"/>
          </p:nvPr>
        </p:nvSpPr>
        <p:spPr/>
        <p:txBody>
          <a:bodyPr/>
          <a:lstStyle/>
          <a:p>
            <a:r>
              <a:rPr lang="en-US" dirty="0"/>
              <a:t>Campaign Against Counter-revolutionaries, 3 and 5 Antis Campaigns, Hundred Flowers Campaign, Cultural Revolution</a:t>
            </a:r>
          </a:p>
          <a:p>
            <a:pPr lvl="1"/>
            <a:r>
              <a:rPr lang="en-US" dirty="0"/>
              <a:t>Secured socialism within the country</a:t>
            </a:r>
          </a:p>
          <a:p>
            <a:pPr lvl="1"/>
            <a:r>
              <a:rPr lang="en-US" dirty="0"/>
              <a:t>Eliminated former KMT bureaucrats from CCP hierarchy</a:t>
            </a:r>
          </a:p>
          <a:p>
            <a:pPr lvl="1"/>
            <a:r>
              <a:rPr lang="en-US" dirty="0"/>
              <a:t>Eliminated individuals identified as capitalist-roaders/rightists</a:t>
            </a:r>
          </a:p>
          <a:p>
            <a:pPr lvl="1"/>
            <a:r>
              <a:rPr lang="en-US" dirty="0"/>
              <a:t>Reinforced Mao as leader of the CCP</a:t>
            </a:r>
          </a:p>
          <a:p>
            <a:pPr lvl="1"/>
            <a:endParaRPr lang="en-US" dirty="0"/>
          </a:p>
        </p:txBody>
      </p:sp>
    </p:spTree>
    <p:extLst>
      <p:ext uri="{BB962C8B-B14F-4D97-AF65-F5344CB8AC3E}">
        <p14:creationId xmlns:p14="http://schemas.microsoft.com/office/powerpoint/2010/main" val="97413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300D-729F-4B53-ABE9-0BA115B4D069}"/>
              </a:ext>
            </a:extLst>
          </p:cNvPr>
          <p:cNvSpPr>
            <a:spLocks noGrp="1"/>
          </p:cNvSpPr>
          <p:nvPr>
            <p:ph type="title"/>
          </p:nvPr>
        </p:nvSpPr>
        <p:spPr/>
        <p:txBody>
          <a:bodyPr/>
          <a:lstStyle/>
          <a:p>
            <a:r>
              <a:rPr lang="en-US" dirty="0"/>
              <a:t>Economic Policies -Broad Aims</a:t>
            </a:r>
          </a:p>
        </p:txBody>
      </p:sp>
      <p:sp>
        <p:nvSpPr>
          <p:cNvPr id="3" name="Content Placeholder 2">
            <a:extLst>
              <a:ext uri="{FF2B5EF4-FFF2-40B4-BE49-F238E27FC236}">
                <a16:creationId xmlns:a16="http://schemas.microsoft.com/office/drawing/2014/main" id="{8D7839CB-C4BB-4203-9B10-DF837989CA91}"/>
              </a:ext>
            </a:extLst>
          </p:cNvPr>
          <p:cNvSpPr>
            <a:spLocks noGrp="1"/>
          </p:cNvSpPr>
          <p:nvPr>
            <p:ph idx="1"/>
          </p:nvPr>
        </p:nvSpPr>
        <p:spPr/>
        <p:txBody>
          <a:bodyPr/>
          <a:lstStyle/>
          <a:p>
            <a:r>
              <a:rPr lang="en-US" dirty="0"/>
              <a:t>Improve agriculture, reform land distribution</a:t>
            </a:r>
          </a:p>
          <a:p>
            <a:r>
              <a:rPr lang="en-US" dirty="0"/>
              <a:t>Provide economic stability vs flux in Warlord/Civil War era</a:t>
            </a:r>
          </a:p>
          <a:p>
            <a:r>
              <a:rPr lang="en-US" dirty="0"/>
              <a:t>Increase industrialization</a:t>
            </a:r>
          </a:p>
          <a:p>
            <a:endParaRPr lang="en-US" dirty="0"/>
          </a:p>
        </p:txBody>
      </p:sp>
    </p:spTree>
    <p:extLst>
      <p:ext uri="{BB962C8B-B14F-4D97-AF65-F5344CB8AC3E}">
        <p14:creationId xmlns:p14="http://schemas.microsoft.com/office/powerpoint/2010/main" val="273200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9499-57A7-4659-A2D4-571023AF6875}"/>
              </a:ext>
            </a:extLst>
          </p:cNvPr>
          <p:cNvSpPr>
            <a:spLocks noGrp="1"/>
          </p:cNvSpPr>
          <p:nvPr>
            <p:ph type="title"/>
          </p:nvPr>
        </p:nvSpPr>
        <p:spPr/>
        <p:txBody>
          <a:bodyPr/>
          <a:lstStyle/>
          <a:p>
            <a:r>
              <a:rPr lang="en-US" dirty="0"/>
              <a:t>Economic Policies - Agriculture</a:t>
            </a:r>
          </a:p>
        </p:txBody>
      </p:sp>
      <p:sp>
        <p:nvSpPr>
          <p:cNvPr id="3" name="Content Placeholder 2">
            <a:extLst>
              <a:ext uri="{FF2B5EF4-FFF2-40B4-BE49-F238E27FC236}">
                <a16:creationId xmlns:a16="http://schemas.microsoft.com/office/drawing/2014/main" id="{8AC67702-7ABA-4E88-B4E0-C5300CB51ABB}"/>
              </a:ext>
            </a:extLst>
          </p:cNvPr>
          <p:cNvSpPr>
            <a:spLocks noGrp="1"/>
          </p:cNvSpPr>
          <p:nvPr>
            <p:ph idx="1"/>
          </p:nvPr>
        </p:nvSpPr>
        <p:spPr/>
        <p:txBody>
          <a:bodyPr/>
          <a:lstStyle/>
          <a:p>
            <a:r>
              <a:rPr lang="en-US" dirty="0"/>
              <a:t>Land Reform – 1950 – Agrarian Land Law</a:t>
            </a:r>
          </a:p>
          <a:p>
            <a:pPr lvl="1"/>
            <a:r>
              <a:rPr lang="en-US" dirty="0"/>
              <a:t>Aims: equitable distribution of land; confiscate land from landlords and distribute to peasants; modernize agriculture</a:t>
            </a:r>
          </a:p>
          <a:p>
            <a:pPr lvl="1"/>
            <a:r>
              <a:rPr lang="en-US" dirty="0"/>
              <a:t>Results: Within a year 40% of means of production was with 60% of the peasants; CCP says fully complete 1953</a:t>
            </a:r>
          </a:p>
          <a:p>
            <a:r>
              <a:rPr lang="en-US" dirty="0"/>
              <a:t>Mutual Aid Teams – 1951</a:t>
            </a:r>
          </a:p>
          <a:p>
            <a:pPr lvl="1"/>
            <a:r>
              <a:rPr lang="en-US" dirty="0"/>
              <a:t>Aim: share resources, techniques, tactics among peasants to improve agricultural output</a:t>
            </a:r>
          </a:p>
          <a:p>
            <a:pPr lvl="1"/>
            <a:r>
              <a:rPr lang="en-US" dirty="0"/>
              <a:t>Results: 40% of peasants joined by 1952; agricultural production improve slightly</a:t>
            </a:r>
          </a:p>
        </p:txBody>
      </p:sp>
    </p:spTree>
    <p:extLst>
      <p:ext uri="{BB962C8B-B14F-4D97-AF65-F5344CB8AC3E}">
        <p14:creationId xmlns:p14="http://schemas.microsoft.com/office/powerpoint/2010/main" val="189900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31E17-C722-4D81-B92A-A3BA05965DE4}"/>
              </a:ext>
            </a:extLst>
          </p:cNvPr>
          <p:cNvSpPr>
            <a:spLocks noGrp="1"/>
          </p:cNvSpPr>
          <p:nvPr>
            <p:ph type="title"/>
          </p:nvPr>
        </p:nvSpPr>
        <p:spPr/>
        <p:txBody>
          <a:bodyPr/>
          <a:lstStyle/>
          <a:p>
            <a:r>
              <a:rPr lang="en-US" dirty="0"/>
              <a:t>Economic Policies - Agriculture</a:t>
            </a:r>
          </a:p>
        </p:txBody>
      </p:sp>
      <p:sp>
        <p:nvSpPr>
          <p:cNvPr id="3" name="Content Placeholder 2">
            <a:extLst>
              <a:ext uri="{FF2B5EF4-FFF2-40B4-BE49-F238E27FC236}">
                <a16:creationId xmlns:a16="http://schemas.microsoft.com/office/drawing/2014/main" id="{EEDA5EC4-F14C-4104-B693-8A844B4D128A}"/>
              </a:ext>
            </a:extLst>
          </p:cNvPr>
          <p:cNvSpPr>
            <a:spLocks noGrp="1"/>
          </p:cNvSpPr>
          <p:nvPr>
            <p:ph idx="1"/>
          </p:nvPr>
        </p:nvSpPr>
        <p:spPr/>
        <p:txBody>
          <a:bodyPr/>
          <a:lstStyle/>
          <a:p>
            <a:r>
              <a:rPr lang="en-US" dirty="0"/>
              <a:t>Agricultural Producers Cooperatives</a:t>
            </a:r>
          </a:p>
          <a:p>
            <a:pPr lvl="1"/>
            <a:r>
              <a:rPr lang="en-US" dirty="0"/>
              <a:t>Aims: begin process of collectivization</a:t>
            </a:r>
          </a:p>
          <a:p>
            <a:pPr lvl="1"/>
            <a:r>
              <a:rPr lang="en-US" dirty="0"/>
              <a:t>Results: Not mandatory, peasants do not join</a:t>
            </a:r>
          </a:p>
          <a:p>
            <a:pPr lvl="1"/>
            <a:r>
              <a:rPr lang="en-US" dirty="0"/>
              <a:t>1955 forced collectivization</a:t>
            </a:r>
          </a:p>
          <a:p>
            <a:pPr lvl="1"/>
            <a:r>
              <a:rPr lang="en-US" dirty="0"/>
              <a:t>Aims: collectivize and expand agriculture; end private property (private ownership of means of production)</a:t>
            </a:r>
          </a:p>
          <a:p>
            <a:pPr lvl="1"/>
            <a:r>
              <a:rPr lang="en-US" dirty="0"/>
              <a:t>Results: Jan 1956; 63% of peasants belonged to APC – 75 million households; late 1956 97% belonged. 3.8% increase in productivity of agriculture</a:t>
            </a:r>
          </a:p>
        </p:txBody>
      </p:sp>
    </p:spTree>
    <p:extLst>
      <p:ext uri="{BB962C8B-B14F-4D97-AF65-F5344CB8AC3E}">
        <p14:creationId xmlns:p14="http://schemas.microsoft.com/office/powerpoint/2010/main" val="148375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F204-2CFB-4DBF-8A04-2102043DAA7A}"/>
              </a:ext>
            </a:extLst>
          </p:cNvPr>
          <p:cNvSpPr>
            <a:spLocks noGrp="1"/>
          </p:cNvSpPr>
          <p:nvPr>
            <p:ph type="title"/>
          </p:nvPr>
        </p:nvSpPr>
        <p:spPr/>
        <p:txBody>
          <a:bodyPr/>
          <a:lstStyle/>
          <a:p>
            <a:r>
              <a:rPr lang="en-US" dirty="0"/>
              <a:t>Economic Policies - Industry</a:t>
            </a:r>
          </a:p>
        </p:txBody>
      </p:sp>
      <p:sp>
        <p:nvSpPr>
          <p:cNvPr id="3" name="Content Placeholder 2">
            <a:extLst>
              <a:ext uri="{FF2B5EF4-FFF2-40B4-BE49-F238E27FC236}">
                <a16:creationId xmlns:a16="http://schemas.microsoft.com/office/drawing/2014/main" id="{3FE448C8-E4BF-438B-A360-2E883EFD51C3}"/>
              </a:ext>
            </a:extLst>
          </p:cNvPr>
          <p:cNvSpPr>
            <a:spLocks noGrp="1"/>
          </p:cNvSpPr>
          <p:nvPr>
            <p:ph idx="1"/>
          </p:nvPr>
        </p:nvSpPr>
        <p:spPr/>
        <p:txBody>
          <a:bodyPr/>
          <a:lstStyle/>
          <a:p>
            <a:r>
              <a:rPr lang="en-US" dirty="0"/>
              <a:t>Aims: increase industrial output to match the West and USSR; catch up</a:t>
            </a:r>
          </a:p>
          <a:p>
            <a:r>
              <a:rPr lang="en-US" dirty="0"/>
              <a:t>Method: Five Year Plans</a:t>
            </a:r>
          </a:p>
          <a:p>
            <a:r>
              <a:rPr lang="en-US" dirty="0"/>
              <a:t>First Five Year Plan (1953-1957)</a:t>
            </a:r>
          </a:p>
          <a:p>
            <a:pPr lvl="1"/>
            <a:r>
              <a:rPr lang="en-US" dirty="0"/>
              <a:t>Industrial output doubled, annual growth at 16%</a:t>
            </a:r>
          </a:p>
          <a:p>
            <a:pPr lvl="1"/>
            <a:r>
              <a:rPr lang="en-US" dirty="0"/>
              <a:t>Light industry increased by 70%</a:t>
            </a:r>
          </a:p>
          <a:p>
            <a:pPr lvl="1"/>
            <a:r>
              <a:rPr lang="en-US" dirty="0"/>
              <a:t>Steel production 1.3 tons in 1952 to 5.2 million in 1956</a:t>
            </a:r>
          </a:p>
          <a:p>
            <a:pPr lvl="1"/>
            <a:r>
              <a:rPr lang="en-US" dirty="0"/>
              <a:t>Steel, coal, petrochemical growth largest</a:t>
            </a:r>
          </a:p>
          <a:p>
            <a:pPr lvl="1"/>
            <a:r>
              <a:rPr lang="en-US" dirty="0"/>
              <a:t>Coal – increased 98% between 1952-1957</a:t>
            </a:r>
          </a:p>
          <a:p>
            <a:pPr lvl="1"/>
            <a:endParaRPr lang="en-US" dirty="0"/>
          </a:p>
        </p:txBody>
      </p:sp>
    </p:spTree>
    <p:extLst>
      <p:ext uri="{BB962C8B-B14F-4D97-AF65-F5344CB8AC3E}">
        <p14:creationId xmlns:p14="http://schemas.microsoft.com/office/powerpoint/2010/main" val="198717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538A-D5EE-463E-B343-885C989357F2}"/>
              </a:ext>
            </a:extLst>
          </p:cNvPr>
          <p:cNvSpPr>
            <a:spLocks noGrp="1"/>
          </p:cNvSpPr>
          <p:nvPr>
            <p:ph type="title"/>
          </p:nvPr>
        </p:nvSpPr>
        <p:spPr/>
        <p:txBody>
          <a:bodyPr/>
          <a:lstStyle/>
          <a:p>
            <a:r>
              <a:rPr lang="en-US" dirty="0"/>
              <a:t>Economic Policies - Industry</a:t>
            </a:r>
          </a:p>
        </p:txBody>
      </p:sp>
      <p:sp>
        <p:nvSpPr>
          <p:cNvPr id="3" name="Content Placeholder 2">
            <a:extLst>
              <a:ext uri="{FF2B5EF4-FFF2-40B4-BE49-F238E27FC236}">
                <a16:creationId xmlns:a16="http://schemas.microsoft.com/office/drawing/2014/main" id="{0437841B-ADFB-41D8-AA77-262C55D9E9C4}"/>
              </a:ext>
            </a:extLst>
          </p:cNvPr>
          <p:cNvSpPr>
            <a:spLocks noGrp="1"/>
          </p:cNvSpPr>
          <p:nvPr>
            <p:ph idx="1"/>
          </p:nvPr>
        </p:nvSpPr>
        <p:spPr>
          <a:xfrm>
            <a:off x="221672" y="1967346"/>
            <a:ext cx="11970327" cy="4890654"/>
          </a:xfrm>
        </p:spPr>
        <p:txBody>
          <a:bodyPr>
            <a:normAutofit/>
          </a:bodyPr>
          <a:lstStyle/>
          <a:p>
            <a:r>
              <a:rPr lang="en-US" dirty="0"/>
              <a:t>Second Five Year Plan: Great Leap Forward 1958-1962</a:t>
            </a:r>
          </a:p>
          <a:p>
            <a:r>
              <a:rPr lang="en-US" dirty="0"/>
              <a:t>Aims: overtake UK and US; “walk on two legs” by improving agriculture and industry at the same time; free up peasants to work in various areas – reclamation of lands, irrigation, train in military tactics, etc. </a:t>
            </a:r>
          </a:p>
          <a:p>
            <a:r>
              <a:rPr lang="en-US" dirty="0"/>
              <a:t>Results: </a:t>
            </a:r>
          </a:p>
          <a:p>
            <a:pPr lvl="1"/>
            <a:r>
              <a:rPr lang="en-US" dirty="0"/>
              <a:t>Organized agricultural cooperative into 26,000 communes. </a:t>
            </a:r>
          </a:p>
          <a:p>
            <a:pPr lvl="1"/>
            <a:r>
              <a:rPr lang="en-US" dirty="0"/>
              <a:t>Four Pest Control – exterminate mosquitoes, flies, rats, and sparrows</a:t>
            </a:r>
          </a:p>
          <a:p>
            <a:pPr lvl="1"/>
            <a:r>
              <a:rPr lang="en-US" dirty="0"/>
              <a:t>Ecological damage – locust eaten by sparrows swarmed crops</a:t>
            </a:r>
          </a:p>
          <a:p>
            <a:pPr lvl="1"/>
            <a:r>
              <a:rPr lang="en-US" dirty="0"/>
              <a:t>Great Famine – agricultural and environmental collapse, peasants working outside of agriculture, poor weather in all of China (Drought N and C; typhoons and floods in S)</a:t>
            </a:r>
          </a:p>
          <a:p>
            <a:pPr lvl="1"/>
            <a:r>
              <a:rPr lang="en-US" dirty="0"/>
              <a:t>Poor quality industrial production</a:t>
            </a:r>
          </a:p>
          <a:p>
            <a:pPr lvl="1"/>
            <a:r>
              <a:rPr lang="en-US" dirty="0"/>
              <a:t>Trade agreements for grain export kept collection high</a:t>
            </a:r>
          </a:p>
          <a:p>
            <a:pPr lvl="1"/>
            <a:r>
              <a:rPr lang="en-US" dirty="0"/>
              <a:t>Mao pushed aside politically</a:t>
            </a:r>
          </a:p>
        </p:txBody>
      </p:sp>
    </p:spTree>
    <p:extLst>
      <p:ext uri="{BB962C8B-B14F-4D97-AF65-F5344CB8AC3E}">
        <p14:creationId xmlns:p14="http://schemas.microsoft.com/office/powerpoint/2010/main" val="38018209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DC8281CB00BD438BD1B3106515BC45" ma:contentTypeVersion="34" ma:contentTypeDescription="Create a new document." ma:contentTypeScope="" ma:versionID="181681971fe6a39c7cb36c5c76a78b48">
  <xsd:schema xmlns:xsd="http://www.w3.org/2001/XMLSchema" xmlns:xs="http://www.w3.org/2001/XMLSchema" xmlns:p="http://schemas.microsoft.com/office/2006/metadata/properties" xmlns:ns3="eea96a66-d6c2-4d9c-af83-8babcc46a729" xmlns:ns4="bbce7efe-5611-445c-8ca3-4062a23aca31" targetNamespace="http://schemas.microsoft.com/office/2006/metadata/properties" ma:root="true" ma:fieldsID="594a8d66fe1d16d56244cd8f6a6809f2" ns3:_="" ns4:_="">
    <xsd:import namespace="eea96a66-d6c2-4d9c-af83-8babcc46a729"/>
    <xsd:import namespace="bbce7efe-5611-445c-8ca3-4062a23aca31"/>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Teachers" minOccurs="0"/>
                <xsd:element ref="ns4:Students" minOccurs="0"/>
                <xsd:element ref="ns4:StudentGroups" minOccurs="0"/>
                <xsd:element ref="ns4:DefaultSectionNames" minOccurs="0"/>
                <xsd:element ref="ns4:AppVersion" minOccurs="0"/>
                <xsd:element ref="ns4:CultureName"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Templates"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TeamsChannelId" minOccurs="0"/>
                <xsd:element ref="ns4:IsNotebookLocked" minOccurs="0"/>
                <xsd:element ref="ns4:MediaServiceEventHashCode" minOccurs="0"/>
                <xsd:element ref="ns4:MediaServiceGenerationTime" minOccurs="0"/>
                <xsd:element ref="ns4:Math_Settings" minOccurs="0"/>
                <xsd:element ref="ns4:Distribution_Groups" minOccurs="0"/>
                <xsd:element ref="ns4:LMS_Mappin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96a66-d6c2-4d9c-af83-8babcc46a7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ce7efe-5611-445c-8ca3-4062a23aca31"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Groups" ma:index="16" nillable="true" ma:displayName="StudentGroups" ma:internalName="StudentGroups">
      <xsd:simpleType>
        <xsd:restriction base="dms:Note">
          <xsd:maxLength value="255"/>
        </xsd:restriction>
      </xsd:simpleType>
    </xsd:element>
    <xsd:element name="DefaultSectionNames" ma:index="17" nillable="true" ma:displayName="Default Section Names" ma:internalName="DefaultSectionNames">
      <xsd:simpleType>
        <xsd:restriction base="dms:Note">
          <xsd:maxLength value="255"/>
        </xsd:restriction>
      </xsd:simpleType>
    </xsd:element>
    <xsd:element name="AppVersion" ma:index="18" nillable="true" ma:displayName="App Version" ma:internalName="AppVersion">
      <xsd:simpleType>
        <xsd:restriction base="dms:Text"/>
      </xsd:simpleType>
    </xsd:element>
    <xsd:element name="CultureName" ma:index="19" nillable="true" ma:displayName="Culture Name" ma:internalName="CultureName">
      <xsd:simpleType>
        <xsd:restriction base="dms:Text"/>
      </xsd:simple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Templates" ma:index="26" nillable="true" ma:displayName="Templates" ma:internalName="Templates">
      <xsd:simpleType>
        <xsd:restriction base="dms:Note">
          <xsd:maxLength value="255"/>
        </xsd:restriction>
      </xsd:simpleType>
    </xsd:element>
    <xsd:element name="MediaServiceMetadata" ma:index="27" nillable="true" ma:displayName="MediaServiceMetadata" ma:description="" ma:hidden="true" ma:internalName="MediaServiceMetadata" ma:readOnly="true">
      <xsd:simpleType>
        <xsd:restriction base="dms:Note"/>
      </xsd:simpleType>
    </xsd:element>
    <xsd:element name="MediaServiceFastMetadata" ma:index="28" nillable="true" ma:displayName="MediaServiceFastMetadata" ma:description="" ma:hidden="true" ma:internalName="MediaServiceFastMetadata" ma:readOnly="true">
      <xsd:simpleType>
        <xsd:restriction base="dms:Note"/>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AutoTags" ma:index="30" nillable="true" ma:displayName="MediaServiceAutoTags" ma:description="" ma:internalName="MediaServiceAutoTags" ma:readOnly="true">
      <xsd:simpleType>
        <xsd:restriction base="dms:Text"/>
      </xsd:simpleType>
    </xsd:element>
    <xsd:element name="MediaServiceLocation" ma:index="31" nillable="true" ma:displayName="MediaServiceLocation" ma:descrip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TeamsChannelId" ma:index="33" nillable="true" ma:displayName="Teams Channel Id" ma:internalName="TeamsChannelId">
      <xsd:simpleType>
        <xsd:restriction base="dms:Text"/>
      </xsd:simpleType>
    </xsd:element>
    <xsd:element name="IsNotebookLocked" ma:index="34" nillable="true" ma:displayName="Is Notebook Locked" ma:internalName="IsNotebookLocked">
      <xsd:simpleType>
        <xsd:restriction base="dms:Boolean"/>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ath_Settings" ma:index="37" nillable="true" ma:displayName="Math Settings" ma:internalName="Math_Settings">
      <xsd:simpleType>
        <xsd:restriction base="dms:Text"/>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elf_Registration_Enabled xmlns="bbce7efe-5611-445c-8ca3-4062a23aca31" xsi:nil="true"/>
    <Students xmlns="bbce7efe-5611-445c-8ca3-4062a23aca31">
      <UserInfo>
        <DisplayName/>
        <AccountId xsi:nil="true"/>
        <AccountType/>
      </UserInfo>
    </Students>
    <CultureName xmlns="bbce7efe-5611-445c-8ca3-4062a23aca31" xsi:nil="true"/>
    <AppVersion xmlns="bbce7efe-5611-445c-8ca3-4062a23aca31" xsi:nil="true"/>
    <Invited_Teachers xmlns="bbce7efe-5611-445c-8ca3-4062a23aca31" xsi:nil="true"/>
    <IsNotebookLocked xmlns="bbce7efe-5611-445c-8ca3-4062a23aca31" xsi:nil="true"/>
    <Has_Teacher_Only_SectionGroup xmlns="bbce7efe-5611-445c-8ca3-4062a23aca31" xsi:nil="true"/>
    <NotebookType xmlns="bbce7efe-5611-445c-8ca3-4062a23aca31" xsi:nil="true"/>
    <FolderType xmlns="bbce7efe-5611-445c-8ca3-4062a23aca31" xsi:nil="true"/>
    <TeamsChannelId xmlns="bbce7efe-5611-445c-8ca3-4062a23aca31" xsi:nil="true"/>
    <DefaultSectionNames xmlns="bbce7efe-5611-445c-8ca3-4062a23aca31" xsi:nil="true"/>
    <Math_Settings xmlns="bbce7efe-5611-445c-8ca3-4062a23aca31" xsi:nil="true"/>
    <Owner xmlns="bbce7efe-5611-445c-8ca3-4062a23aca31">
      <UserInfo>
        <DisplayName/>
        <AccountId xsi:nil="true"/>
        <AccountType/>
      </UserInfo>
    </Owner>
    <Invited_Students xmlns="bbce7efe-5611-445c-8ca3-4062a23aca31" xsi:nil="true"/>
    <Is_Collaboration_Space_Locked xmlns="bbce7efe-5611-445c-8ca3-4062a23aca31" xsi:nil="true"/>
    <Templates xmlns="bbce7efe-5611-445c-8ca3-4062a23aca31" xsi:nil="true"/>
    <StudentGroups xmlns="bbce7efe-5611-445c-8ca3-4062a23aca31" xsi:nil="true"/>
    <Distribution_Groups xmlns="bbce7efe-5611-445c-8ca3-4062a23aca31" xsi:nil="true"/>
    <LMS_Mappings xmlns="bbce7efe-5611-445c-8ca3-4062a23aca31" xsi:nil="true"/>
    <Teachers xmlns="bbce7efe-5611-445c-8ca3-4062a23aca31">
      <UserInfo>
        <DisplayName/>
        <AccountId xsi:nil="true"/>
        <AccountType/>
      </UserInfo>
    </Teachers>
    <Student_Groups xmlns="bbce7efe-5611-445c-8ca3-4062a23aca31">
      <UserInfo>
        <DisplayName/>
        <AccountId xsi:nil="true"/>
        <AccountType/>
      </UserInfo>
    </Student_Group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471661-E9BE-469D-B01F-D9F3F52CB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96a66-d6c2-4d9c-af83-8babcc46a729"/>
    <ds:schemaRef ds:uri="bbce7efe-5611-445c-8ca3-4062a23aca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E088D1-96E3-4A18-99B4-25299329283F}">
  <ds:schemaRefs>
    <ds:schemaRef ds:uri="http://purl.org/dc/terms/"/>
    <ds:schemaRef ds:uri="http://purl.org/dc/dcmitype/"/>
    <ds:schemaRef ds:uri="http://www.w3.org/XML/1998/namespace"/>
    <ds:schemaRef ds:uri="eea96a66-d6c2-4d9c-af83-8babcc46a729"/>
    <ds:schemaRef ds:uri="bbce7efe-5611-445c-8ca3-4062a23aca31"/>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0FA19DE-83A1-4A17-89E6-71E2774E33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TotalTime>121</TotalTime>
  <Words>1501</Words>
  <Application>Microsoft Office PowerPoint</Application>
  <PresentationFormat>Widescreen</PresentationFormat>
  <Paragraphs>135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Open Sans</vt:lpstr>
      <vt:lpstr>Trebuchet MS</vt:lpstr>
      <vt:lpstr>Berlin</vt:lpstr>
      <vt:lpstr>Aims and Results of Policies - Mao</vt:lpstr>
      <vt:lpstr>Political Policies - Aims</vt:lpstr>
      <vt:lpstr>Political Policies - Results</vt:lpstr>
      <vt:lpstr>Political Policies - Results</vt:lpstr>
      <vt:lpstr>Economic Policies -Broad Aims</vt:lpstr>
      <vt:lpstr>Economic Policies - Agriculture</vt:lpstr>
      <vt:lpstr>Economic Policies - Agriculture</vt:lpstr>
      <vt:lpstr>Economic Policies - Industry</vt:lpstr>
      <vt:lpstr>Economic Policies - Industry</vt:lpstr>
      <vt:lpstr>Economic Policies - Industry</vt:lpstr>
      <vt:lpstr>Economic Policies - Industry</vt:lpstr>
      <vt:lpstr>Economic Policies - Industry</vt:lpstr>
      <vt:lpstr>Social Policies - Aims</vt:lpstr>
      <vt:lpstr>Social Policies - Education</vt:lpstr>
      <vt:lpstr>Social Policies - Youth</vt:lpstr>
      <vt:lpstr>Social Policies – Health Care</vt:lpstr>
      <vt:lpstr>Cultural Policies</vt:lpstr>
      <vt:lpstr>Policies on Women</vt:lpstr>
      <vt:lpstr>Policies on Minorities</vt:lpstr>
      <vt:lpstr>Extent of Authoritarianism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and Results of Policies - Mao</dc:title>
  <dc:creator>Donald Lynch</dc:creator>
  <cp:lastModifiedBy>Donald Lynch</cp:lastModifiedBy>
  <cp:revision>8</cp:revision>
  <dcterms:created xsi:type="dcterms:W3CDTF">2020-10-05T17:49:55Z</dcterms:created>
  <dcterms:modified xsi:type="dcterms:W3CDTF">2021-11-01T12:59:05Z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0x0101000DDC8281CB00BD438BD1B3106515BC45</vt:lpwstr>
  </property>
</Properties>
</file>