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A7ACEC-9089-4CC5-A09E-6BEAF4F2F5F6}" v="144" dt="2021-11-10T13:14:30.7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ald Lynch" userId="874aedd4-8584-4ce0-af62-304e8e867e63" providerId="ADAL" clId="{52C6C719-2D2B-4323-B4C1-9AEA1BE76D2E}"/>
    <pc:docChg chg="custSel modSld">
      <pc:chgData name="Donald Lynch" userId="874aedd4-8584-4ce0-af62-304e8e867e63" providerId="ADAL" clId="{52C6C719-2D2B-4323-B4C1-9AEA1BE76D2E}" dt="2021-05-10T16:11:31.427" v="240" actId="20577"/>
      <pc:docMkLst>
        <pc:docMk/>
      </pc:docMkLst>
      <pc:sldChg chg="modSp mod">
        <pc:chgData name="Donald Lynch" userId="874aedd4-8584-4ce0-af62-304e8e867e63" providerId="ADAL" clId="{52C6C719-2D2B-4323-B4C1-9AEA1BE76D2E}" dt="2021-05-10T16:11:31.427" v="240" actId="20577"/>
        <pc:sldMkLst>
          <pc:docMk/>
          <pc:sldMk cId="2333557034" sldId="259"/>
        </pc:sldMkLst>
        <pc:spChg chg="mod">
          <ac:chgData name="Donald Lynch" userId="874aedd4-8584-4ce0-af62-304e8e867e63" providerId="ADAL" clId="{52C6C719-2D2B-4323-B4C1-9AEA1BE76D2E}" dt="2021-05-10T16:11:31.427" v="240" actId="20577"/>
          <ac:spMkLst>
            <pc:docMk/>
            <pc:sldMk cId="2333557034" sldId="259"/>
            <ac:spMk id="3" creationId="{190BCB5C-3ED2-4695-A238-AFB5DB3D5197}"/>
          </ac:spMkLst>
        </pc:spChg>
      </pc:sldChg>
      <pc:sldChg chg="modSp mod">
        <pc:chgData name="Donald Lynch" userId="874aedd4-8584-4ce0-af62-304e8e867e63" providerId="ADAL" clId="{52C6C719-2D2B-4323-B4C1-9AEA1BE76D2E}" dt="2021-05-10T16:10:24.596" v="237" actId="20577"/>
        <pc:sldMkLst>
          <pc:docMk/>
          <pc:sldMk cId="3723596006" sldId="260"/>
        </pc:sldMkLst>
        <pc:spChg chg="mod">
          <ac:chgData name="Donald Lynch" userId="874aedd4-8584-4ce0-af62-304e8e867e63" providerId="ADAL" clId="{52C6C719-2D2B-4323-B4C1-9AEA1BE76D2E}" dt="2021-05-10T16:10:24.596" v="237" actId="20577"/>
          <ac:spMkLst>
            <pc:docMk/>
            <pc:sldMk cId="3723596006" sldId="260"/>
            <ac:spMk id="3" creationId="{3B5468E2-53F8-4975-94FE-27ED83580EA0}"/>
          </ac:spMkLst>
        </pc:spChg>
      </pc:sldChg>
    </pc:docChg>
  </pc:docChgLst>
  <pc:docChgLst>
    <pc:chgData name="Donald Lynch" userId="874aedd4-8584-4ce0-af62-304e8e867e63" providerId="ADAL" clId="{7EF66E27-C464-407C-A36F-9C0A189CBEB1}"/>
    <pc:docChg chg="undo custSel addSld modSld">
      <pc:chgData name="Donald Lynch" userId="874aedd4-8584-4ce0-af62-304e8e867e63" providerId="ADAL" clId="{7EF66E27-C464-407C-A36F-9C0A189CBEB1}" dt="2020-10-05T13:08:12.378" v="879" actId="20577"/>
      <pc:docMkLst>
        <pc:docMk/>
      </pc:docMkLst>
      <pc:sldChg chg="modSp add">
        <pc:chgData name="Donald Lynch" userId="874aedd4-8584-4ce0-af62-304e8e867e63" providerId="ADAL" clId="{7EF66E27-C464-407C-A36F-9C0A189CBEB1}" dt="2020-10-05T13:06:42.705" v="624" actId="20577"/>
        <pc:sldMkLst>
          <pc:docMk/>
          <pc:sldMk cId="3333124577" sldId="262"/>
        </pc:sldMkLst>
        <pc:spChg chg="mod">
          <ac:chgData name="Donald Lynch" userId="874aedd4-8584-4ce0-af62-304e8e867e63" providerId="ADAL" clId="{7EF66E27-C464-407C-A36F-9C0A189CBEB1}" dt="2020-10-05T13:05:10.451" v="300" actId="20577"/>
          <ac:spMkLst>
            <pc:docMk/>
            <pc:sldMk cId="3333124577" sldId="262"/>
            <ac:spMk id="2" creationId="{EB258CD4-2A67-4F02-9AAB-DA8FB12E14B7}"/>
          </ac:spMkLst>
        </pc:spChg>
        <pc:spChg chg="mod">
          <ac:chgData name="Donald Lynch" userId="874aedd4-8584-4ce0-af62-304e8e867e63" providerId="ADAL" clId="{7EF66E27-C464-407C-A36F-9C0A189CBEB1}" dt="2020-10-05T13:06:42.705" v="624" actId="20577"/>
          <ac:spMkLst>
            <pc:docMk/>
            <pc:sldMk cId="3333124577" sldId="262"/>
            <ac:spMk id="3" creationId="{952B09B2-34A2-4336-9825-5101EDE5071A}"/>
          </ac:spMkLst>
        </pc:spChg>
      </pc:sldChg>
      <pc:sldChg chg="modSp add">
        <pc:chgData name="Donald Lynch" userId="874aedd4-8584-4ce0-af62-304e8e867e63" providerId="ADAL" clId="{7EF66E27-C464-407C-A36F-9C0A189CBEB1}" dt="2020-10-05T13:08:12.378" v="879" actId="20577"/>
        <pc:sldMkLst>
          <pc:docMk/>
          <pc:sldMk cId="2588764528" sldId="263"/>
        </pc:sldMkLst>
        <pc:spChg chg="mod">
          <ac:chgData name="Donald Lynch" userId="874aedd4-8584-4ce0-af62-304e8e867e63" providerId="ADAL" clId="{7EF66E27-C464-407C-A36F-9C0A189CBEB1}" dt="2020-10-05T13:06:50.547" v="646" actId="20577"/>
          <ac:spMkLst>
            <pc:docMk/>
            <pc:sldMk cId="2588764528" sldId="263"/>
            <ac:spMk id="2" creationId="{BB3A6388-2DD4-4F8A-A6DF-0184C4F22E6A}"/>
          </ac:spMkLst>
        </pc:spChg>
        <pc:spChg chg="mod">
          <ac:chgData name="Donald Lynch" userId="874aedd4-8584-4ce0-af62-304e8e867e63" providerId="ADAL" clId="{7EF66E27-C464-407C-A36F-9C0A189CBEB1}" dt="2020-10-05T13:08:12.378" v="879" actId="20577"/>
          <ac:spMkLst>
            <pc:docMk/>
            <pc:sldMk cId="2588764528" sldId="263"/>
            <ac:spMk id="3" creationId="{EBD43886-0A32-48C3-A870-31858B37C1BA}"/>
          </ac:spMkLst>
        </pc:spChg>
      </pc:sldChg>
    </pc:docChg>
  </pc:docChgLst>
  <pc:docChgLst>
    <pc:chgData name="Donald Lynch" userId="874aedd4-8584-4ce0-af62-304e8e867e63" providerId="ADAL" clId="{AAA7ACEC-9089-4CC5-A09E-6BEAF4F2F5F6}"/>
    <pc:docChg chg="custSel modSld">
      <pc:chgData name="Donald Lynch" userId="874aedd4-8584-4ce0-af62-304e8e867e63" providerId="ADAL" clId="{AAA7ACEC-9089-4CC5-A09E-6BEAF4F2F5F6}" dt="2021-11-10T13:14:30.709" v="192"/>
      <pc:docMkLst>
        <pc:docMk/>
      </pc:docMkLst>
      <pc:sldChg chg="modSp mod">
        <pc:chgData name="Donald Lynch" userId="874aedd4-8584-4ce0-af62-304e8e867e63" providerId="ADAL" clId="{AAA7ACEC-9089-4CC5-A09E-6BEAF4F2F5F6}" dt="2021-11-09T14:04:10.581" v="51" actId="20577"/>
        <pc:sldMkLst>
          <pc:docMk/>
          <pc:sldMk cId="2984153458" sldId="258"/>
        </pc:sldMkLst>
        <pc:graphicFrameChg chg="modGraphic">
          <ac:chgData name="Donald Lynch" userId="874aedd4-8584-4ce0-af62-304e8e867e63" providerId="ADAL" clId="{AAA7ACEC-9089-4CC5-A09E-6BEAF4F2F5F6}" dt="2021-11-09T14:04:10.581" v="51" actId="20577"/>
          <ac:graphicFrameMkLst>
            <pc:docMk/>
            <pc:sldMk cId="2984153458" sldId="258"/>
            <ac:graphicFrameMk id="6" creationId="{AD960C8B-91AE-4764-8081-51753D06268D}"/>
          </ac:graphicFrameMkLst>
        </pc:graphicFrameChg>
      </pc:sldChg>
      <pc:sldChg chg="modAnim">
        <pc:chgData name="Donald Lynch" userId="874aedd4-8584-4ce0-af62-304e8e867e63" providerId="ADAL" clId="{AAA7ACEC-9089-4CC5-A09E-6BEAF4F2F5F6}" dt="2021-11-10T12:58:00.355" v="52"/>
        <pc:sldMkLst>
          <pc:docMk/>
          <pc:sldMk cId="2333557034" sldId="259"/>
        </pc:sldMkLst>
      </pc:sldChg>
      <pc:sldChg chg="modSp modAnim">
        <pc:chgData name="Donald Lynch" userId="874aedd4-8584-4ce0-af62-304e8e867e63" providerId="ADAL" clId="{AAA7ACEC-9089-4CC5-A09E-6BEAF4F2F5F6}" dt="2021-11-10T13:02:33.089" v="129" actId="20577"/>
        <pc:sldMkLst>
          <pc:docMk/>
          <pc:sldMk cId="3723596006" sldId="260"/>
        </pc:sldMkLst>
        <pc:spChg chg="mod">
          <ac:chgData name="Donald Lynch" userId="874aedd4-8584-4ce0-af62-304e8e867e63" providerId="ADAL" clId="{AAA7ACEC-9089-4CC5-A09E-6BEAF4F2F5F6}" dt="2021-11-10T13:02:33.089" v="129" actId="20577"/>
          <ac:spMkLst>
            <pc:docMk/>
            <pc:sldMk cId="3723596006" sldId="260"/>
            <ac:spMk id="3" creationId="{3B5468E2-53F8-4975-94FE-27ED83580EA0}"/>
          </ac:spMkLst>
        </pc:spChg>
      </pc:sldChg>
      <pc:sldChg chg="modSp mod modAnim">
        <pc:chgData name="Donald Lynch" userId="874aedd4-8584-4ce0-af62-304e8e867e63" providerId="ADAL" clId="{AAA7ACEC-9089-4CC5-A09E-6BEAF4F2F5F6}" dt="2021-11-10T13:14:11.084" v="190" actId="20577"/>
        <pc:sldMkLst>
          <pc:docMk/>
          <pc:sldMk cId="3272353882" sldId="261"/>
        </pc:sldMkLst>
        <pc:spChg chg="mod">
          <ac:chgData name="Donald Lynch" userId="874aedd4-8584-4ce0-af62-304e8e867e63" providerId="ADAL" clId="{AAA7ACEC-9089-4CC5-A09E-6BEAF4F2F5F6}" dt="2021-11-10T13:14:11.084" v="190" actId="20577"/>
          <ac:spMkLst>
            <pc:docMk/>
            <pc:sldMk cId="3272353882" sldId="261"/>
            <ac:spMk id="3" creationId="{C8CF8BE8-B759-42A5-BAE7-4270D34C9547}"/>
          </ac:spMkLst>
        </pc:spChg>
      </pc:sldChg>
      <pc:sldChg chg="modSp mod modAnim">
        <pc:chgData name="Donald Lynch" userId="874aedd4-8584-4ce0-af62-304e8e867e63" providerId="ADAL" clId="{AAA7ACEC-9089-4CC5-A09E-6BEAF4F2F5F6}" dt="2021-11-10T13:14:18.440" v="191"/>
        <pc:sldMkLst>
          <pc:docMk/>
          <pc:sldMk cId="3333124577" sldId="262"/>
        </pc:sldMkLst>
        <pc:spChg chg="mod">
          <ac:chgData name="Donald Lynch" userId="874aedd4-8584-4ce0-af62-304e8e867e63" providerId="ADAL" clId="{AAA7ACEC-9089-4CC5-A09E-6BEAF4F2F5F6}" dt="2021-11-08T15:10:55.507" v="46" actId="20577"/>
          <ac:spMkLst>
            <pc:docMk/>
            <pc:sldMk cId="3333124577" sldId="262"/>
            <ac:spMk id="3" creationId="{952B09B2-34A2-4336-9825-5101EDE5071A}"/>
          </ac:spMkLst>
        </pc:spChg>
      </pc:sldChg>
      <pc:sldChg chg="modAnim">
        <pc:chgData name="Donald Lynch" userId="874aedd4-8584-4ce0-af62-304e8e867e63" providerId="ADAL" clId="{AAA7ACEC-9089-4CC5-A09E-6BEAF4F2F5F6}" dt="2021-11-10T13:14:30.709" v="192"/>
        <pc:sldMkLst>
          <pc:docMk/>
          <pc:sldMk cId="2588764528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1A936A9-3541-4E7F-A7A7-95A8D09D2EED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E82-6688-4DB1-B680-FAD7E57BB9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97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36A9-3541-4E7F-A7A7-95A8D09D2EED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E82-6688-4DB1-B680-FAD7E57BB9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326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36A9-3541-4E7F-A7A7-95A8D09D2EED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E82-6688-4DB1-B680-FAD7E57BB9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93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36A9-3541-4E7F-A7A7-95A8D09D2EED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E82-6688-4DB1-B680-FAD7E57BB9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85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36A9-3541-4E7F-A7A7-95A8D09D2EED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E82-6688-4DB1-B680-FAD7E57BB9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28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36A9-3541-4E7F-A7A7-95A8D09D2EED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E82-6688-4DB1-B680-FAD7E57BB9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4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36A9-3541-4E7F-A7A7-95A8D09D2EED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E82-6688-4DB1-B680-FAD7E57BB9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88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36A9-3541-4E7F-A7A7-95A8D09D2EED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E82-6688-4DB1-B680-FAD7E57BB9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5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36A9-3541-4E7F-A7A7-95A8D09D2EED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E82-6688-4DB1-B680-FAD7E57BB9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36A9-3541-4E7F-A7A7-95A8D09D2EED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E82-6688-4DB1-B680-FAD7E57BB9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6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36A9-3541-4E7F-A7A7-95A8D09D2EED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61E82-6688-4DB1-B680-FAD7E57BB9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2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1A936A9-3541-4E7F-A7A7-95A8D09D2EED}" type="datetimeFigureOut">
              <a:rPr lang="en-US" smtClean="0"/>
              <a:t>11/10/2021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4761E82-6688-4DB1-B680-FAD7E57BB9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1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C0238-4760-4914-974F-12E14894EE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Methods to Establish Rule - Mao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BED903-CE88-478F-A212-78044217C6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00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B70990-144B-4131-A585-9E9F8D6E1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30885" y="0"/>
            <a:ext cx="3158033" cy="751751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Ideology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A373837-8740-4D79-BE6F-182800DE61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154228"/>
              </p:ext>
            </p:extLst>
          </p:nvPr>
        </p:nvGraphicFramePr>
        <p:xfrm>
          <a:off x="2598821" y="1"/>
          <a:ext cx="9593184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6592">
                  <a:extLst>
                    <a:ext uri="{9D8B030D-6E8A-4147-A177-3AD203B41FA5}">
                      <a16:colId xmlns:a16="http://schemas.microsoft.com/office/drawing/2014/main" val="2924912087"/>
                    </a:ext>
                  </a:extLst>
                </a:gridCol>
                <a:gridCol w="4796592">
                  <a:extLst>
                    <a:ext uri="{9D8B030D-6E8A-4147-A177-3AD203B41FA5}">
                      <a16:colId xmlns:a16="http://schemas.microsoft.com/office/drawing/2014/main" val="3923096400"/>
                    </a:ext>
                  </a:extLst>
                </a:gridCol>
              </a:tblGrid>
              <a:tr h="37242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Orthodox Marxism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865887"/>
                  </a:ext>
                </a:extLst>
              </a:tr>
              <a:tr h="2233808">
                <a:tc>
                  <a:txBody>
                    <a:bodyPr/>
                    <a:lstStyle/>
                    <a:p>
                      <a:r>
                        <a:rPr lang="en-US" sz="1800" dirty="0"/>
                        <a:t>Marxist Revolution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Class struggle would initiate progression of society and revolution. Landowners and bourgeoisie would be overthrown by the exploited proletariat. A dictatorship of the proletariat (mass governance) would ensure collective ownership of private property (means of production). Promote Worldwide Revolution.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300937"/>
                  </a:ext>
                </a:extLst>
              </a:tr>
              <a:tr h="37242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Chinese Elements – Mao Zedong Thought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666233"/>
                  </a:ext>
                </a:extLst>
              </a:tr>
              <a:tr h="721955">
                <a:tc>
                  <a:txBody>
                    <a:bodyPr/>
                    <a:lstStyle/>
                    <a:p>
                      <a:r>
                        <a:rPr lang="en-US" sz="1800" dirty="0"/>
                        <a:t>Peasants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Peasant masses could be the revolutionary force and create socialism.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615561"/>
                  </a:ext>
                </a:extLst>
              </a:tr>
              <a:tr h="1578697">
                <a:tc>
                  <a:txBody>
                    <a:bodyPr/>
                    <a:lstStyle/>
                    <a:p>
                      <a:r>
                        <a:rPr lang="en-US" sz="1800" dirty="0"/>
                        <a:t>Two-stage revolution explained in “On New Democracy”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First would incorporate elements of bourgeoisie and private ownership could continue. Second would bring collectivization, nationalization of means of production and remove elements of the bourgeoisie.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212460"/>
                  </a:ext>
                </a:extLst>
              </a:tr>
              <a:tr h="1578697">
                <a:tc>
                  <a:txBody>
                    <a:bodyPr/>
                    <a:lstStyle/>
                    <a:p>
                      <a:r>
                        <a:rPr lang="en-US" sz="1800" dirty="0"/>
                        <a:t>Mass mobilization and voluntarism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Party should learn from the people. Campaigns are people’s campaigns, not top down bureaucracy. Properly guided, people would support campaigns voluntarily and work in the best interests of all.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215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029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415FDF-88AF-40C1-96A6-B44AEA9A3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Ideology (Con’t)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D960C8B-91AE-4764-8081-51753D0626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818841"/>
              </p:ext>
            </p:extLst>
          </p:nvPr>
        </p:nvGraphicFramePr>
        <p:xfrm>
          <a:off x="3276600" y="0"/>
          <a:ext cx="891539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6225">
                  <a:extLst>
                    <a:ext uri="{9D8B030D-6E8A-4147-A177-3AD203B41FA5}">
                      <a16:colId xmlns:a16="http://schemas.microsoft.com/office/drawing/2014/main" val="4269055115"/>
                    </a:ext>
                  </a:extLst>
                </a:gridCol>
                <a:gridCol w="4829174">
                  <a:extLst>
                    <a:ext uri="{9D8B030D-6E8A-4147-A177-3AD203B41FA5}">
                      <a16:colId xmlns:a16="http://schemas.microsoft.com/office/drawing/2014/main" val="209582382"/>
                    </a:ext>
                  </a:extLst>
                </a:gridCol>
              </a:tblGrid>
              <a:tr h="4714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Mao Thought Continued</a:t>
                      </a:r>
                    </a:p>
                  </a:txBody>
                  <a:tcPr marL="70943" marR="70943" marT="35472" marB="35472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570603"/>
                  </a:ext>
                </a:extLst>
              </a:tr>
              <a:tr h="1757362">
                <a:tc>
                  <a:txBody>
                    <a:bodyPr/>
                    <a:lstStyle/>
                    <a:p>
                      <a:r>
                        <a:rPr lang="en-US" sz="2000" dirty="0"/>
                        <a:t>Continuous revolution</a:t>
                      </a:r>
                    </a:p>
                  </a:txBody>
                  <a:tcPr marL="70943" marR="70943" marT="35472" marB="35472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Revolution will not stop once party achieves power but will be in a constant state of renewal to avoid complacency and corruption. </a:t>
                      </a:r>
                    </a:p>
                  </a:txBody>
                  <a:tcPr marL="70943" marR="70943" marT="35472" marB="35472"/>
                </a:tc>
                <a:extLst>
                  <a:ext uri="{0D108BD9-81ED-4DB2-BD59-A6C34878D82A}">
                    <a16:rowId xmlns:a16="http://schemas.microsoft.com/office/drawing/2014/main" val="3716018936"/>
                  </a:ext>
                </a:extLst>
              </a:tr>
              <a:tr h="2078830">
                <a:tc>
                  <a:txBody>
                    <a:bodyPr/>
                    <a:lstStyle/>
                    <a:p>
                      <a:r>
                        <a:rPr lang="en-US" sz="2000" dirty="0"/>
                        <a:t>Self-criticism and rectification</a:t>
                      </a:r>
                    </a:p>
                  </a:txBody>
                  <a:tcPr marL="70943" marR="70943" marT="35472" marB="35472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Officials should undergo regular criticism to prevent them being self-satisfied and elitist. Purges of the party would keep it pure. Self-criticism will lead individuals to rectification of false thoughts. </a:t>
                      </a:r>
                    </a:p>
                  </a:txBody>
                  <a:tcPr marL="70943" marR="70943" marT="35472" marB="35472"/>
                </a:tc>
                <a:extLst>
                  <a:ext uri="{0D108BD9-81ED-4DB2-BD59-A6C34878D82A}">
                    <a16:rowId xmlns:a16="http://schemas.microsoft.com/office/drawing/2014/main" val="1424965182"/>
                  </a:ext>
                </a:extLst>
              </a:tr>
              <a:tr h="1435895">
                <a:tc>
                  <a:txBody>
                    <a:bodyPr/>
                    <a:lstStyle/>
                    <a:p>
                      <a:r>
                        <a:rPr lang="en-US" sz="2000" dirty="0"/>
                        <a:t>Ruthless determination</a:t>
                      </a:r>
                    </a:p>
                  </a:txBody>
                  <a:tcPr marL="70943" marR="70943" marT="35472" marB="35472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Violence is a necessary element of revolution. Will-power must be sufficient enough to bring about change. </a:t>
                      </a:r>
                    </a:p>
                  </a:txBody>
                  <a:tcPr marL="70943" marR="70943" marT="35472" marB="35472"/>
                </a:tc>
                <a:extLst>
                  <a:ext uri="{0D108BD9-81ED-4DB2-BD59-A6C34878D82A}">
                    <a16:rowId xmlns:a16="http://schemas.microsoft.com/office/drawing/2014/main" val="4174067190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r>
                        <a:rPr lang="en-US" sz="2000" dirty="0"/>
                        <a:t>Primacy of Mao Zedong Thought</a:t>
                      </a:r>
                    </a:p>
                  </a:txBody>
                  <a:tcPr marL="70943" marR="70943" marT="35472" marB="35472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People could find the solution to any problem if they study Mao Thought sufficiently. </a:t>
                      </a:r>
                    </a:p>
                  </a:txBody>
                  <a:tcPr marL="70943" marR="70943" marT="35472" marB="35472"/>
                </a:tc>
                <a:extLst>
                  <a:ext uri="{0D108BD9-81ED-4DB2-BD59-A6C34878D82A}">
                    <a16:rowId xmlns:a16="http://schemas.microsoft.com/office/drawing/2014/main" val="233271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15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9A170-5BE0-426F-9FC6-84C7589C8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was ideology used?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BCB5C-3ED2-4695-A238-AFB5DB3D5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interactions with peasants in the countryside – persuading them of the benevolence of the CCP</a:t>
            </a:r>
          </a:p>
          <a:p>
            <a:r>
              <a:rPr lang="en-US" dirty="0"/>
              <a:t>In interactions with members of the party – coercing them to abide by Mao</a:t>
            </a:r>
          </a:p>
          <a:p>
            <a:r>
              <a:rPr lang="en-US" dirty="0"/>
              <a:t>In interactions with members of the bourgeoisie and landlords and the KMT – coercing them, using force against them </a:t>
            </a:r>
          </a:p>
          <a:p>
            <a:r>
              <a:rPr lang="en-US" dirty="0"/>
              <a:t>In propaganda, where Mao Zedong Thought permeated posters, newspaper articles, teaching of Mao Thought to peasants via literacy campaigns (literacy through Mao Zedong Thought).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55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277A8-7BF7-4C2B-A894-475705EEA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468E2-53F8-4975-94FE-27ED83580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Mao: The Long March, Talks at Yenan Forum, On New Democracy; Mao’s role in the rise of the CCP, the ideological basis of the CCP, and the nature of warfare, governance, economic goals and activities was extremely important. </a:t>
            </a:r>
          </a:p>
          <a:p>
            <a:r>
              <a:rPr lang="en-US" dirty="0"/>
              <a:t>Zhou Enlai: Long March; Aug 1927 Nanchang Uprising attacking KMT – seen as formation of Red Army; secures release of Chai-shek for Second United Front; represents CCP during mediation with KMT post Civil War. </a:t>
            </a:r>
          </a:p>
          <a:p>
            <a:r>
              <a:rPr lang="en-US" dirty="0"/>
              <a:t>Deng </a:t>
            </a:r>
            <a:r>
              <a:rPr lang="en-US" dirty="0" err="1"/>
              <a:t>Xioaping</a:t>
            </a:r>
            <a:r>
              <a:rPr lang="en-US" dirty="0"/>
              <a:t> – Long March; Hundred Regiments Campaign</a:t>
            </a:r>
          </a:p>
        </p:txBody>
      </p:sp>
    </p:spTree>
    <p:extLst>
      <p:ext uri="{BB962C8B-B14F-4D97-AF65-F5344CB8AC3E}">
        <p14:creationId xmlns:p14="http://schemas.microsoft.com/office/powerpoint/2010/main" val="372359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A302A-C24A-4878-858C-538CE1B63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Use of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F8BE8-B759-42A5-BAE7-4270D34C9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Chinese Civil War 1927-1949 (with the stop of fighting for WWII)</a:t>
            </a:r>
          </a:p>
          <a:p>
            <a:pPr lvl="1"/>
            <a:r>
              <a:rPr lang="en-US" dirty="0"/>
              <a:t>CCP rise of power by defeating KMT</a:t>
            </a:r>
          </a:p>
          <a:p>
            <a:r>
              <a:rPr lang="en-US" dirty="0"/>
              <a:t>Futian Incident 1930</a:t>
            </a:r>
          </a:p>
          <a:p>
            <a:pPr lvl="1"/>
            <a:r>
              <a:rPr lang="en-US" dirty="0"/>
              <a:t>Purges of the CCP of suspected KMT agents or the urban-reds</a:t>
            </a:r>
          </a:p>
          <a:p>
            <a:r>
              <a:rPr lang="en-US" dirty="0"/>
              <a:t>Land reform campaigns</a:t>
            </a:r>
          </a:p>
          <a:p>
            <a:pPr lvl="1"/>
            <a:r>
              <a:rPr lang="en-US" dirty="0"/>
              <a:t>Forced landlords to give up lands to peasants</a:t>
            </a:r>
          </a:p>
          <a:p>
            <a:pPr lvl="1"/>
            <a:r>
              <a:rPr lang="en-US" dirty="0"/>
              <a:t>Often lead to killing of landlords as peasants took revenge on generations of repression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35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58CD4-2A67-4F02-9AAB-DA8FB12E1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Propaganda (Means)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B09B2-34A2-4336-9825-5101EDE50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Posters</a:t>
            </a:r>
          </a:p>
          <a:p>
            <a:pPr lvl="1"/>
            <a:r>
              <a:rPr lang="en-US" dirty="0"/>
              <a:t>Highly illiterate peasant populations</a:t>
            </a:r>
          </a:p>
          <a:p>
            <a:pPr lvl="1"/>
            <a:r>
              <a:rPr lang="en-US" dirty="0"/>
              <a:t>Images and short phrases capture these populations’ attention</a:t>
            </a:r>
          </a:p>
          <a:p>
            <a:r>
              <a:rPr lang="en-US" dirty="0"/>
              <a:t>Radio</a:t>
            </a:r>
          </a:p>
          <a:p>
            <a:pPr lvl="1"/>
            <a:r>
              <a:rPr lang="en-US" dirty="0"/>
              <a:t>Clips of Mao and other leaders speaking</a:t>
            </a:r>
          </a:p>
          <a:p>
            <a:pPr lvl="1"/>
            <a:r>
              <a:rPr lang="en-US" dirty="0"/>
              <a:t>Revolutionary songs</a:t>
            </a:r>
          </a:p>
          <a:p>
            <a:pPr lvl="1"/>
            <a:r>
              <a:rPr lang="en-US" dirty="0"/>
              <a:t>Broadcasts of speeches</a:t>
            </a:r>
          </a:p>
          <a:p>
            <a:r>
              <a:rPr lang="en-US" dirty="0"/>
              <a:t>Pamphlets</a:t>
            </a:r>
          </a:p>
          <a:p>
            <a:pPr lvl="1"/>
            <a:r>
              <a:rPr lang="en-US" dirty="0"/>
              <a:t>Short documents</a:t>
            </a:r>
          </a:p>
          <a:p>
            <a:pPr lvl="1"/>
            <a:r>
              <a:rPr lang="en-US" dirty="0"/>
              <a:t>Reproductions of decisions of CCP</a:t>
            </a:r>
          </a:p>
          <a:p>
            <a:r>
              <a:rPr lang="en-US" dirty="0"/>
              <a:t>Teaching literacy</a:t>
            </a:r>
          </a:p>
          <a:p>
            <a:pPr lvl="1"/>
            <a:r>
              <a:rPr lang="en-US" dirty="0"/>
              <a:t>Use of literacy campaigns to teach using pamphlets, speeches, etc. </a:t>
            </a:r>
          </a:p>
        </p:txBody>
      </p:sp>
    </p:spTree>
    <p:extLst>
      <p:ext uri="{BB962C8B-B14F-4D97-AF65-F5344CB8AC3E}">
        <p14:creationId xmlns:p14="http://schemas.microsoft.com/office/powerpoint/2010/main" val="333312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A6388-2DD4-4F8A-A6DF-0184C4F22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Propaganda (messages)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43886-0A32-48C3-A870-31858B37C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Mao Zedong Thought</a:t>
            </a:r>
          </a:p>
          <a:p>
            <a:r>
              <a:rPr lang="en-US" dirty="0"/>
              <a:t>Anti-Japanese sentiment (Sino-Japanese War II)</a:t>
            </a:r>
          </a:p>
          <a:p>
            <a:r>
              <a:rPr lang="en-US" dirty="0"/>
              <a:t>Anti-KMT sentiment (Civil War)</a:t>
            </a:r>
          </a:p>
          <a:p>
            <a:r>
              <a:rPr lang="en-US" dirty="0"/>
              <a:t>Anti-imperialism </a:t>
            </a:r>
          </a:p>
          <a:p>
            <a:r>
              <a:rPr lang="en-US" dirty="0"/>
              <a:t>May Fourth Movement mythologizing</a:t>
            </a:r>
          </a:p>
          <a:p>
            <a:r>
              <a:rPr lang="en-US" dirty="0"/>
              <a:t>Long March mythologizing</a:t>
            </a:r>
          </a:p>
          <a:p>
            <a:r>
              <a:rPr lang="en-US" dirty="0"/>
              <a:t>Land reform campaigns prior to coming to power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6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DC8281CB00BD438BD1B3106515BC45" ma:contentTypeVersion="34" ma:contentTypeDescription="Create a new document." ma:contentTypeScope="" ma:versionID="181681971fe6a39c7cb36c5c76a78b48">
  <xsd:schema xmlns:xsd="http://www.w3.org/2001/XMLSchema" xmlns:xs="http://www.w3.org/2001/XMLSchema" xmlns:p="http://schemas.microsoft.com/office/2006/metadata/properties" xmlns:ns3="eea96a66-d6c2-4d9c-af83-8babcc46a729" xmlns:ns4="bbce7efe-5611-445c-8ca3-4062a23aca31" targetNamespace="http://schemas.microsoft.com/office/2006/metadata/properties" ma:root="true" ma:fieldsID="594a8d66fe1d16d56244cd8f6a6809f2" ns3:_="" ns4:_="">
    <xsd:import namespace="eea96a66-d6c2-4d9c-af83-8babcc46a729"/>
    <xsd:import namespace="bbce7efe-5611-445c-8ca3-4062a23aca3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Teachers" minOccurs="0"/>
                <xsd:element ref="ns4:Students" minOccurs="0"/>
                <xsd:element ref="ns4:StudentGroups" minOccurs="0"/>
                <xsd:element ref="ns4:DefaultSectionNames" minOccurs="0"/>
                <xsd:element ref="ns4:AppVersion" minOccurs="0"/>
                <xsd:element ref="ns4:CultureName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Template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TeamsChannelId" minOccurs="0"/>
                <xsd:element ref="ns4:IsNotebookLocked" minOccurs="0"/>
                <xsd:element ref="ns4:MediaServiceEventHashCode" minOccurs="0"/>
                <xsd:element ref="ns4:MediaServiceGenerationTime" minOccurs="0"/>
                <xsd:element ref="ns4:Math_Settings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96a66-d6c2-4d9c-af83-8babcc46a72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e7efe-5611-445c-8ca3-4062a23aca31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dexed="tru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Groups" ma:index="16" nillable="true" ma:displayName="StudentGroups" ma:internalName="StudentGroups">
      <xsd:simpleType>
        <xsd:restriction base="dms:Note">
          <xsd:maxLength value="255"/>
        </xsd:restriction>
      </xsd:simpleType>
    </xsd:element>
    <xsd:element name="DefaultSectionNames" ma:index="1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8" nillable="true" ma:displayName="App Version" ma:internalName="AppVersion">
      <xsd:simpleType>
        <xsd:restriction base="dms:Text"/>
      </xsd:simple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Templates" ma:index="26" nillable="true" ma:displayName="Templates" ma:internalName="Templates">
      <xsd:simpleType>
        <xsd:restriction base="dms:Note">
          <xsd:maxLength value="255"/>
        </xsd:restriction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31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ath_Settings" ma:index="37" nillable="true" ma:displayName="Math Settings" ma:internalName="Math_Settings">
      <xsd:simpleType>
        <xsd:restriction base="dms:Text"/>
      </xsd:simple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bbce7efe-5611-445c-8ca3-4062a23aca31" xsi:nil="true"/>
    <Students xmlns="bbce7efe-5611-445c-8ca3-4062a23aca31">
      <UserInfo>
        <DisplayName/>
        <AccountId xsi:nil="true"/>
        <AccountType/>
      </UserInfo>
    </Students>
    <CultureName xmlns="bbce7efe-5611-445c-8ca3-4062a23aca31" xsi:nil="true"/>
    <AppVersion xmlns="bbce7efe-5611-445c-8ca3-4062a23aca31" xsi:nil="true"/>
    <Invited_Teachers xmlns="bbce7efe-5611-445c-8ca3-4062a23aca31" xsi:nil="true"/>
    <IsNotebookLocked xmlns="bbce7efe-5611-445c-8ca3-4062a23aca31" xsi:nil="true"/>
    <Has_Teacher_Only_SectionGroup xmlns="bbce7efe-5611-445c-8ca3-4062a23aca31" xsi:nil="true"/>
    <NotebookType xmlns="bbce7efe-5611-445c-8ca3-4062a23aca31" xsi:nil="true"/>
    <FolderType xmlns="bbce7efe-5611-445c-8ca3-4062a23aca31" xsi:nil="true"/>
    <TeamsChannelId xmlns="bbce7efe-5611-445c-8ca3-4062a23aca31" xsi:nil="true"/>
    <DefaultSectionNames xmlns="bbce7efe-5611-445c-8ca3-4062a23aca31" xsi:nil="true"/>
    <Math_Settings xmlns="bbce7efe-5611-445c-8ca3-4062a23aca31" xsi:nil="true"/>
    <Owner xmlns="bbce7efe-5611-445c-8ca3-4062a23aca31">
      <UserInfo>
        <DisplayName/>
        <AccountId xsi:nil="true"/>
        <AccountType/>
      </UserInfo>
    </Owner>
    <Invited_Students xmlns="bbce7efe-5611-445c-8ca3-4062a23aca31" xsi:nil="true"/>
    <Is_Collaboration_Space_Locked xmlns="bbce7efe-5611-445c-8ca3-4062a23aca31" xsi:nil="true"/>
    <Templates xmlns="bbce7efe-5611-445c-8ca3-4062a23aca31" xsi:nil="true"/>
    <StudentGroups xmlns="bbce7efe-5611-445c-8ca3-4062a23aca31" xsi:nil="true"/>
    <Distribution_Groups xmlns="bbce7efe-5611-445c-8ca3-4062a23aca31" xsi:nil="true"/>
    <LMS_Mappings xmlns="bbce7efe-5611-445c-8ca3-4062a23aca31" xsi:nil="true"/>
    <Teachers xmlns="bbce7efe-5611-445c-8ca3-4062a23aca31">
      <UserInfo>
        <DisplayName/>
        <AccountId xsi:nil="true"/>
        <AccountType/>
      </UserInfo>
    </Teachers>
    <Student_Groups xmlns="bbce7efe-5611-445c-8ca3-4062a23aca31">
      <UserInfo>
        <DisplayName/>
        <AccountId xsi:nil="true"/>
        <AccountType/>
      </UserInfo>
    </Student_Group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2B3B3B-C0B2-41E7-8338-3F4835B771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a96a66-d6c2-4d9c-af83-8babcc46a729"/>
    <ds:schemaRef ds:uri="bbce7efe-5611-445c-8ca3-4062a23aca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128E26-793D-4CD6-9559-74E14630892D}">
  <ds:schemaRefs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bbce7efe-5611-445c-8ca3-4062a23aca31"/>
    <ds:schemaRef ds:uri="eea96a66-d6c2-4d9c-af83-8babcc46a729"/>
  </ds:schemaRefs>
</ds:datastoreItem>
</file>

<file path=customXml/itemProps3.xml><?xml version="1.0" encoding="utf-8"?>
<ds:datastoreItem xmlns:ds="http://schemas.openxmlformats.org/officeDocument/2006/customXml" ds:itemID="{40D40ED1-7F22-4931-8FF0-D8AB460103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594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</vt:lpstr>
      <vt:lpstr>Methods to Establish Rule - Mao</vt:lpstr>
      <vt:lpstr>Ideology</vt:lpstr>
      <vt:lpstr>Ideology (Con’t)</vt:lpstr>
      <vt:lpstr>How was ideology used?</vt:lpstr>
      <vt:lpstr>The Role of leaders</vt:lpstr>
      <vt:lpstr>The Use of force</vt:lpstr>
      <vt:lpstr>Propaganda (Means)</vt:lpstr>
      <vt:lpstr>Propaganda (messages)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to Establish Rule - Mao</dc:title>
  <dc:creator>Donald Lynch</dc:creator>
  <cp:lastModifiedBy>Donald Lynch</cp:lastModifiedBy>
  <cp:revision>4</cp:revision>
  <cp:lastPrinted>2021-11-09T14:03:31Z</cp:lastPrinted>
  <dcterms:created xsi:type="dcterms:W3CDTF">2020-10-01T20:36:02Z</dcterms:created>
  <dcterms:modified xsi:type="dcterms:W3CDTF">2021-11-10T13:14:34Z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0x0101000DDC8281CB00BD438BD1B3106515BC45</vt:lpwstr>
  </property>
</Properties>
</file>