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5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4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3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8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79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8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9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8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4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0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0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4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3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8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EB1D28-BAC8-4374-86AC-D82E583E13D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D0BC-279F-428D-A066-6C9229E5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62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hk/url?sa=i&amp;rct=j&amp;q=&amp;esrc=s&amp;frm=1&amp;source=images&amp;cd=&amp;cad=rja&amp;docid=nuhnvhfMxOwrdM&amp;tbnid=heYW4e7kGFBksM:&amp;ved=0CAUQjRw&amp;url=http://derosaworld.typepad.com/derosaworld/2011/08/50-years-ago-today-jfk-and-the-berlin-crisis-east-germany-shuts-the-eastwest-border-crossings.html&amp;ei=VDSAUrGyLoOklQXex4GQDQ&amp;psig=AFQjCNHLe5FimDSH150WFTz9A0x6sgHy4Q&amp;ust=138422010971895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hk/url?sa=i&amp;rct=j&amp;q=&amp;esrc=s&amp;frm=1&amp;source=images&amp;cd=&amp;cad=rja&amp;docid=6f9A4qkrrGmtXM&amp;tbnid=6llgIkCU73QkmM:&amp;ved=0CAUQjRw&amp;url=http://derosaworld.typepad.com/derosaworld/jfk-assassination/&amp;ei=gDSAUsj4N8mmkgWNvoHYDg&amp;psig=AFQjCNHLe5FimDSH150WFTz9A0x6sgHy4Q&amp;ust=138422010971895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2292"/>
          </a:xfrm>
        </p:spPr>
        <p:txBody>
          <a:bodyPr>
            <a:noAutofit/>
          </a:bodyPr>
          <a:lstStyle/>
          <a:p>
            <a:r>
              <a:rPr lang="en-GB" sz="4800" b="1" u="sng" dirty="0" smtClean="0"/>
              <a:t>Why was there a crisis over Berlin in 1961?</a:t>
            </a:r>
            <a:endParaRPr lang="en-GB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2293"/>
            <a:ext cx="9144000" cy="897226"/>
          </a:xfrm>
        </p:spPr>
        <p:txBody>
          <a:bodyPr>
            <a:noAutofit/>
          </a:bodyPr>
          <a:lstStyle/>
          <a:p>
            <a:r>
              <a:rPr lang="en-GB" sz="3200" b="1" i="1" dirty="0" smtClean="0">
                <a:solidFill>
                  <a:schemeClr val="accent6"/>
                </a:solidFill>
              </a:rPr>
              <a:t>L/O – To identify the causes, key features and consequences of the Berlin Crisis</a:t>
            </a:r>
            <a:endParaRPr lang="en-GB" sz="3200" b="1" i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derosaworld.typepad.com/.a/6a00d8341c7c7d53ef0154347f9dcb970c-p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1" y="2654430"/>
            <a:ext cx="5019098" cy="3914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rosaworld.typepad.com/.a/6a00d8341c7c7d53ef014e8aac40b9970d-450w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5590"/>
            <a:ext cx="4286250" cy="2876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462896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sz="5200" b="1" u="sng" dirty="0" smtClean="0"/>
              <a:t>Long-Term Causes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chemeClr val="accent6"/>
                </a:solidFill>
              </a:rPr>
              <a:t>Refugee Problems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smtClean="0"/>
              <a:t>– 2.7 million escaped to West between 1949-1961, many highly skilled (brain drain). Attracted by high wages and freedoms in West Berlin. East German government unpopular – embarrassment to USSR.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FFFF00"/>
                </a:solidFill>
              </a:rPr>
              <a:t>West Berlin was positive propaganda for the West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- Proved that capitalism was better, could lead to unrest in Eastern Europe, had to be dealt with.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00B0F0"/>
                </a:solidFill>
              </a:rPr>
              <a:t>West Berlin was a base for Western spies since WW2</a:t>
            </a:r>
            <a:r>
              <a:rPr lang="en-GB" dirty="0" smtClean="0"/>
              <a:t>. Posed problems for the USSR and had to be dealt with.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2896" y="0"/>
            <a:ext cx="4681104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sz="5200" b="1" u="sng" dirty="0" smtClean="0"/>
              <a:t>Short-Term Causes</a:t>
            </a:r>
          </a:p>
          <a:p>
            <a:endParaRPr lang="en-GB" b="1" u="sng" dirty="0"/>
          </a:p>
          <a:p>
            <a:r>
              <a:rPr lang="en-GB" b="1" u="sng" dirty="0" smtClean="0">
                <a:solidFill>
                  <a:srgbClr val="92D050"/>
                </a:solidFill>
              </a:rPr>
              <a:t>U2 Incident, May 1960</a:t>
            </a:r>
            <a:r>
              <a:rPr lang="en-GB" b="1" dirty="0" smtClean="0">
                <a:solidFill>
                  <a:srgbClr val="92D050"/>
                </a:solidFill>
              </a:rPr>
              <a:t> </a:t>
            </a:r>
            <a:r>
              <a:rPr lang="en-GB" dirty="0" smtClean="0"/>
              <a:t>– led to the failure of Paris Conference on Berlin – Khrushchev walked out – less willing to compromise over Berlin.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FFFF00"/>
                </a:solidFill>
              </a:rPr>
              <a:t>Failure of Khrushchev’s 2</a:t>
            </a:r>
            <a:r>
              <a:rPr lang="en-GB" b="1" u="sng" baseline="30000" dirty="0" smtClean="0">
                <a:solidFill>
                  <a:srgbClr val="FFFF00"/>
                </a:solidFill>
              </a:rPr>
              <a:t>nd</a:t>
            </a:r>
            <a:r>
              <a:rPr lang="en-GB" b="1" u="sng" dirty="0" smtClean="0">
                <a:solidFill>
                  <a:srgbClr val="FFFF00"/>
                </a:solidFill>
              </a:rPr>
              <a:t> ultimatum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Khrushchev gave JFK 6 months to leave West Berlin or declare war (Vienna Conference June 1961). Kennedy’s refusal called Khrushchev’s bluff – led to wall as alternative.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C000"/>
                </a:solidFill>
              </a:rPr>
              <a:t>Pressure from East Germany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East German President Walter Ulbricht pressured Khrushchev to make a decision, suggesting that force would be used if the USSR did nothing to stop refugee’s escaping.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83632"/>
          </a:xfrm>
        </p:spPr>
        <p:txBody>
          <a:bodyPr>
            <a:normAutofit/>
          </a:bodyPr>
          <a:lstStyle/>
          <a:p>
            <a:r>
              <a:rPr lang="en-GB" sz="5400" b="1" u="sng" dirty="0" smtClean="0"/>
              <a:t>Ways to </a:t>
            </a:r>
            <a:r>
              <a:rPr lang="en-GB" sz="5400" b="1" u="sng" dirty="0" smtClean="0"/>
              <a:t>Link </a:t>
            </a:r>
            <a:r>
              <a:rPr lang="en-GB" sz="5400" b="1" u="sng" dirty="0" smtClean="0"/>
              <a:t>Causes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570"/>
            <a:ext cx="9144000" cy="56384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Refugee crisis was the </a:t>
            </a:r>
            <a:r>
              <a:rPr lang="en-GB" dirty="0" smtClean="0">
                <a:solidFill>
                  <a:schemeClr val="accent6"/>
                </a:solidFill>
              </a:rPr>
              <a:t>long-term reason </a:t>
            </a:r>
            <a:r>
              <a:rPr lang="en-GB" dirty="0" smtClean="0"/>
              <a:t>for tensions over Berlin but the decision to build the wall was</a:t>
            </a:r>
            <a:r>
              <a:rPr lang="en-GB" dirty="0" smtClean="0">
                <a:solidFill>
                  <a:srgbClr val="92D050"/>
                </a:solidFill>
              </a:rPr>
              <a:t> triggered </a:t>
            </a:r>
            <a:r>
              <a:rPr lang="en-GB" dirty="0" smtClean="0"/>
              <a:t>by the U2 incident – it led to the </a:t>
            </a:r>
            <a:r>
              <a:rPr lang="en-GB" dirty="0" smtClean="0">
                <a:solidFill>
                  <a:srgbClr val="FFFF00"/>
                </a:solidFill>
              </a:rPr>
              <a:t>breakdown of peace talks </a:t>
            </a:r>
            <a:r>
              <a:rPr lang="en-GB" dirty="0" smtClean="0"/>
              <a:t>leaving the construction of a wall as the only sensible option for long-term peace in Berlin.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6"/>
                </a:solidFill>
              </a:rPr>
              <a:t>main reason </a:t>
            </a:r>
            <a:r>
              <a:rPr lang="en-GB" dirty="0" smtClean="0"/>
              <a:t>for building the wall was the </a:t>
            </a:r>
            <a:r>
              <a:rPr lang="en-GB" dirty="0" smtClean="0">
                <a:solidFill>
                  <a:srgbClr val="FFFF00"/>
                </a:solidFill>
              </a:rPr>
              <a:t>attraction and success of West Berlin itself</a:t>
            </a:r>
            <a:r>
              <a:rPr lang="en-GB" dirty="0" smtClean="0"/>
              <a:t>. The existence of West Berlin was a propaganda victory for the West and could lead to social disorder and protest in Eastern Europe. This island of capitalism produced a disruptive effect in East Germany and had to be closed down. The </a:t>
            </a:r>
            <a:r>
              <a:rPr lang="en-GB" dirty="0" smtClean="0">
                <a:solidFill>
                  <a:schemeClr val="accent6"/>
                </a:solidFill>
              </a:rPr>
              <a:t>final trigger </a:t>
            </a:r>
            <a:r>
              <a:rPr lang="en-GB" dirty="0" smtClean="0"/>
              <a:t>for the wall was the pressure put on Khrushchev by </a:t>
            </a:r>
            <a:r>
              <a:rPr lang="en-GB" dirty="0" smtClean="0">
                <a:solidFill>
                  <a:srgbClr val="00B0F0"/>
                </a:solidFill>
              </a:rPr>
              <a:t>Walter Ulbricht</a:t>
            </a:r>
            <a:r>
              <a:rPr lang="en-GB" dirty="0" smtClean="0"/>
              <a:t>. Khrushchev had to act and the construction of the wall was thus the only option left rather than war.</a:t>
            </a:r>
          </a:p>
        </p:txBody>
      </p:sp>
    </p:spTree>
    <p:extLst>
      <p:ext uri="{BB962C8B-B14F-4D97-AF65-F5344CB8AC3E}">
        <p14:creationId xmlns:p14="http://schemas.microsoft.com/office/powerpoint/2010/main" val="7045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The Refugee Problem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570"/>
            <a:ext cx="6348845" cy="563843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Berlin Blockade (1948-49) was a failure for the USSR and by the end of 1949, Germany had been </a:t>
            </a:r>
            <a:r>
              <a:rPr lang="en-GB" dirty="0" smtClean="0">
                <a:solidFill>
                  <a:schemeClr val="accent6"/>
                </a:solidFill>
              </a:rPr>
              <a:t>officially divided </a:t>
            </a:r>
            <a:r>
              <a:rPr lang="en-GB" dirty="0" smtClean="0"/>
              <a:t>into the FDR (West Germany) and GDR (East Germany).</a:t>
            </a:r>
          </a:p>
          <a:p>
            <a:endParaRPr lang="en-GB" dirty="0"/>
          </a:p>
          <a:p>
            <a:r>
              <a:rPr lang="en-GB" dirty="0" smtClean="0"/>
              <a:t>In 1952 the inner German border between the countries had also </a:t>
            </a:r>
            <a:r>
              <a:rPr lang="en-GB" dirty="0" smtClean="0">
                <a:solidFill>
                  <a:srgbClr val="92D050"/>
                </a:solidFill>
              </a:rPr>
              <a:t>been sealed</a:t>
            </a:r>
            <a:r>
              <a:rPr lang="en-GB" dirty="0" smtClean="0"/>
              <a:t>. However the border between West and East Berlin remained open. West Berlin at this time </a:t>
            </a:r>
            <a:r>
              <a:rPr lang="en-GB" dirty="0" smtClean="0">
                <a:solidFill>
                  <a:srgbClr val="00B0F0"/>
                </a:solidFill>
              </a:rPr>
              <a:t>developed rapidly </a:t>
            </a:r>
            <a:r>
              <a:rPr lang="en-GB" dirty="0" smtClean="0"/>
              <a:t>with high standards of living and freedom. </a:t>
            </a:r>
            <a:r>
              <a:rPr lang="en-GB" dirty="0" smtClean="0">
                <a:solidFill>
                  <a:srgbClr val="FFFF00"/>
                </a:solidFill>
              </a:rPr>
              <a:t>East Germany had the opposite</a:t>
            </a:r>
            <a:r>
              <a:rPr lang="en-GB" dirty="0" smtClean="0"/>
              <a:t>. Lack of jobs, poor wages, no consumer goods, forced collectivisation and no political freedom.</a:t>
            </a:r>
          </a:p>
          <a:p>
            <a:endParaRPr lang="en-GB" dirty="0"/>
          </a:p>
          <a:p>
            <a:r>
              <a:rPr lang="en-GB" dirty="0" smtClean="0"/>
              <a:t>Refugees took advantage of this and between 1949-1961 an estimated </a:t>
            </a:r>
            <a:r>
              <a:rPr lang="en-GB" dirty="0" smtClean="0">
                <a:solidFill>
                  <a:schemeClr val="accent6"/>
                </a:solidFill>
              </a:rPr>
              <a:t>2.7 million people escaped </a:t>
            </a:r>
            <a:r>
              <a:rPr lang="en-GB" dirty="0" smtClean="0"/>
              <a:t>to the West through West Berlin. Many were highly skilled doctors, engineers, managers and scientists.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45" y="402139"/>
            <a:ext cx="2671330" cy="201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845" y="2607931"/>
            <a:ext cx="2671330" cy="210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45" y="4899052"/>
            <a:ext cx="267133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5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Khrushchev’s First Ultimatum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3782"/>
            <a:ext cx="6795655" cy="5694218"/>
          </a:xfrm>
        </p:spPr>
        <p:txBody>
          <a:bodyPr>
            <a:normAutofit/>
          </a:bodyPr>
          <a:lstStyle/>
          <a:p>
            <a:r>
              <a:rPr lang="en-GB" dirty="0" smtClean="0"/>
              <a:t>Khrushchev had to act and in November 1958 he declared that the </a:t>
            </a:r>
            <a:r>
              <a:rPr lang="en-GB" dirty="0" smtClean="0">
                <a:solidFill>
                  <a:schemeClr val="accent6"/>
                </a:solidFill>
              </a:rPr>
              <a:t>whole of Berlin officially belonged to East Germany </a:t>
            </a:r>
            <a:r>
              <a:rPr lang="en-GB" dirty="0" smtClean="0"/>
              <a:t>and demanded that the USA withdraw its troops and Berlin to be a ‘</a:t>
            </a:r>
            <a:r>
              <a:rPr lang="en-GB" dirty="0" smtClean="0">
                <a:solidFill>
                  <a:srgbClr val="92D050"/>
                </a:solidFill>
              </a:rPr>
              <a:t>free city</a:t>
            </a:r>
            <a:r>
              <a:rPr lang="en-GB" dirty="0" smtClean="0"/>
              <a:t>’ administered by East Germany.</a:t>
            </a:r>
          </a:p>
          <a:p>
            <a:endParaRPr lang="en-GB" dirty="0"/>
          </a:p>
          <a:p>
            <a:r>
              <a:rPr lang="en-GB" dirty="0" smtClean="0"/>
              <a:t>Eisenhower refused but did not want to start a war so it was agreed to hold an </a:t>
            </a:r>
            <a:r>
              <a:rPr lang="en-GB" dirty="0" smtClean="0">
                <a:solidFill>
                  <a:srgbClr val="FFFF00"/>
                </a:solidFill>
              </a:rPr>
              <a:t>international meeting</a:t>
            </a:r>
            <a:r>
              <a:rPr lang="en-GB" dirty="0" smtClean="0"/>
              <a:t> on Berlin’s future.</a:t>
            </a:r>
          </a:p>
          <a:p>
            <a:endParaRPr lang="en-GB" dirty="0"/>
          </a:p>
          <a:p>
            <a:r>
              <a:rPr lang="en-GB" dirty="0" smtClean="0"/>
              <a:t>This led to the </a:t>
            </a:r>
            <a:r>
              <a:rPr lang="en-GB" dirty="0" smtClean="0">
                <a:solidFill>
                  <a:srgbClr val="00B0F0"/>
                </a:solidFill>
              </a:rPr>
              <a:t>Geneva </a:t>
            </a:r>
            <a:r>
              <a:rPr lang="en-GB" dirty="0" smtClean="0"/>
              <a:t>(Switzerland) and </a:t>
            </a:r>
            <a:r>
              <a:rPr lang="en-GB" dirty="0" smtClean="0">
                <a:solidFill>
                  <a:srgbClr val="00B0F0"/>
                </a:solidFill>
              </a:rPr>
              <a:t>Camp David</a:t>
            </a:r>
            <a:r>
              <a:rPr lang="en-GB" dirty="0" smtClean="0"/>
              <a:t> (USA) meetings of 1959. No solution appeared but it was agreed to hold FURTHER talks in 1960.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662781"/>
            <a:ext cx="2338821" cy="327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3839498"/>
            <a:ext cx="2339087" cy="293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5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The U2 incident – May 1960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570"/>
            <a:ext cx="6665156" cy="5638430"/>
          </a:xfrm>
        </p:spPr>
        <p:txBody>
          <a:bodyPr>
            <a:normAutofit/>
          </a:bodyPr>
          <a:lstStyle/>
          <a:p>
            <a:r>
              <a:rPr lang="en-GB" dirty="0" smtClean="0"/>
              <a:t>In May 1960, the USSR shot down an American U2 spy plane over Russia. The pilot, </a:t>
            </a:r>
            <a:r>
              <a:rPr lang="en-GB" dirty="0" smtClean="0">
                <a:solidFill>
                  <a:srgbClr val="00B0F0"/>
                </a:solidFill>
              </a:rPr>
              <a:t>Gary Powers</a:t>
            </a:r>
            <a:r>
              <a:rPr lang="en-GB" dirty="0" smtClean="0"/>
              <a:t>, was captured.</a:t>
            </a:r>
          </a:p>
          <a:p>
            <a:endParaRPr lang="en-GB" dirty="0"/>
          </a:p>
          <a:p>
            <a:r>
              <a:rPr lang="en-GB" dirty="0" smtClean="0"/>
              <a:t>Khrushchev used this incident to </a:t>
            </a:r>
            <a:r>
              <a:rPr lang="en-GB" dirty="0" smtClean="0">
                <a:solidFill>
                  <a:srgbClr val="FFFF00"/>
                </a:solidFill>
              </a:rPr>
              <a:t>expose America’s spying programme to the world</a:t>
            </a:r>
            <a:r>
              <a:rPr lang="en-GB" dirty="0" smtClean="0"/>
              <a:t>. It was excellent propaganda for the USSR and </a:t>
            </a:r>
            <a:r>
              <a:rPr lang="en-GB" dirty="0" smtClean="0">
                <a:solidFill>
                  <a:schemeClr val="accent6"/>
                </a:solidFill>
              </a:rPr>
              <a:t>strengthened Khrushchev’s negotiating position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92D050"/>
                </a:solidFill>
              </a:rPr>
              <a:t>1960 Paris Conference </a:t>
            </a:r>
            <a:r>
              <a:rPr lang="en-GB" dirty="0" smtClean="0"/>
              <a:t>on Berlin was therefore doomed to fail. Khrushchev was enraged by the U2 incident and demanded that Eisenhower punish the leaders of the U2 programme. </a:t>
            </a:r>
            <a:r>
              <a:rPr lang="en-GB" dirty="0" smtClean="0">
                <a:solidFill>
                  <a:srgbClr val="00B0F0"/>
                </a:solidFill>
              </a:rPr>
              <a:t>Eisenhower refused and Khrushchev walked out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69" y="602889"/>
            <a:ext cx="2359862" cy="181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56" y="2046143"/>
            <a:ext cx="2359862" cy="245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156" y="4547506"/>
            <a:ext cx="2364544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3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Khrushchev’s Second Ultimatum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570"/>
            <a:ext cx="6722918" cy="5638430"/>
          </a:xfrm>
        </p:spPr>
        <p:txBody>
          <a:bodyPr>
            <a:normAutofit/>
          </a:bodyPr>
          <a:lstStyle/>
          <a:p>
            <a:r>
              <a:rPr lang="en-GB" dirty="0" smtClean="0"/>
              <a:t>At the </a:t>
            </a:r>
            <a:r>
              <a:rPr lang="en-GB" dirty="0" smtClean="0">
                <a:solidFill>
                  <a:schemeClr val="accent6"/>
                </a:solidFill>
              </a:rPr>
              <a:t>Vienna (Austria) Conference of 1961</a:t>
            </a:r>
            <a:r>
              <a:rPr lang="en-GB" dirty="0" smtClean="0"/>
              <a:t>, Khrushchev challenged the new US President John F. Kennedy (JFK) to </a:t>
            </a:r>
            <a:r>
              <a:rPr lang="en-GB" dirty="0" smtClean="0">
                <a:solidFill>
                  <a:srgbClr val="FFFF00"/>
                </a:solidFill>
              </a:rPr>
              <a:t>withdraw US troops from Berlin within 6 months or declare war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JFK refused to remove his troops and also started to prepare for war, committing the US government to an additional </a:t>
            </a:r>
            <a:r>
              <a:rPr lang="en-GB" dirty="0" smtClean="0">
                <a:solidFill>
                  <a:srgbClr val="00B0F0"/>
                </a:solidFill>
              </a:rPr>
              <a:t>$3.2 billion of defence spending and $207 million on nuclear fallout shelters</a:t>
            </a:r>
            <a:r>
              <a:rPr lang="en-GB" dirty="0" smtClean="0"/>
              <a:t>. The USA also had </a:t>
            </a:r>
            <a:r>
              <a:rPr lang="en-GB" dirty="0" smtClean="0">
                <a:solidFill>
                  <a:srgbClr val="FFC000"/>
                </a:solidFill>
              </a:rPr>
              <a:t>more nuclear weapons</a:t>
            </a:r>
            <a:r>
              <a:rPr lang="en-GB" dirty="0" smtClean="0"/>
              <a:t> than the USSR.</a:t>
            </a:r>
          </a:p>
          <a:p>
            <a:endParaRPr lang="en-GB" dirty="0"/>
          </a:p>
          <a:p>
            <a:r>
              <a:rPr lang="en-GB" dirty="0" smtClean="0"/>
              <a:t>Khrushchev was therefore </a:t>
            </a:r>
            <a:r>
              <a:rPr lang="en-GB" dirty="0" smtClean="0">
                <a:solidFill>
                  <a:srgbClr val="92D050"/>
                </a:solidFill>
              </a:rPr>
              <a:t>forced to either declare war or back down</a:t>
            </a:r>
            <a:r>
              <a:rPr lang="en-GB" dirty="0" smtClean="0"/>
              <a:t>. He backed-down but still had the Berlin refugee problem to solve.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145" y="1014773"/>
            <a:ext cx="2570018" cy="205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54" y="3217754"/>
            <a:ext cx="2558309" cy="348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The Berlin Wall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570"/>
            <a:ext cx="6598227" cy="5638430"/>
          </a:xfrm>
        </p:spPr>
        <p:txBody>
          <a:bodyPr>
            <a:normAutofit/>
          </a:bodyPr>
          <a:lstStyle/>
          <a:p>
            <a:r>
              <a:rPr lang="en-GB" dirty="0" smtClean="0"/>
              <a:t>The refugee problem had become serious. The East German President, </a:t>
            </a:r>
            <a:r>
              <a:rPr lang="en-GB" dirty="0" smtClean="0">
                <a:solidFill>
                  <a:srgbClr val="92D050"/>
                </a:solidFill>
              </a:rPr>
              <a:t>Walter Ulbricht</a:t>
            </a:r>
            <a:r>
              <a:rPr lang="en-GB" dirty="0" smtClean="0"/>
              <a:t>, was </a:t>
            </a:r>
            <a:r>
              <a:rPr lang="en-GB" dirty="0" smtClean="0">
                <a:solidFill>
                  <a:srgbClr val="00B0F0"/>
                </a:solidFill>
              </a:rPr>
              <a:t>demanding that Khrushchev do something </a:t>
            </a:r>
            <a:r>
              <a:rPr lang="en-GB" dirty="0" smtClean="0"/>
              <a:t>otherwise he would use force to close the border. </a:t>
            </a:r>
            <a:r>
              <a:rPr lang="en-GB" dirty="0" smtClean="0">
                <a:solidFill>
                  <a:schemeClr val="accent6"/>
                </a:solidFill>
              </a:rPr>
              <a:t>This might risk war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Khrushchev’s solution was to </a:t>
            </a:r>
            <a:r>
              <a:rPr lang="en-GB" dirty="0" smtClean="0">
                <a:solidFill>
                  <a:srgbClr val="FFFF00"/>
                </a:solidFill>
              </a:rPr>
              <a:t>build a wall separating East and West Berlin </a:t>
            </a:r>
            <a:r>
              <a:rPr lang="en-GB" dirty="0" smtClean="0"/>
              <a:t>– therefore solving the refugee problem.</a:t>
            </a:r>
          </a:p>
          <a:p>
            <a:endParaRPr lang="en-GB" dirty="0"/>
          </a:p>
          <a:p>
            <a:r>
              <a:rPr lang="en-GB" dirty="0" smtClean="0"/>
              <a:t>On the night of </a:t>
            </a:r>
            <a:r>
              <a:rPr lang="en-GB" dirty="0" smtClean="0">
                <a:solidFill>
                  <a:schemeClr val="accent6"/>
                </a:solidFill>
              </a:rPr>
              <a:t>12</a:t>
            </a:r>
            <a:r>
              <a:rPr lang="en-GB" baseline="30000" dirty="0" smtClean="0">
                <a:solidFill>
                  <a:schemeClr val="accent6"/>
                </a:solidFill>
              </a:rPr>
              <a:t>th</a:t>
            </a:r>
            <a:r>
              <a:rPr lang="en-GB" dirty="0" smtClean="0">
                <a:solidFill>
                  <a:schemeClr val="accent6"/>
                </a:solidFill>
              </a:rPr>
              <a:t> August 1961</a:t>
            </a:r>
            <a:r>
              <a:rPr lang="en-GB" dirty="0" smtClean="0"/>
              <a:t>, East German troops erected a barbed wire fence around the whole of West Berlin. Over time a brick wall was built.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7" y="102903"/>
            <a:ext cx="2362578" cy="308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7" y="4870531"/>
            <a:ext cx="2416853" cy="189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227" y="3298392"/>
            <a:ext cx="2362577" cy="148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73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6" y="73024"/>
            <a:ext cx="9010877" cy="678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75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5" y="3699164"/>
            <a:ext cx="2805546" cy="286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The Berlin Wall - Consequences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570"/>
            <a:ext cx="6754091" cy="56384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92D050"/>
                </a:solidFill>
              </a:rPr>
              <a:t>Tensions reduced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- the refugee problem had been solved which reduced tensions. East Germany no longer feared a brain drain and Eastern Europe would no longer be exposed to the attractions of capitalism.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FFFF00"/>
                </a:solidFill>
              </a:rPr>
              <a:t>Propaganda Victory for USSR</a:t>
            </a:r>
            <a:r>
              <a:rPr lang="en-GB" dirty="0" smtClean="0"/>
              <a:t> - It allowed Khrushchev to avoid war whilst appearing strong.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B0F0"/>
                </a:solidFill>
              </a:rPr>
              <a:t>Propaganda Victory for USA</a:t>
            </a:r>
            <a:r>
              <a:rPr lang="en-GB" dirty="0" smtClean="0"/>
              <a:t> - Kennedy visited West Berlin in 1963 to show his solidarity with the people there. </a:t>
            </a:r>
            <a:r>
              <a:rPr lang="en-GB" i="1" dirty="0" err="1" smtClean="0"/>
              <a:t>Ich</a:t>
            </a:r>
            <a:r>
              <a:rPr lang="en-GB" i="1" dirty="0" smtClean="0"/>
              <a:t> bin </a:t>
            </a:r>
            <a:r>
              <a:rPr lang="en-GB" i="1" dirty="0" err="1" smtClean="0"/>
              <a:t>ein</a:t>
            </a:r>
            <a:r>
              <a:rPr lang="en-GB" i="1" dirty="0" smtClean="0"/>
              <a:t> Berliner – </a:t>
            </a:r>
            <a:r>
              <a:rPr lang="en-GB" i="1" dirty="0" smtClean="0">
                <a:solidFill>
                  <a:schemeClr val="accent6"/>
                </a:solidFill>
              </a:rPr>
              <a:t>propaganda victory </a:t>
            </a:r>
            <a:r>
              <a:rPr lang="en-GB" i="1" dirty="0" smtClean="0"/>
              <a:t>– </a:t>
            </a:r>
            <a:r>
              <a:rPr lang="en-GB" dirty="0" smtClean="0"/>
              <a:t>Soviets had to wall people in to win.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1" y="1132608"/>
            <a:ext cx="2221321" cy="217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3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311</TotalTime>
  <Words>985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Why was there a crisis over Berlin in 1961?</vt:lpstr>
      <vt:lpstr>The Refugee Problem</vt:lpstr>
      <vt:lpstr>Khrushchev’s First Ultimatum</vt:lpstr>
      <vt:lpstr>The U2 incident – May 1960</vt:lpstr>
      <vt:lpstr>Khrushchev’s Second Ultimatum</vt:lpstr>
      <vt:lpstr>The Berlin Wall</vt:lpstr>
      <vt:lpstr>PowerPoint Presentation</vt:lpstr>
      <vt:lpstr>PowerPoint Presentation</vt:lpstr>
      <vt:lpstr>The Berlin Wall - Consequences</vt:lpstr>
      <vt:lpstr>PowerPoint Presentation</vt:lpstr>
      <vt:lpstr>Ways to Link Causes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Berlin Crisis - 1958-1961</dc:title>
  <dc:creator>Stephen Budd</dc:creator>
  <cp:lastModifiedBy>Donald Lynch</cp:lastModifiedBy>
  <cp:revision>21</cp:revision>
  <dcterms:created xsi:type="dcterms:W3CDTF">2013-11-11T01:32:35Z</dcterms:created>
  <dcterms:modified xsi:type="dcterms:W3CDTF">2018-03-22T18:57:51Z</dcterms:modified>
</cp:coreProperties>
</file>