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3" r:id="rId2"/>
    <p:sldId id="264" r:id="rId3"/>
    <p:sldId id="267" r:id="rId4"/>
    <p:sldId id="268" r:id="rId5"/>
    <p:sldId id="269" r:id="rId6"/>
    <p:sldId id="273" r:id="rId7"/>
    <p:sldId id="265" r:id="rId8"/>
    <p:sldId id="270" r:id="rId9"/>
    <p:sldId id="271" r:id="rId10"/>
    <p:sldId id="266" r:id="rId11"/>
    <p:sldId id="272" r:id="rId12"/>
    <p:sldId id="257" r:id="rId13"/>
    <p:sldId id="258" r:id="rId14"/>
    <p:sldId id="259" r:id="rId15"/>
    <p:sldId id="260" r:id="rId16"/>
    <p:sldId id="261" r:id="rId17"/>
    <p:sldId id="26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70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1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087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793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61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7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74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00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68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9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78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8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3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C2F23-15D1-42EF-8C4B-81DBA84CADE0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973F6F-AEF3-4235-BF83-B5E39B39A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25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hk/url?sa=i&amp;rct=j&amp;q=&amp;esrc=s&amp;source=images&amp;cd=&amp;cad=rja&amp;uact=8&amp;ved=0ahUKEwjnytuC6rjVAhWCG5QKHU68DSwQjRwIBw&amp;url=http://time.com/4789230/dunkirk-france-world-war-ii-time-report/&amp;psig=AFQjCNFh6qmODSGYks2Nxms7kWAtA3-dDw&amp;ust=15017728570829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970982" cy="1938040"/>
          </a:xfrm>
        </p:spPr>
        <p:txBody>
          <a:bodyPr/>
          <a:lstStyle/>
          <a:p>
            <a:pPr algn="ctr"/>
            <a:r>
              <a:rPr lang="en-GB" b="1" u="sng" dirty="0"/>
              <a:t>Why was the ‘Grand Alliance</a:t>
            </a:r>
            <a:r>
              <a:rPr lang="en-GB" b="1" u="sng"/>
              <a:t>’ formed?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16138"/>
            <a:ext cx="9144000" cy="803707"/>
          </a:xfrm>
        </p:spPr>
        <p:txBody>
          <a:bodyPr>
            <a:normAutofit/>
          </a:bodyPr>
          <a:lstStyle/>
          <a:p>
            <a:pPr algn="ctr"/>
            <a:r>
              <a:rPr lang="en-GB" b="1" i="1" dirty="0">
                <a:solidFill>
                  <a:schemeClr val="tx1"/>
                </a:solidFill>
              </a:rPr>
              <a:t>L/O – To identify the reasons for the creation of the Grand Alliance, and to evaluate its key documents</a:t>
            </a:r>
          </a:p>
        </p:txBody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09D421-F7B9-45D9-9B74-AA6B60241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8" y="3097943"/>
            <a:ext cx="2445766" cy="3478423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85A8CE90-7324-4912-B122-C9ED3424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19" y="3258765"/>
            <a:ext cx="2422284" cy="3273357"/>
          </a:xfrm>
          <a:prstGeom prst="rect">
            <a:avLst/>
          </a:prstGeom>
        </p:spPr>
      </p:pic>
      <p:pic>
        <p:nvPicPr>
          <p:cNvPr id="9" name="Picture 8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0EB514B3-D1DC-4A16-BE6C-8929DFE61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33" y="3655167"/>
            <a:ext cx="3005847" cy="225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EFF8-8680-40AA-A3A2-CCBF7D87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Role of the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A398-5C5C-497C-B22C-53ED6A0A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4365"/>
            <a:ext cx="6521482" cy="5813635"/>
          </a:xfrm>
        </p:spPr>
        <p:txBody>
          <a:bodyPr>
            <a:normAutofit/>
          </a:bodyPr>
          <a:lstStyle/>
          <a:p>
            <a:r>
              <a:rPr lang="en-GB" dirty="0"/>
              <a:t>This ‘</a:t>
            </a:r>
            <a:r>
              <a:rPr lang="en-GB" dirty="0">
                <a:solidFill>
                  <a:srgbClr val="92D050"/>
                </a:solidFill>
              </a:rPr>
              <a:t>cash and carry</a:t>
            </a:r>
            <a:r>
              <a:rPr lang="en-GB" dirty="0"/>
              <a:t>’ system was replaced by the </a:t>
            </a:r>
            <a:r>
              <a:rPr lang="en-GB" dirty="0">
                <a:solidFill>
                  <a:srgbClr val="00B0F0"/>
                </a:solidFill>
              </a:rPr>
              <a:t>Lend-Lease Act </a:t>
            </a:r>
            <a:r>
              <a:rPr lang="en-GB" dirty="0"/>
              <a:t>of March 1941. This enabled the British to defer payment on supplies of weapons until after the war.</a:t>
            </a:r>
          </a:p>
          <a:p>
            <a:endParaRPr lang="en-GB" dirty="0"/>
          </a:p>
          <a:p>
            <a:r>
              <a:rPr lang="en-GB" dirty="0"/>
              <a:t>In return, the UK allowed the US to use many of its </a:t>
            </a:r>
            <a:r>
              <a:rPr lang="en-GB" dirty="0">
                <a:solidFill>
                  <a:schemeClr val="accent2"/>
                </a:solidFill>
              </a:rPr>
              <a:t>territories and bases </a:t>
            </a:r>
            <a:r>
              <a:rPr lang="en-GB" dirty="0"/>
              <a:t>throughout the world.</a:t>
            </a:r>
          </a:p>
          <a:p>
            <a:endParaRPr lang="en-GB" dirty="0"/>
          </a:p>
          <a:p>
            <a:r>
              <a:rPr lang="en-GB" dirty="0"/>
              <a:t>Thus by the end of 1941, although the USA was not in the war, it was increasingly supplying forces fighting Hitler with over </a:t>
            </a:r>
            <a:r>
              <a:rPr lang="en-GB" dirty="0">
                <a:solidFill>
                  <a:srgbClr val="FF0000"/>
                </a:solidFill>
              </a:rPr>
              <a:t>$50 billion in aid</a:t>
            </a:r>
            <a:r>
              <a:rPr lang="en-GB" dirty="0"/>
              <a:t> ($750 billion today!) - </a:t>
            </a:r>
            <a:r>
              <a:rPr lang="en-GB" dirty="0">
                <a:solidFill>
                  <a:srgbClr val="FFC000"/>
                </a:solidFill>
              </a:rPr>
              <a:t>$31 billion to Britain and $11 billion to USSR</a:t>
            </a:r>
            <a:r>
              <a:rPr lang="en-GB" dirty="0"/>
              <a:t>.</a:t>
            </a:r>
          </a:p>
        </p:txBody>
      </p:sp>
      <p:pic>
        <p:nvPicPr>
          <p:cNvPr id="7" name="Picture 6" descr="A picture containing outdoor, building, photo&#10;&#10;Description generated with very high confidence">
            <a:extLst>
              <a:ext uri="{FF2B5EF4-FFF2-40B4-BE49-F238E27FC236}">
                <a16:creationId xmlns:a16="http://schemas.microsoft.com/office/drawing/2014/main" id="{B2DF5A68-8D7C-4DAC-85A0-071F61446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82" y="218871"/>
            <a:ext cx="2464535" cy="287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558A12F0-9BC1-463F-937C-4FA9FF184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36" y="3584643"/>
            <a:ext cx="2341727" cy="305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3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934E-2EB9-4BCA-AD38-665BCB00E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B65B35E-CD5A-40AA-A3E7-051E3D190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76" y="103582"/>
            <a:ext cx="6062782" cy="6627958"/>
          </a:xfrm>
        </p:spPr>
      </p:pic>
      <p:pic>
        <p:nvPicPr>
          <p:cNvPr id="7" name="Picture 6" descr="A group of people in a vehicle&#10;&#10;Description generated with high confidence">
            <a:extLst>
              <a:ext uri="{FF2B5EF4-FFF2-40B4-BE49-F238E27FC236}">
                <a16:creationId xmlns:a16="http://schemas.microsoft.com/office/drawing/2014/main" id="{6911B339-90CF-44C1-B50B-084AD4BE1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80" y="4091502"/>
            <a:ext cx="3567619" cy="264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E338A9-288F-4034-81DF-62ADF1CAE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67" y="2009510"/>
            <a:ext cx="2562745" cy="191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bottle of wine&#10;&#10;Description generated with very high confidence">
            <a:extLst>
              <a:ext uri="{FF2B5EF4-FFF2-40B4-BE49-F238E27FC236}">
                <a16:creationId xmlns:a16="http://schemas.microsoft.com/office/drawing/2014/main" id="{43F41363-2696-4459-BDCE-C25B74D09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80" y="157364"/>
            <a:ext cx="2296032" cy="175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18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Formation of the Grand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2609"/>
            <a:ext cx="6787166" cy="5725391"/>
          </a:xfrm>
        </p:spPr>
        <p:txBody>
          <a:bodyPr>
            <a:normAutofit/>
          </a:bodyPr>
          <a:lstStyle/>
          <a:p>
            <a:r>
              <a:rPr lang="en-GB" dirty="0"/>
              <a:t>In June 1941, Nazi Germany launched ‘</a:t>
            </a:r>
            <a:r>
              <a:rPr lang="en-GB" dirty="0">
                <a:solidFill>
                  <a:schemeClr val="accent2"/>
                </a:solidFill>
              </a:rPr>
              <a:t>Operation Barbarossa</a:t>
            </a:r>
            <a:r>
              <a:rPr lang="en-GB" dirty="0"/>
              <a:t>’ – the invasion of the Soviet Union. Britain and the USA immediately began </a:t>
            </a:r>
            <a:r>
              <a:rPr lang="en-GB" dirty="0">
                <a:solidFill>
                  <a:srgbClr val="00B0F0"/>
                </a:solidFill>
              </a:rPr>
              <a:t>supplying </a:t>
            </a:r>
            <a:r>
              <a:rPr lang="en-GB" dirty="0"/>
              <a:t>the USSR.</a:t>
            </a:r>
          </a:p>
          <a:p>
            <a:endParaRPr lang="en-GB" dirty="0"/>
          </a:p>
          <a:p>
            <a:r>
              <a:rPr lang="en-GB" dirty="0"/>
              <a:t>However the USA was not involved in the war at this time. In August 1941, </a:t>
            </a:r>
            <a:r>
              <a:rPr lang="en-GB" dirty="0">
                <a:solidFill>
                  <a:srgbClr val="FFC000"/>
                </a:solidFill>
              </a:rPr>
              <a:t>Winston Churchill</a:t>
            </a:r>
            <a:r>
              <a:rPr lang="en-GB" dirty="0"/>
              <a:t> secretly met with US President </a:t>
            </a:r>
            <a:r>
              <a:rPr lang="en-GB" dirty="0">
                <a:solidFill>
                  <a:srgbClr val="92D050"/>
                </a:solidFill>
              </a:rPr>
              <a:t>Franklin Roosevelt</a:t>
            </a:r>
            <a:r>
              <a:rPr lang="en-GB" dirty="0"/>
              <a:t>. Churchill was hoping to persuade the USA to join the war. </a:t>
            </a:r>
          </a:p>
          <a:p>
            <a:endParaRPr lang="en-GB" dirty="0"/>
          </a:p>
          <a:p>
            <a:r>
              <a:rPr lang="en-GB" dirty="0"/>
              <a:t>Instead, they agreed on a policy statement </a:t>
            </a:r>
            <a:r>
              <a:rPr lang="en-GB" dirty="0" smtClean="0"/>
              <a:t>that </a:t>
            </a:r>
            <a:r>
              <a:rPr lang="en-GB" dirty="0"/>
              <a:t>became known as the ‘</a:t>
            </a:r>
            <a:r>
              <a:rPr lang="en-GB" dirty="0">
                <a:solidFill>
                  <a:srgbClr val="00B0F0"/>
                </a:solidFill>
              </a:rPr>
              <a:t>Atlantic Charter</a:t>
            </a:r>
            <a:r>
              <a:rPr lang="en-GB" dirty="0"/>
              <a:t>’.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66" y="980325"/>
            <a:ext cx="2199068" cy="319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900" y="3995304"/>
            <a:ext cx="1901334" cy="267595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5705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Formation of the Grand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01436"/>
            <a:ext cx="6614106" cy="5756564"/>
          </a:xfrm>
        </p:spPr>
        <p:txBody>
          <a:bodyPr>
            <a:normAutofit/>
          </a:bodyPr>
          <a:lstStyle/>
          <a:p>
            <a:r>
              <a:rPr lang="en-GB" dirty="0"/>
              <a:t>The eight-principles of the Atlantic Charter defined the </a:t>
            </a:r>
            <a:r>
              <a:rPr lang="en-GB" dirty="0">
                <a:solidFill>
                  <a:srgbClr val="00B0F0"/>
                </a:solidFill>
              </a:rPr>
              <a:t>Allied goals for the post-war world</a:t>
            </a:r>
            <a:r>
              <a:rPr lang="en-GB" dirty="0"/>
              <a:t>, presenting the unity of Britain and the USA.</a:t>
            </a:r>
          </a:p>
          <a:p>
            <a:endParaRPr lang="en-GB" dirty="0"/>
          </a:p>
          <a:p>
            <a:r>
              <a:rPr lang="en-GB" dirty="0"/>
              <a:t>In September 1941, the Soviet Union and other countries fighting Nazism agreed to the principles set out in the Charter - however this </a:t>
            </a:r>
            <a:r>
              <a:rPr lang="en-GB" dirty="0">
                <a:solidFill>
                  <a:schemeClr val="accent2"/>
                </a:solidFill>
              </a:rPr>
              <a:t>was not a formal alliance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This changed in December 1941. Japan and Germany </a:t>
            </a:r>
            <a:r>
              <a:rPr lang="en-GB" dirty="0">
                <a:solidFill>
                  <a:srgbClr val="92D050"/>
                </a:solidFill>
              </a:rPr>
              <a:t>declared war on the USA</a:t>
            </a:r>
            <a:r>
              <a:rPr lang="en-GB" dirty="0"/>
              <a:t>, bringing America into the conflict.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106" y="1101436"/>
            <a:ext cx="245745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244" y="4239491"/>
            <a:ext cx="2953313" cy="2471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171" y="2426999"/>
            <a:ext cx="1641057" cy="2274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9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Formation of the Grand Alliance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6518"/>
            <a:ext cx="6972300" cy="5621482"/>
          </a:xfrm>
        </p:spPr>
        <p:txBody>
          <a:bodyPr>
            <a:normAutofit/>
          </a:bodyPr>
          <a:lstStyle/>
          <a:p>
            <a:r>
              <a:rPr lang="en-GB" dirty="0"/>
              <a:t>By January 1942, the Allies issued a joint ‘</a:t>
            </a:r>
            <a:r>
              <a:rPr lang="en-GB" dirty="0">
                <a:solidFill>
                  <a:srgbClr val="00B0F0"/>
                </a:solidFill>
              </a:rPr>
              <a:t>Declaration by United Nations</a:t>
            </a:r>
            <a:r>
              <a:rPr lang="en-GB" dirty="0"/>
              <a:t>’ – this military union between the USA, UK and USSR became known as the ‘</a:t>
            </a:r>
            <a:r>
              <a:rPr lang="en-GB" u="sng" dirty="0">
                <a:solidFill>
                  <a:srgbClr val="92D050"/>
                </a:solidFill>
              </a:rPr>
              <a:t>Grand Alliance</a:t>
            </a:r>
            <a:r>
              <a:rPr lang="en-GB" dirty="0"/>
              <a:t>’.</a:t>
            </a:r>
          </a:p>
          <a:p>
            <a:endParaRPr lang="en-GB" dirty="0"/>
          </a:p>
          <a:p>
            <a:r>
              <a:rPr lang="en-GB" dirty="0"/>
              <a:t>It was essentially a ‘</a:t>
            </a:r>
            <a:r>
              <a:rPr lang="en-GB" dirty="0">
                <a:solidFill>
                  <a:schemeClr val="accent2"/>
                </a:solidFill>
              </a:rPr>
              <a:t>marriage of convenience</a:t>
            </a:r>
            <a:r>
              <a:rPr lang="en-GB" dirty="0"/>
              <a:t>’ as all three had a common enemy. But it had shaky foundations – it united the world’s </a:t>
            </a:r>
            <a:r>
              <a:rPr lang="en-GB" dirty="0">
                <a:solidFill>
                  <a:srgbClr val="FF0000"/>
                </a:solidFill>
              </a:rPr>
              <a:t>greatest capitalist state</a:t>
            </a:r>
            <a:r>
              <a:rPr lang="en-GB" dirty="0"/>
              <a:t>, the </a:t>
            </a:r>
            <a:r>
              <a:rPr lang="en-GB" dirty="0">
                <a:solidFill>
                  <a:srgbClr val="92D050"/>
                </a:solidFill>
              </a:rPr>
              <a:t>greatest communist state </a:t>
            </a:r>
            <a:r>
              <a:rPr lang="en-GB" dirty="0"/>
              <a:t>and the </a:t>
            </a:r>
            <a:r>
              <a:rPr lang="en-GB" dirty="0">
                <a:solidFill>
                  <a:srgbClr val="00B0F0"/>
                </a:solidFill>
              </a:rPr>
              <a:t>greatest colonial power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Churchill retained his dislike of Stalin, remarking: ‘</a:t>
            </a:r>
            <a:r>
              <a:rPr lang="en-GB" i="1" dirty="0">
                <a:solidFill>
                  <a:srgbClr val="FFC000"/>
                </a:solidFill>
              </a:rPr>
              <a:t>If Hitler invaded Hell, I would make at least a favourable reference to the Devil in the House of Commons</a:t>
            </a:r>
            <a:r>
              <a:rPr lang="en-GB" dirty="0"/>
              <a:t>’.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740" y="4047259"/>
            <a:ext cx="180975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790" y="1236518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Wartime Disagreements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2400"/>
            <a:ext cx="7148945" cy="5435600"/>
          </a:xfrm>
        </p:spPr>
        <p:txBody>
          <a:bodyPr>
            <a:normAutofit/>
          </a:bodyPr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Second Front</a:t>
            </a:r>
            <a:r>
              <a:rPr lang="en-GB" dirty="0"/>
              <a:t> – Stalin demanded that the Allies open a ‘</a:t>
            </a:r>
            <a:r>
              <a:rPr lang="en-GB" dirty="0">
                <a:solidFill>
                  <a:srgbClr val="00B0F0"/>
                </a:solidFill>
              </a:rPr>
              <a:t>second front</a:t>
            </a:r>
            <a:r>
              <a:rPr lang="en-GB" dirty="0"/>
              <a:t>’ in Western Europe to relieve pressure of the Soviet Union. The USSR faced </a:t>
            </a:r>
            <a:r>
              <a:rPr lang="en-GB" dirty="0">
                <a:solidFill>
                  <a:schemeClr val="accent2"/>
                </a:solidFill>
              </a:rPr>
              <a:t>over 80% of all Nazi military resources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In 1942 and 1943, the UK and USA decided to invade </a:t>
            </a:r>
            <a:r>
              <a:rPr lang="en-GB" dirty="0">
                <a:solidFill>
                  <a:srgbClr val="92D050"/>
                </a:solidFill>
              </a:rPr>
              <a:t>North Africa and Italy first</a:t>
            </a:r>
            <a:r>
              <a:rPr lang="en-GB" dirty="0"/>
              <a:t>. These delays made Stalin suspicious, believing that the Allies </a:t>
            </a:r>
            <a:r>
              <a:rPr lang="en-GB" dirty="0">
                <a:solidFill>
                  <a:srgbClr val="FFC000"/>
                </a:solidFill>
              </a:rPr>
              <a:t>wanted the USSR to be weakened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When the Second Front was opened with the </a:t>
            </a:r>
            <a:r>
              <a:rPr lang="en-GB" dirty="0">
                <a:solidFill>
                  <a:srgbClr val="FF0000"/>
                </a:solidFill>
              </a:rPr>
              <a:t>D-Day Landings in France in June 1944</a:t>
            </a:r>
            <a:r>
              <a:rPr lang="en-GB" dirty="0"/>
              <a:t>, there were </a:t>
            </a:r>
            <a:r>
              <a:rPr lang="en-GB" dirty="0">
                <a:solidFill>
                  <a:srgbClr val="00B0F0"/>
                </a:solidFill>
              </a:rPr>
              <a:t>228 Axis divisions on the eastern front</a:t>
            </a:r>
            <a:r>
              <a:rPr lang="en-GB" dirty="0"/>
              <a:t>, compared to </a:t>
            </a:r>
            <a:r>
              <a:rPr lang="en-GB" dirty="0">
                <a:solidFill>
                  <a:schemeClr val="accent2"/>
                </a:solidFill>
              </a:rPr>
              <a:t>61 divisions in Western Europe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31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418991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Wartime Disagreements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7527"/>
            <a:ext cx="6650182" cy="5860473"/>
          </a:xfrm>
        </p:spPr>
        <p:txBody>
          <a:bodyPr>
            <a:normAutofit/>
          </a:bodyPr>
          <a:lstStyle/>
          <a:p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Ideological Suspicions</a:t>
            </a:r>
            <a:r>
              <a:rPr lang="en-GB" dirty="0"/>
              <a:t> – Despite agreeing to the principles of the </a:t>
            </a:r>
            <a:r>
              <a:rPr lang="en-GB" dirty="0">
                <a:solidFill>
                  <a:schemeClr val="accent2"/>
                </a:solidFill>
              </a:rPr>
              <a:t>Atlantic Charter </a:t>
            </a:r>
            <a:r>
              <a:rPr lang="en-GB" dirty="0"/>
              <a:t>with the West, Stalin had concerns over Roosevelt’s </a:t>
            </a:r>
            <a:r>
              <a:rPr lang="en-GB" dirty="0">
                <a:solidFill>
                  <a:srgbClr val="00B0F0"/>
                </a:solidFill>
              </a:rPr>
              <a:t>foreign policy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Roosevelt’s ‘</a:t>
            </a:r>
            <a:r>
              <a:rPr lang="en-GB" dirty="0">
                <a:solidFill>
                  <a:srgbClr val="92D050"/>
                </a:solidFill>
              </a:rPr>
              <a:t>Open Door</a:t>
            </a:r>
            <a:r>
              <a:rPr lang="en-GB" dirty="0"/>
              <a:t>’ policy was based on ‘</a:t>
            </a:r>
            <a:r>
              <a:rPr lang="en-GB" dirty="0">
                <a:solidFill>
                  <a:srgbClr val="FF0000"/>
                </a:solidFill>
              </a:rPr>
              <a:t>free</a:t>
            </a:r>
            <a:r>
              <a:rPr lang="en-GB" dirty="0"/>
              <a:t>’ world trade and ‘</a:t>
            </a:r>
            <a:r>
              <a:rPr lang="en-GB" dirty="0">
                <a:solidFill>
                  <a:schemeClr val="accent2"/>
                </a:solidFill>
              </a:rPr>
              <a:t>equal</a:t>
            </a:r>
            <a:r>
              <a:rPr lang="en-GB" dirty="0"/>
              <a:t>’ access to raw materials – Stalin feared this would </a:t>
            </a:r>
            <a:r>
              <a:rPr lang="en-GB" dirty="0">
                <a:solidFill>
                  <a:srgbClr val="00B0F0"/>
                </a:solidFill>
              </a:rPr>
              <a:t>only benefit capitalist countries </a:t>
            </a:r>
            <a:r>
              <a:rPr lang="en-GB" dirty="0"/>
              <a:t>like the USA. </a:t>
            </a:r>
          </a:p>
          <a:p>
            <a:endParaRPr lang="en-GB" dirty="0"/>
          </a:p>
          <a:p>
            <a:r>
              <a:rPr lang="en-GB" dirty="0"/>
              <a:t>The Allies attempted to resolve their differences at three </a:t>
            </a:r>
            <a:r>
              <a:rPr lang="en-GB" dirty="0">
                <a:solidFill>
                  <a:srgbClr val="FFC000"/>
                </a:solidFill>
              </a:rPr>
              <a:t>wartime conferences</a:t>
            </a:r>
            <a:r>
              <a:rPr lang="en-GB" dirty="0"/>
              <a:t>. The failure of these conferences would ultimately lead to the </a:t>
            </a:r>
            <a:r>
              <a:rPr lang="en-GB" dirty="0">
                <a:solidFill>
                  <a:srgbClr val="FF0000"/>
                </a:solidFill>
              </a:rPr>
              <a:t>Cold War</a:t>
            </a:r>
            <a:r>
              <a:rPr lang="en-GB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445" y="3696630"/>
            <a:ext cx="2434937" cy="302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445" y="753341"/>
            <a:ext cx="2362200" cy="253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2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6EB32-CA0F-49FD-99B4-9C739471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570"/>
            <a:ext cx="7886700" cy="1325563"/>
          </a:xfrm>
        </p:spPr>
        <p:txBody>
          <a:bodyPr/>
          <a:lstStyle/>
          <a:p>
            <a:pPr algn="ctr"/>
            <a:r>
              <a:rPr lang="en-GB" b="1" u="sng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3082-8DDD-4DAE-808E-BCFCF469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3646"/>
            <a:ext cx="7886700" cy="4649441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How did Lend Lease benefit the Allies?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Describe at least 3 terms of the Atlantic Charter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What was the purpose of the Atlantic Charter?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What does OPCVL stand for?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What did the Declaration of United Nations do?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What caused the US to support the UK/USSR?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b="1" dirty="0"/>
              <a:t>To what extent was the Second World War won by economic means?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u="sng" dirty="0"/>
              <a:t>Did we meet our learning objective?</a:t>
            </a:r>
            <a:endParaRPr lang="en-GB" u="sng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4A4FAD5-A491-4594-8331-40DAC70E9DF7}"/>
              </a:ext>
            </a:extLst>
          </p:cNvPr>
          <p:cNvSpPr txBox="1">
            <a:spLocks/>
          </p:cNvSpPr>
          <p:nvPr/>
        </p:nvSpPr>
        <p:spPr>
          <a:xfrm>
            <a:off x="32491" y="5853087"/>
            <a:ext cx="9144000" cy="8037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i="1" dirty="0">
                <a:solidFill>
                  <a:srgbClr val="FF0000"/>
                </a:solidFill>
              </a:rPr>
              <a:t>L/O – To identify the reasons for the creation of the Grand Alliance, and to evaluate its key documents</a:t>
            </a:r>
          </a:p>
        </p:txBody>
      </p:sp>
    </p:spTree>
    <p:extLst>
      <p:ext uri="{BB962C8B-B14F-4D97-AF65-F5344CB8AC3E}">
        <p14:creationId xmlns:p14="http://schemas.microsoft.com/office/powerpoint/2010/main" val="217069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EFF8-8680-40AA-A3A2-CCBF7D87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Beginning of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A398-5C5C-497C-B22C-53ED6A0A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4365"/>
            <a:ext cx="6521482" cy="5813635"/>
          </a:xfrm>
        </p:spPr>
        <p:txBody>
          <a:bodyPr>
            <a:normAutofit/>
          </a:bodyPr>
          <a:lstStyle/>
          <a:p>
            <a:r>
              <a:rPr lang="en-GB" dirty="0"/>
              <a:t>In 1939, the UK and France (and their empires) declared war on Germany for </a:t>
            </a:r>
            <a:r>
              <a:rPr lang="en-GB" dirty="0">
                <a:solidFill>
                  <a:srgbClr val="FF0000"/>
                </a:solidFill>
              </a:rPr>
              <a:t>invading Poland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Initially Germany seemed overwhelmed, but from 1940, Germany began to invade Western Europe, capturing </a:t>
            </a:r>
            <a:r>
              <a:rPr lang="en-GB" dirty="0">
                <a:solidFill>
                  <a:schemeClr val="accent2"/>
                </a:solidFill>
              </a:rPr>
              <a:t>Norway and Denmark </a:t>
            </a:r>
            <a:r>
              <a:rPr lang="en-GB" dirty="0"/>
              <a:t>in April 1940. By June 1940, Germany had invaded </a:t>
            </a:r>
            <a:r>
              <a:rPr lang="en-GB" dirty="0">
                <a:solidFill>
                  <a:srgbClr val="00B0F0"/>
                </a:solidFill>
              </a:rPr>
              <a:t>France, Belgium and Holland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The French and British armies were quickly defeated, with France surrendering to Germany </a:t>
            </a:r>
            <a:r>
              <a:rPr lang="en-GB" dirty="0" smtClean="0"/>
              <a:t>and with </a:t>
            </a:r>
            <a:r>
              <a:rPr lang="en-GB" dirty="0">
                <a:solidFill>
                  <a:srgbClr val="92D050"/>
                </a:solidFill>
              </a:rPr>
              <a:t>Italy</a:t>
            </a:r>
            <a:r>
              <a:rPr lang="en-GB" dirty="0"/>
              <a:t> quickly joining with Germany. </a:t>
            </a:r>
            <a:r>
              <a:rPr lang="en-GB" dirty="0">
                <a:solidFill>
                  <a:srgbClr val="FFC000"/>
                </a:solidFill>
              </a:rPr>
              <a:t>Britain was left alone </a:t>
            </a:r>
            <a:r>
              <a:rPr lang="en-GB" dirty="0"/>
              <a:t>in Europe to face Hitler.</a:t>
            </a:r>
          </a:p>
        </p:txBody>
      </p:sp>
      <p:pic>
        <p:nvPicPr>
          <p:cNvPr id="5" name="Picture 4" descr="A group of people standing in front of a crowd&#10;&#10;Description generated with high confidence">
            <a:extLst>
              <a:ext uri="{FF2B5EF4-FFF2-40B4-BE49-F238E27FC236}">
                <a16:creationId xmlns:a16="http://schemas.microsoft.com/office/drawing/2014/main" id="{C2811522-1D0E-454C-B2AF-7E979F633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23" y="209143"/>
            <a:ext cx="2555394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901747-858C-4FFD-86BB-FFA5B631B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570" y="3458183"/>
            <a:ext cx="2458299" cy="29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6BCE2-2CD9-482A-8D6F-3C5E4F6A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F7ED7D-053C-4D51-B838-E31960583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0" y="580584"/>
            <a:ext cx="8624320" cy="5659710"/>
          </a:xfrm>
        </p:spPr>
      </p:pic>
    </p:spTree>
    <p:extLst>
      <p:ext uri="{BB962C8B-B14F-4D97-AF65-F5344CB8AC3E}">
        <p14:creationId xmlns:p14="http://schemas.microsoft.com/office/powerpoint/2010/main" val="39783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B19D-F160-475C-AB03-6150BEC7B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122188-7B47-4026-98A3-ED659A3DD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4" y="496112"/>
            <a:ext cx="8778432" cy="5760846"/>
          </a:xfrm>
        </p:spPr>
      </p:pic>
    </p:spTree>
    <p:extLst>
      <p:ext uri="{BB962C8B-B14F-4D97-AF65-F5344CB8AC3E}">
        <p14:creationId xmlns:p14="http://schemas.microsoft.com/office/powerpoint/2010/main" val="113089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A08DF-B99D-4F12-95B7-A2E7D351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07AF0-97DA-44F5-AD32-54FF5E2F5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dunkirk">
            <a:hlinkClick r:id="rId2"/>
            <a:extLst>
              <a:ext uri="{FF2B5EF4-FFF2-40B4-BE49-F238E27FC236}">
                <a16:creationId xmlns:a16="http://schemas.microsoft.com/office/drawing/2014/main" id="{B4160EDE-4937-460D-B68A-F831AC9B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9" y="267511"/>
            <a:ext cx="8722329" cy="64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046D9A-62C1-48DE-B771-25BAEE20C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2" y="418290"/>
            <a:ext cx="3447915" cy="1939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AF1FC1-E02E-4B0D-B7C7-A84F283B85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23" y="2728607"/>
            <a:ext cx="2748842" cy="38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3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D645-4513-4C10-BB7B-C3509BA6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2AD3DDC0-DF40-4C7E-8073-1AED98EF4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9" y="66227"/>
            <a:ext cx="7109339" cy="6682780"/>
          </a:xfrm>
        </p:spPr>
      </p:pic>
    </p:spTree>
    <p:extLst>
      <p:ext uri="{BB962C8B-B14F-4D97-AF65-F5344CB8AC3E}">
        <p14:creationId xmlns:p14="http://schemas.microsoft.com/office/powerpoint/2010/main" val="159895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EFF8-8680-40AA-A3A2-CCBF7D87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b="1" u="sng" dirty="0"/>
              <a:t>The Role of the 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A398-5C5C-497C-B22C-53ED6A0A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4365"/>
            <a:ext cx="6521482" cy="5813635"/>
          </a:xfrm>
        </p:spPr>
        <p:txBody>
          <a:bodyPr>
            <a:normAutofit/>
          </a:bodyPr>
          <a:lstStyle/>
          <a:p>
            <a:r>
              <a:rPr lang="en-GB" dirty="0"/>
              <a:t>Although the USA officially remained </a:t>
            </a:r>
            <a:r>
              <a:rPr lang="en-GB" dirty="0">
                <a:solidFill>
                  <a:srgbClr val="00B0F0"/>
                </a:solidFill>
              </a:rPr>
              <a:t>neutral</a:t>
            </a:r>
            <a:r>
              <a:rPr lang="en-GB" dirty="0"/>
              <a:t>, it increasingly began to </a:t>
            </a:r>
            <a:r>
              <a:rPr lang="en-GB" dirty="0">
                <a:solidFill>
                  <a:srgbClr val="FFC000"/>
                </a:solidFill>
              </a:rPr>
              <a:t>support the UK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During the 1930s, the </a:t>
            </a:r>
            <a:r>
              <a:rPr lang="en-GB" dirty="0" err="1">
                <a:solidFill>
                  <a:schemeClr val="accent2"/>
                </a:solidFill>
              </a:rPr>
              <a:t>isolationalist</a:t>
            </a:r>
            <a:r>
              <a:rPr lang="en-GB" dirty="0"/>
              <a:t> US Congress had passed a number of </a:t>
            </a:r>
            <a:r>
              <a:rPr lang="en-GB" dirty="0">
                <a:solidFill>
                  <a:srgbClr val="92D050"/>
                </a:solidFill>
              </a:rPr>
              <a:t>Neutrality Acts</a:t>
            </a:r>
            <a:r>
              <a:rPr lang="en-GB" dirty="0"/>
              <a:t>, preventing the US from trading with any side during war.</a:t>
            </a:r>
          </a:p>
          <a:p>
            <a:endParaRPr lang="en-GB" dirty="0"/>
          </a:p>
          <a:p>
            <a:r>
              <a:rPr lang="en-GB" dirty="0"/>
              <a:t>These were amended in 1939 to allow belligerent nations to buy weapons from the US as long as they </a:t>
            </a:r>
            <a:r>
              <a:rPr lang="en-GB" dirty="0">
                <a:solidFill>
                  <a:srgbClr val="FF0000"/>
                </a:solidFill>
              </a:rPr>
              <a:t>paid in cash and used their own transports</a:t>
            </a:r>
            <a:r>
              <a:rPr lang="en-GB" dirty="0"/>
              <a:t>. This helped out the UK tremendously. </a:t>
            </a:r>
          </a:p>
        </p:txBody>
      </p:sp>
      <p:pic>
        <p:nvPicPr>
          <p:cNvPr id="5" name="Picture 4" descr="A person wearing a suit and tie looking at the camera&#10;&#10;Description generated with very high confidence">
            <a:extLst>
              <a:ext uri="{FF2B5EF4-FFF2-40B4-BE49-F238E27FC236}">
                <a16:creationId xmlns:a16="http://schemas.microsoft.com/office/drawing/2014/main" id="{8F8FD0A0-5B24-4618-9051-499E0018E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82" y="311284"/>
            <a:ext cx="2421069" cy="309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icture containing book, text&#10;&#10;Description generated with very high confidence">
            <a:extLst>
              <a:ext uri="{FF2B5EF4-FFF2-40B4-BE49-F238E27FC236}">
                <a16:creationId xmlns:a16="http://schemas.microsoft.com/office/drawing/2014/main" id="{F1A1E3DA-727B-49A8-AE78-58511AC8D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09" y="3837562"/>
            <a:ext cx="2690242" cy="285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1D475-B569-40C6-AACD-F58E138EA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drawing of a person&#10;&#10;Description generated with high confidence">
            <a:extLst>
              <a:ext uri="{FF2B5EF4-FFF2-40B4-BE49-F238E27FC236}">
                <a16:creationId xmlns:a16="http://schemas.microsoft.com/office/drawing/2014/main" id="{742DAFC7-2931-494C-BEBC-28E172CA2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07" y="159282"/>
            <a:ext cx="8533599" cy="6406888"/>
          </a:xfrm>
        </p:spPr>
      </p:pic>
    </p:spTree>
    <p:extLst>
      <p:ext uri="{BB962C8B-B14F-4D97-AF65-F5344CB8AC3E}">
        <p14:creationId xmlns:p14="http://schemas.microsoft.com/office/powerpoint/2010/main" val="1579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0806-43AC-4322-8F88-F51B578D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40402-BBCC-4BAE-9DF4-57477582F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lose up of a book&#10;&#10;Description generated with high confidence">
            <a:extLst>
              <a:ext uri="{FF2B5EF4-FFF2-40B4-BE49-F238E27FC236}">
                <a16:creationId xmlns:a16="http://schemas.microsoft.com/office/drawing/2014/main" id="{5AA4AD9C-90A1-41D7-87F2-8452D639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42" y="67604"/>
            <a:ext cx="5421197" cy="66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984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</TotalTime>
  <Words>883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</vt:lpstr>
      <vt:lpstr>Why was the ‘Grand Alliance’ formed?</vt:lpstr>
      <vt:lpstr>The Beginning of the War</vt:lpstr>
      <vt:lpstr>PowerPoint Presentation</vt:lpstr>
      <vt:lpstr>PowerPoint Presentation</vt:lpstr>
      <vt:lpstr>PowerPoint Presentation</vt:lpstr>
      <vt:lpstr>PowerPoint Presentation</vt:lpstr>
      <vt:lpstr>The Role of the USA</vt:lpstr>
      <vt:lpstr>PowerPoint Presentation</vt:lpstr>
      <vt:lpstr>PowerPoint Presentation</vt:lpstr>
      <vt:lpstr>The Role of the USA</vt:lpstr>
      <vt:lpstr>PowerPoint Presentation</vt:lpstr>
      <vt:lpstr>Formation of the Grand Alliance</vt:lpstr>
      <vt:lpstr>Formation of the Grand Alliance</vt:lpstr>
      <vt:lpstr>Formation of the Grand Alliance</vt:lpstr>
      <vt:lpstr>Wartime Disagreements</vt:lpstr>
      <vt:lpstr>PowerPoint Presentation</vt:lpstr>
      <vt:lpstr>Wartime Disagreements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 the ‘Grand Alliance’ form?</dc:title>
  <dc:creator>Stephen Budd</dc:creator>
  <cp:lastModifiedBy>Donald Lynch</cp:lastModifiedBy>
  <cp:revision>15</cp:revision>
  <dcterms:created xsi:type="dcterms:W3CDTF">2017-08-02T14:37:18Z</dcterms:created>
  <dcterms:modified xsi:type="dcterms:W3CDTF">2019-01-25T20:24:32Z</dcterms:modified>
</cp:coreProperties>
</file>