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3" r:id="rId8"/>
    <p:sldId id="263" r:id="rId9"/>
    <p:sldId id="264" r:id="rId10"/>
    <p:sldId id="265" r:id="rId11"/>
    <p:sldId id="260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89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15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65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1645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40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495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23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35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907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96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66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82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4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091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22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13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87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42C3E-2D92-4500-87DF-D96C27848973}" type="datetimeFigureOut">
              <a:rPr lang="en-GB" smtClean="0"/>
              <a:t>11/03/2018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A8BC7-97D0-4E45-B6DC-3E1DA987682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114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80755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What were the causes and effects of the Korean War?</a:t>
            </a:r>
            <a:endParaRPr lang="en-GB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057"/>
            <a:ext cx="9144000" cy="1032307"/>
          </a:xfrm>
        </p:spPr>
        <p:txBody>
          <a:bodyPr>
            <a:normAutofit fontScale="85000" lnSpcReduction="10000"/>
          </a:bodyPr>
          <a:lstStyle/>
          <a:p>
            <a:r>
              <a:rPr lang="en-GB" sz="3200" b="1" i="1" dirty="0" smtClean="0">
                <a:solidFill>
                  <a:schemeClr val="tx2"/>
                </a:solidFill>
              </a:rPr>
              <a:t>L/O – To identify the causes and consequences of the Korean War and evaluate its impact on the Cold War</a:t>
            </a:r>
            <a:endParaRPr lang="en-GB" sz="3200" b="1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013364"/>
            <a:ext cx="4858065" cy="3620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18" y="3327160"/>
            <a:ext cx="3855028" cy="299291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56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Korean War – </a:t>
            </a:r>
            <a:r>
              <a:rPr lang="en-GB" b="1" u="sng" dirty="0" smtClean="0"/>
              <a:t>What happened?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5642263" cy="5694217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Stage 4 – Stalemate</a:t>
            </a:r>
            <a:r>
              <a:rPr lang="en-GB" dirty="0" smtClean="0"/>
              <a:t>: The war quickly descended into </a:t>
            </a:r>
            <a:r>
              <a:rPr lang="en-GB" dirty="0" smtClean="0">
                <a:solidFill>
                  <a:srgbClr val="FFC000"/>
                </a:solidFill>
              </a:rPr>
              <a:t>stalemate</a:t>
            </a:r>
            <a:r>
              <a:rPr lang="en-GB" dirty="0" smtClean="0"/>
              <a:t> along the 38</a:t>
            </a:r>
            <a:r>
              <a:rPr lang="en-GB" baseline="30000" dirty="0" smtClean="0"/>
              <a:t>th</a:t>
            </a:r>
            <a:r>
              <a:rPr lang="en-GB" dirty="0" smtClean="0"/>
              <a:t> parallel. </a:t>
            </a:r>
          </a:p>
          <a:p>
            <a:endParaRPr lang="en-GB" dirty="0"/>
          </a:p>
          <a:p>
            <a:r>
              <a:rPr lang="en-GB" dirty="0" smtClean="0"/>
              <a:t>Truman decided to revert to a policy of ‘</a:t>
            </a:r>
            <a:r>
              <a:rPr lang="en-GB" dirty="0" smtClean="0">
                <a:solidFill>
                  <a:srgbClr val="92D050"/>
                </a:solidFill>
              </a:rPr>
              <a:t>containment</a:t>
            </a:r>
            <a:r>
              <a:rPr lang="en-GB" dirty="0" smtClean="0"/>
              <a:t>’. MacArthur disagreed and even </a:t>
            </a:r>
            <a:r>
              <a:rPr lang="en-GB" dirty="0" smtClean="0">
                <a:solidFill>
                  <a:srgbClr val="00B0F0"/>
                </a:solidFill>
              </a:rPr>
              <a:t>threatened the use of atomic bombs against China</a:t>
            </a:r>
            <a:r>
              <a:rPr lang="en-GB" dirty="0" smtClean="0"/>
              <a:t>. He was then fired by Truman!</a:t>
            </a:r>
          </a:p>
          <a:p>
            <a:endParaRPr lang="en-GB" dirty="0" smtClean="0"/>
          </a:p>
          <a:p>
            <a:r>
              <a:rPr lang="en-GB" dirty="0" smtClean="0"/>
              <a:t>Peace talks began in 1951 but war continued until 1953 when an </a:t>
            </a:r>
            <a:r>
              <a:rPr lang="en-GB" dirty="0" smtClean="0">
                <a:solidFill>
                  <a:schemeClr val="accent6"/>
                </a:solidFill>
              </a:rPr>
              <a:t>armistice</a:t>
            </a:r>
            <a:r>
              <a:rPr lang="en-GB" dirty="0" smtClean="0"/>
              <a:t> was signed at Panmunjom in July.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4" y="1325563"/>
            <a:ext cx="3305156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6664" cy="6858000"/>
          </a:xfrm>
        </p:spPr>
      </p:pic>
    </p:spTree>
    <p:extLst>
      <p:ext uri="{BB962C8B-B14F-4D97-AF65-F5344CB8AC3E}">
        <p14:creationId xmlns:p14="http://schemas.microsoft.com/office/powerpoint/2010/main" val="9845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888" y="1595439"/>
            <a:ext cx="7886700" cy="2852737"/>
          </a:xfrm>
        </p:spPr>
        <p:txBody>
          <a:bodyPr/>
          <a:lstStyle/>
          <a:p>
            <a:r>
              <a:rPr lang="en-GB" b="1" u="sng" dirty="0" smtClean="0"/>
              <a:t>What were the causes of the Korean War?</a:t>
            </a:r>
            <a:endParaRPr lang="en-GB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748991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Content</a:t>
            </a:r>
            <a:r>
              <a:rPr lang="en-GB" dirty="0" smtClean="0"/>
              <a:t> – Economic, Political, Ideological, Social</a:t>
            </a:r>
          </a:p>
          <a:p>
            <a:r>
              <a:rPr lang="en-GB" b="1" u="sng" dirty="0" smtClean="0"/>
              <a:t>Time</a:t>
            </a:r>
            <a:r>
              <a:rPr lang="en-GB" dirty="0" smtClean="0"/>
              <a:t> – Long-term, Short-term, Immediate</a:t>
            </a:r>
          </a:p>
          <a:p>
            <a:r>
              <a:rPr lang="en-GB" b="1" u="sng" dirty="0" smtClean="0"/>
              <a:t>Role</a:t>
            </a:r>
            <a:r>
              <a:rPr lang="en-GB" dirty="0" smtClean="0"/>
              <a:t> – Trigger, Catalyst, Pre-condition, Multiplier</a:t>
            </a:r>
          </a:p>
          <a:p>
            <a:r>
              <a:rPr lang="en-GB" b="1" u="sng" dirty="0" smtClean="0"/>
              <a:t>Importance</a:t>
            </a:r>
            <a:r>
              <a:rPr lang="en-GB" dirty="0" smtClean="0"/>
              <a:t> – Necessary, Sufficient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72" y="243814"/>
            <a:ext cx="3655303" cy="242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5" y="243814"/>
            <a:ext cx="3863553" cy="242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24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1. Failure to unite Korea after WW2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In 1945 it was agreed by the superpowers to </a:t>
            </a:r>
            <a:r>
              <a:rPr lang="en-GB" dirty="0" smtClean="0">
                <a:solidFill>
                  <a:schemeClr val="accent6"/>
                </a:solidFill>
              </a:rPr>
              <a:t>temporarily divide Korea </a:t>
            </a:r>
            <a:r>
              <a:rPr lang="en-GB" dirty="0" smtClean="0"/>
              <a:t>and take joint responsibility for </a:t>
            </a:r>
            <a:r>
              <a:rPr lang="en-GB" dirty="0" smtClean="0">
                <a:solidFill>
                  <a:srgbClr val="FFFF00"/>
                </a:solidFill>
              </a:rPr>
              <a:t>repatriating </a:t>
            </a:r>
            <a:r>
              <a:rPr lang="en-GB" dirty="0" smtClean="0"/>
              <a:t>Japanese forces there. </a:t>
            </a:r>
          </a:p>
          <a:p>
            <a:endParaRPr lang="en-GB" dirty="0"/>
          </a:p>
          <a:p>
            <a:r>
              <a:rPr lang="en-GB" dirty="0" smtClean="0"/>
              <a:t>The 38</a:t>
            </a:r>
            <a:r>
              <a:rPr lang="en-GB" baseline="30000" dirty="0" smtClean="0"/>
              <a:t>th</a:t>
            </a:r>
            <a:r>
              <a:rPr lang="en-GB" dirty="0" smtClean="0"/>
              <a:t> parallel was taken as </a:t>
            </a:r>
            <a:r>
              <a:rPr lang="en-GB" dirty="0" smtClean="0">
                <a:solidFill>
                  <a:srgbClr val="00B0F0"/>
                </a:solidFill>
              </a:rPr>
              <a:t>dividing line </a:t>
            </a:r>
            <a:r>
              <a:rPr lang="en-GB" dirty="0" smtClean="0"/>
              <a:t>with the USSR occupying the north and the USA the south.</a:t>
            </a:r>
          </a:p>
          <a:p>
            <a:endParaRPr lang="en-GB" dirty="0"/>
          </a:p>
          <a:p>
            <a:r>
              <a:rPr lang="en-GB" dirty="0" smtClean="0"/>
              <a:t>At the </a:t>
            </a:r>
            <a:r>
              <a:rPr lang="en-GB" dirty="0" smtClean="0">
                <a:solidFill>
                  <a:srgbClr val="92D050"/>
                </a:solidFill>
              </a:rPr>
              <a:t>Council of Foreign Ministers</a:t>
            </a:r>
            <a:r>
              <a:rPr lang="en-GB" dirty="0" smtClean="0"/>
              <a:t>’ </a:t>
            </a:r>
            <a:r>
              <a:rPr lang="en-GB" dirty="0" smtClean="0">
                <a:solidFill>
                  <a:srgbClr val="FFC000"/>
                </a:solidFill>
              </a:rPr>
              <a:t>Moscow Conference </a:t>
            </a:r>
            <a:r>
              <a:rPr lang="en-GB" dirty="0" smtClean="0"/>
              <a:t>in December 1945, the USA and USSR agreed to create a </a:t>
            </a:r>
            <a:r>
              <a:rPr lang="en-GB" dirty="0" smtClean="0">
                <a:solidFill>
                  <a:srgbClr val="00B0F0"/>
                </a:solidFill>
              </a:rPr>
              <a:t>provisional government </a:t>
            </a:r>
            <a:r>
              <a:rPr lang="en-GB" dirty="0" smtClean="0"/>
              <a:t>in Korea, leading eventually to independence.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107" y="4686300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335" y="1163782"/>
            <a:ext cx="2182322" cy="317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9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1. Failure to unite Korea after WW2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However </a:t>
            </a:r>
            <a:r>
              <a:rPr lang="en-GB" dirty="0" smtClean="0">
                <a:solidFill>
                  <a:srgbClr val="00B0F0"/>
                </a:solidFill>
              </a:rPr>
              <a:t>independence was never achieved</a:t>
            </a:r>
            <a:r>
              <a:rPr lang="en-GB" dirty="0" smtClean="0"/>
              <a:t>. As the Cold War developed the superpowers became </a:t>
            </a:r>
            <a:r>
              <a:rPr lang="en-GB" dirty="0" smtClean="0">
                <a:solidFill>
                  <a:srgbClr val="FFFF00"/>
                </a:solidFill>
              </a:rPr>
              <a:t>less willing to co-operate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Despite the Moscow Agreement, separate governments emerged on either side. In the South the US appointed </a:t>
            </a:r>
            <a:r>
              <a:rPr lang="en-GB" dirty="0" err="1" smtClean="0">
                <a:solidFill>
                  <a:srgbClr val="FFC000"/>
                </a:solidFill>
              </a:rPr>
              <a:t>Syngman</a:t>
            </a:r>
            <a:r>
              <a:rPr lang="en-GB" dirty="0" smtClean="0">
                <a:solidFill>
                  <a:srgbClr val="FFC000"/>
                </a:solidFill>
              </a:rPr>
              <a:t> Rhee</a:t>
            </a:r>
            <a:r>
              <a:rPr lang="en-GB" dirty="0" smtClean="0"/>
              <a:t>, an anti-communist. In the North, the USSR supported a communist faction led by </a:t>
            </a:r>
            <a:r>
              <a:rPr lang="en-GB" dirty="0" smtClean="0">
                <a:solidFill>
                  <a:schemeClr val="accent6"/>
                </a:solidFill>
              </a:rPr>
              <a:t>Kim Il Sung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Both had fought the Japanese and both wanted to </a:t>
            </a:r>
            <a:r>
              <a:rPr lang="en-GB" dirty="0" smtClean="0">
                <a:solidFill>
                  <a:srgbClr val="92D050"/>
                </a:solidFill>
              </a:rPr>
              <a:t>end the division of Korea</a:t>
            </a:r>
            <a:r>
              <a:rPr lang="en-GB" dirty="0" smtClean="0"/>
              <a:t>. However both had very </a:t>
            </a:r>
            <a:r>
              <a:rPr lang="en-GB" dirty="0" smtClean="0">
                <a:solidFill>
                  <a:srgbClr val="00B0F0"/>
                </a:solidFill>
              </a:rPr>
              <a:t>different ideologies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433" y="1163782"/>
            <a:ext cx="2466695" cy="314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80" y="4432588"/>
            <a:ext cx="19812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6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1. Failure to unite Korea after WW2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868390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Due to Cold War tensions, both superpowers agreed to divide Korea in 1947.</a:t>
            </a:r>
          </a:p>
          <a:p>
            <a:endParaRPr lang="en-GB" dirty="0"/>
          </a:p>
          <a:p>
            <a:r>
              <a:rPr lang="en-GB" dirty="0" smtClean="0"/>
              <a:t>The Americans persuaded the UN to </a:t>
            </a:r>
            <a:r>
              <a:rPr lang="en-GB" dirty="0" smtClean="0">
                <a:solidFill>
                  <a:srgbClr val="00B0F0"/>
                </a:solidFill>
              </a:rPr>
              <a:t>establish a commission </a:t>
            </a:r>
            <a:r>
              <a:rPr lang="en-GB" dirty="0" smtClean="0"/>
              <a:t>to supervise Korean elections. It was refused entry to the North but observed a separate election in the South in May 1948.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FF00"/>
                </a:solidFill>
              </a:rPr>
              <a:t>Republic of Korea </a:t>
            </a:r>
            <a:r>
              <a:rPr lang="en-GB" dirty="0" smtClean="0"/>
              <a:t>(ROK) was set-up in the South led by </a:t>
            </a:r>
            <a:r>
              <a:rPr lang="en-GB" dirty="0" err="1" smtClean="0"/>
              <a:t>Synghman</a:t>
            </a:r>
            <a:r>
              <a:rPr lang="en-GB" dirty="0" smtClean="0"/>
              <a:t> Rhee. It was </a:t>
            </a:r>
            <a:r>
              <a:rPr lang="en-GB" dirty="0" smtClean="0">
                <a:solidFill>
                  <a:schemeClr val="accent6"/>
                </a:solidFill>
              </a:rPr>
              <a:t>undemocratic and anti-communist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but </a:t>
            </a:r>
            <a:r>
              <a:rPr lang="en-GB" dirty="0" smtClean="0">
                <a:solidFill>
                  <a:srgbClr val="92D050"/>
                </a:solidFill>
              </a:rPr>
              <a:t>recognised as legitimate </a:t>
            </a:r>
            <a:r>
              <a:rPr lang="en-GB" dirty="0" smtClean="0"/>
              <a:t>by the UN General Assembly.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087" y="3789652"/>
            <a:ext cx="2340120" cy="274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45" y="1163782"/>
            <a:ext cx="1866900" cy="2457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632" y="5665645"/>
            <a:ext cx="1550575" cy="103172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3472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1. Failure to unite Korea after WW2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In response the </a:t>
            </a:r>
            <a:r>
              <a:rPr lang="en-GB" dirty="0" smtClean="0">
                <a:solidFill>
                  <a:srgbClr val="92D050"/>
                </a:solidFill>
              </a:rPr>
              <a:t>Democratic People’s Republic of Korea </a:t>
            </a:r>
            <a:r>
              <a:rPr lang="en-GB" dirty="0" smtClean="0"/>
              <a:t>(DPRK) was founded in the North by Kim Il Sung in September 1948. It was recognised by the Communist Bloc.</a:t>
            </a:r>
          </a:p>
          <a:p>
            <a:endParaRPr lang="en-GB" dirty="0"/>
          </a:p>
          <a:p>
            <a:r>
              <a:rPr lang="en-GB" dirty="0" smtClean="0"/>
              <a:t>The failure of the superpowers to create a unified Korean government thus </a:t>
            </a:r>
            <a:r>
              <a:rPr lang="en-GB" dirty="0" smtClean="0">
                <a:solidFill>
                  <a:srgbClr val="FFFF00"/>
                </a:solidFill>
              </a:rPr>
              <a:t>led to the permanent division of Korea </a:t>
            </a:r>
            <a:r>
              <a:rPr lang="en-GB" dirty="0" smtClean="0"/>
              <a:t>into two hostile states. </a:t>
            </a:r>
          </a:p>
          <a:p>
            <a:endParaRPr lang="en-GB" dirty="0"/>
          </a:p>
          <a:p>
            <a:r>
              <a:rPr lang="en-GB" dirty="0" smtClean="0"/>
              <a:t>Each claimed to represent all of Korea and each leader wanted to </a:t>
            </a:r>
            <a:r>
              <a:rPr lang="en-GB" dirty="0" smtClean="0">
                <a:solidFill>
                  <a:srgbClr val="00B0F0"/>
                </a:solidFill>
              </a:rPr>
              <a:t>unify Korea</a:t>
            </a:r>
            <a:r>
              <a:rPr lang="en-GB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803" y="1163782"/>
            <a:ext cx="2410689" cy="1205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548" y="3195205"/>
            <a:ext cx="2351198" cy="2997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50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598227" cy="1163782"/>
          </a:xfrm>
        </p:spPr>
        <p:txBody>
          <a:bodyPr/>
          <a:lstStyle/>
          <a:p>
            <a:r>
              <a:rPr lang="en-GB" b="1" u="sng" dirty="0" smtClean="0"/>
              <a:t>2. The Role of the USA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Having now divided the Korean peninsula, both superpowers began to </a:t>
            </a:r>
            <a:r>
              <a:rPr lang="en-GB" dirty="0" smtClean="0">
                <a:solidFill>
                  <a:srgbClr val="00B0F0"/>
                </a:solidFill>
              </a:rPr>
              <a:t>withdraw their troops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Soviet troops left the North in 1948 whilst US troops left by mid-1949. In </a:t>
            </a:r>
            <a:r>
              <a:rPr lang="en-GB" dirty="0" smtClean="0">
                <a:solidFill>
                  <a:srgbClr val="FFFF00"/>
                </a:solidFill>
              </a:rPr>
              <a:t>Dean Acheson’s </a:t>
            </a:r>
            <a:r>
              <a:rPr lang="en-GB" dirty="0" smtClean="0"/>
              <a:t>‘</a:t>
            </a:r>
            <a:r>
              <a:rPr lang="en-GB" dirty="0" smtClean="0">
                <a:solidFill>
                  <a:srgbClr val="FFFF00"/>
                </a:solidFill>
              </a:rPr>
              <a:t>perimeter</a:t>
            </a:r>
            <a:r>
              <a:rPr lang="en-GB" dirty="0" smtClean="0"/>
              <a:t>’ speech of January 1950, the US declared that they </a:t>
            </a:r>
            <a:r>
              <a:rPr lang="en-GB" dirty="0" smtClean="0">
                <a:solidFill>
                  <a:srgbClr val="92D050"/>
                </a:solidFill>
              </a:rPr>
              <a:t>wouldn’t commit troops in mainland Asia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This withdrawal of troops left </a:t>
            </a:r>
            <a:r>
              <a:rPr lang="en-GB" dirty="0" smtClean="0">
                <a:solidFill>
                  <a:schemeClr val="accent6"/>
                </a:solidFill>
              </a:rPr>
              <a:t>a power vacuum </a:t>
            </a:r>
            <a:r>
              <a:rPr lang="en-GB" dirty="0" smtClean="0"/>
              <a:t>in Korea, in which hostilities between the two Koreas' could develop. The withdraw of US troops </a:t>
            </a:r>
            <a:r>
              <a:rPr lang="en-GB" dirty="0" smtClean="0">
                <a:solidFill>
                  <a:srgbClr val="FFC000"/>
                </a:solidFill>
              </a:rPr>
              <a:t>presented Kim Il Sung with an opportunity</a:t>
            </a:r>
            <a:r>
              <a:rPr lang="en-GB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27" y="259773"/>
            <a:ext cx="2369128" cy="360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65" y="4047347"/>
            <a:ext cx="2060252" cy="2626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73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838" y="27709"/>
            <a:ext cx="6567055" cy="1163782"/>
          </a:xfrm>
        </p:spPr>
        <p:txBody>
          <a:bodyPr/>
          <a:lstStyle/>
          <a:p>
            <a:r>
              <a:rPr lang="en-GB" b="1" u="sng" dirty="0" smtClean="0"/>
              <a:t>3. The Role of Kim Il Sung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Both </a:t>
            </a:r>
            <a:r>
              <a:rPr lang="en-GB" dirty="0" smtClean="0">
                <a:solidFill>
                  <a:srgbClr val="FFC000"/>
                </a:solidFill>
              </a:rPr>
              <a:t>Kim Il Sung </a:t>
            </a:r>
            <a:r>
              <a:rPr lang="en-GB" dirty="0" smtClean="0"/>
              <a:t>and</a:t>
            </a:r>
            <a:r>
              <a:rPr lang="en-GB" dirty="0" smtClean="0">
                <a:solidFill>
                  <a:srgbClr val="FFC000"/>
                </a:solidFill>
              </a:rPr>
              <a:t> </a:t>
            </a:r>
            <a:r>
              <a:rPr lang="en-GB" dirty="0" err="1" smtClean="0">
                <a:solidFill>
                  <a:srgbClr val="FFC000"/>
                </a:solidFill>
              </a:rPr>
              <a:t>Synghman</a:t>
            </a:r>
            <a:r>
              <a:rPr lang="en-GB" dirty="0" smtClean="0">
                <a:solidFill>
                  <a:srgbClr val="FFC000"/>
                </a:solidFill>
              </a:rPr>
              <a:t> Rhee </a:t>
            </a:r>
            <a:r>
              <a:rPr lang="en-GB" dirty="0" smtClean="0"/>
              <a:t>wanted to reunify Korea on their own terms. However neither side could unify Korea on their own. </a:t>
            </a:r>
          </a:p>
          <a:p>
            <a:endParaRPr lang="en-GB" dirty="0"/>
          </a:p>
          <a:p>
            <a:r>
              <a:rPr lang="en-GB" dirty="0" smtClean="0"/>
              <a:t>Kim Il Sung persistently tried to </a:t>
            </a:r>
            <a:r>
              <a:rPr lang="en-GB" dirty="0" smtClean="0">
                <a:solidFill>
                  <a:srgbClr val="00B0F0"/>
                </a:solidFill>
              </a:rPr>
              <a:t>persuade Stalin into supporting an attack </a:t>
            </a:r>
            <a:r>
              <a:rPr lang="en-GB" dirty="0" smtClean="0"/>
              <a:t>on the South, in which he eventually agreed. </a:t>
            </a:r>
          </a:p>
          <a:p>
            <a:endParaRPr lang="en-GB" dirty="0"/>
          </a:p>
          <a:p>
            <a:r>
              <a:rPr lang="en-GB" dirty="0" smtClean="0"/>
              <a:t>Stalin wasn’t to blame for the war although his support for Kim Il Sung was significant in the North’s </a:t>
            </a:r>
            <a:r>
              <a:rPr lang="en-GB" dirty="0" smtClean="0">
                <a:solidFill>
                  <a:srgbClr val="92D050"/>
                </a:solidFill>
              </a:rPr>
              <a:t>decision-making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432" y="488373"/>
            <a:ext cx="2466695" cy="3148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179" y="4094883"/>
            <a:ext cx="1981200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30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36518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4. The Role of Stalin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Stalin eventually supported plans for a war at the beginning of 1950. This may have been because he was </a:t>
            </a:r>
            <a:r>
              <a:rPr lang="en-GB" dirty="0" smtClean="0">
                <a:solidFill>
                  <a:srgbClr val="92D050"/>
                </a:solidFill>
              </a:rPr>
              <a:t>more hopeful of winning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FFFF00"/>
                </a:solidFill>
              </a:rPr>
              <a:t>Communist victory in China </a:t>
            </a:r>
            <a:r>
              <a:rPr lang="en-GB" dirty="0" smtClean="0"/>
              <a:t>and the development of their </a:t>
            </a:r>
            <a:r>
              <a:rPr lang="en-GB" dirty="0" smtClean="0">
                <a:solidFill>
                  <a:srgbClr val="00B0F0"/>
                </a:solidFill>
              </a:rPr>
              <a:t>first atomic bomb </a:t>
            </a:r>
            <a:r>
              <a:rPr lang="en-GB" dirty="0" smtClean="0"/>
              <a:t>in 1949 may have </a:t>
            </a:r>
            <a:r>
              <a:rPr lang="en-GB" dirty="0" smtClean="0">
                <a:solidFill>
                  <a:schemeClr val="accent6"/>
                </a:solidFill>
              </a:rPr>
              <a:t>persuaded Stalin to act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development of an anti-communist Japan by the USA also </a:t>
            </a:r>
            <a:r>
              <a:rPr lang="en-GB" dirty="0" smtClean="0">
                <a:solidFill>
                  <a:srgbClr val="92D050"/>
                </a:solidFill>
              </a:rPr>
              <a:t>threatened Stalin’s control in the region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A successful invasion of South Korea thus presented Stalin with a </a:t>
            </a:r>
            <a:r>
              <a:rPr lang="en-GB" dirty="0" smtClean="0">
                <a:solidFill>
                  <a:srgbClr val="FFC000"/>
                </a:solidFill>
              </a:rPr>
              <a:t>tempting opportunity </a:t>
            </a:r>
            <a:r>
              <a:rPr lang="en-GB" dirty="0" smtClean="0"/>
              <a:t>to spread his influence.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227" y="244186"/>
            <a:ext cx="2362633" cy="363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256" y="4010890"/>
            <a:ext cx="1954573" cy="2619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54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 smtClean="0"/>
              <a:t>What was the Korean War?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899564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The Korean War started on </a:t>
            </a:r>
            <a:r>
              <a:rPr lang="en-GB" dirty="0" smtClean="0">
                <a:solidFill>
                  <a:schemeClr val="accent4"/>
                </a:solidFill>
              </a:rPr>
              <a:t>25</a:t>
            </a:r>
            <a:r>
              <a:rPr lang="en-GB" baseline="30000" dirty="0" smtClean="0">
                <a:solidFill>
                  <a:schemeClr val="accent4"/>
                </a:solidFill>
              </a:rPr>
              <a:t>th</a:t>
            </a:r>
            <a:r>
              <a:rPr lang="en-GB" dirty="0" smtClean="0">
                <a:solidFill>
                  <a:schemeClr val="accent4"/>
                </a:solidFill>
              </a:rPr>
              <a:t> June 1950 </a:t>
            </a:r>
            <a:r>
              <a:rPr lang="en-GB" dirty="0" smtClean="0"/>
              <a:t>when over 90,000 North Korean soldiers launched an invasion of South Korea.</a:t>
            </a:r>
          </a:p>
          <a:p>
            <a:endParaRPr lang="en-GB" dirty="0"/>
          </a:p>
          <a:p>
            <a:r>
              <a:rPr lang="en-GB" dirty="0" smtClean="0"/>
              <a:t>It occurred during a time of debate over the </a:t>
            </a:r>
            <a:r>
              <a:rPr lang="en-GB" dirty="0" smtClean="0">
                <a:solidFill>
                  <a:srgbClr val="FFFF00"/>
                </a:solidFill>
              </a:rPr>
              <a:t>future course of US foreign policy</a:t>
            </a:r>
            <a:r>
              <a:rPr lang="en-GB" dirty="0" smtClean="0"/>
              <a:t>. Many in Washington advocated a massive re-armament programme to confront Communism globally, as seen in </a:t>
            </a:r>
            <a:r>
              <a:rPr lang="en-GB" dirty="0" smtClean="0">
                <a:solidFill>
                  <a:srgbClr val="00B0F0"/>
                </a:solidFill>
              </a:rPr>
              <a:t>NSC-68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President Truman realised that a failure to take action would </a:t>
            </a:r>
            <a:r>
              <a:rPr lang="en-GB" dirty="0" smtClean="0">
                <a:solidFill>
                  <a:srgbClr val="92D050"/>
                </a:solidFill>
              </a:rPr>
              <a:t>undermine the credibility </a:t>
            </a:r>
            <a:r>
              <a:rPr lang="en-GB" dirty="0" smtClean="0"/>
              <a:t>of the US policy of </a:t>
            </a:r>
            <a:r>
              <a:rPr lang="en-GB" dirty="0" smtClean="0">
                <a:solidFill>
                  <a:srgbClr val="FFC000"/>
                </a:solidFill>
              </a:rPr>
              <a:t>containment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5" y="187035"/>
            <a:ext cx="2110654" cy="281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768" y="3653271"/>
            <a:ext cx="2144451" cy="2737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67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70964" cy="1302327"/>
          </a:xfrm>
        </p:spPr>
        <p:txBody>
          <a:bodyPr/>
          <a:lstStyle/>
          <a:p>
            <a:r>
              <a:rPr lang="en-GB" b="1" u="sng" dirty="0" smtClean="0"/>
              <a:t>5. The Role of Mao Zedong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Kim Il Sung also had the </a:t>
            </a:r>
            <a:r>
              <a:rPr lang="en-GB" dirty="0" smtClean="0">
                <a:solidFill>
                  <a:srgbClr val="FFC000"/>
                </a:solidFill>
              </a:rPr>
              <a:t>support of China</a:t>
            </a:r>
            <a:r>
              <a:rPr lang="en-GB" dirty="0" smtClean="0"/>
              <a:t>. Mao was initially sceptical about the success of the invasion.</a:t>
            </a:r>
          </a:p>
          <a:p>
            <a:endParaRPr lang="en-GB" dirty="0"/>
          </a:p>
          <a:p>
            <a:r>
              <a:rPr lang="en-GB" dirty="0" smtClean="0"/>
              <a:t>However Kim persuaded Mao that </a:t>
            </a:r>
            <a:r>
              <a:rPr lang="en-GB" dirty="0" smtClean="0">
                <a:solidFill>
                  <a:srgbClr val="00B0F0"/>
                </a:solidFill>
              </a:rPr>
              <a:t>Stalin was more enthusiastic then he actually was</a:t>
            </a:r>
            <a:r>
              <a:rPr lang="en-GB" dirty="0" smtClean="0"/>
              <a:t>. Mao was also keen to get support from Stalin for his </a:t>
            </a:r>
            <a:r>
              <a:rPr lang="en-GB" dirty="0" smtClean="0">
                <a:solidFill>
                  <a:srgbClr val="92D050"/>
                </a:solidFill>
              </a:rPr>
              <a:t>planned attack on Taiwan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Mao therefore gave his approval to Kim for an attempted invasion of the South.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406" y="148936"/>
            <a:ext cx="2463511" cy="3215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64" y="3513402"/>
            <a:ext cx="2224088" cy="303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4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279" y="1740912"/>
            <a:ext cx="7886700" cy="2852737"/>
          </a:xfrm>
        </p:spPr>
        <p:txBody>
          <a:bodyPr/>
          <a:lstStyle/>
          <a:p>
            <a:r>
              <a:rPr lang="en-GB" b="1" u="sng" dirty="0" smtClean="0"/>
              <a:t>What were the effects of the Korean War?</a:t>
            </a:r>
            <a:endParaRPr lang="en-GB" b="1" u="sng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34279" y="4734937"/>
            <a:ext cx="7886700" cy="1748991"/>
          </a:xfrm>
        </p:spPr>
        <p:txBody>
          <a:bodyPr>
            <a:normAutofit fontScale="85000" lnSpcReduction="20000"/>
          </a:bodyPr>
          <a:lstStyle/>
          <a:p>
            <a:r>
              <a:rPr lang="en-GB" b="1" u="sng" dirty="0" smtClean="0"/>
              <a:t>Content</a:t>
            </a:r>
            <a:r>
              <a:rPr lang="en-GB" dirty="0" smtClean="0"/>
              <a:t> – Economic, Political, Ideological, Social</a:t>
            </a:r>
          </a:p>
          <a:p>
            <a:r>
              <a:rPr lang="en-GB" b="1" u="sng" dirty="0" smtClean="0"/>
              <a:t>Time</a:t>
            </a:r>
            <a:r>
              <a:rPr lang="en-GB" dirty="0" smtClean="0"/>
              <a:t> – Long-term, Short-term, Immediate</a:t>
            </a:r>
          </a:p>
          <a:p>
            <a:r>
              <a:rPr lang="en-GB" b="1" u="sng" dirty="0" smtClean="0"/>
              <a:t>Role</a:t>
            </a:r>
            <a:r>
              <a:rPr lang="en-GB" dirty="0" smtClean="0"/>
              <a:t> – Trigger, Catalyst, Pre-condition, Multiplier</a:t>
            </a:r>
          </a:p>
          <a:p>
            <a:r>
              <a:rPr lang="en-GB" b="1" u="sng" dirty="0" smtClean="0"/>
              <a:t>Importance</a:t>
            </a:r>
            <a:r>
              <a:rPr lang="en-GB" dirty="0" smtClean="0"/>
              <a:t> – Necessary, Sufficient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3" y="389287"/>
            <a:ext cx="3655303" cy="242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46" y="389287"/>
            <a:ext cx="3863553" cy="242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703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326909" cy="1025236"/>
          </a:xfrm>
        </p:spPr>
        <p:txBody>
          <a:bodyPr/>
          <a:lstStyle/>
          <a:p>
            <a:r>
              <a:rPr lang="en-GB" b="1" u="sng" dirty="0" smtClean="0"/>
              <a:t>Effects on the USA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The Korean War </a:t>
            </a:r>
            <a:r>
              <a:rPr lang="en-GB" dirty="0" smtClean="0">
                <a:solidFill>
                  <a:srgbClr val="92D050"/>
                </a:solidFill>
              </a:rPr>
              <a:t>heightened US fears of further Soviet aggression </a:t>
            </a:r>
            <a:r>
              <a:rPr lang="en-GB" dirty="0" smtClean="0"/>
              <a:t>elsewhere, therefore the NSC-68 recommendations to </a:t>
            </a:r>
            <a:r>
              <a:rPr lang="en-GB" dirty="0" smtClean="0">
                <a:solidFill>
                  <a:srgbClr val="FFFF00"/>
                </a:solidFill>
              </a:rPr>
              <a:t>triple the defence budget </a:t>
            </a:r>
            <a:r>
              <a:rPr lang="en-GB" dirty="0" smtClean="0"/>
              <a:t>were approved.</a:t>
            </a:r>
          </a:p>
          <a:p>
            <a:endParaRPr lang="en-GB" dirty="0"/>
          </a:p>
          <a:p>
            <a:r>
              <a:rPr lang="en-GB" dirty="0" smtClean="0"/>
              <a:t>US land forces in Europe were </a:t>
            </a:r>
            <a:r>
              <a:rPr lang="en-GB" dirty="0" smtClean="0">
                <a:solidFill>
                  <a:srgbClr val="00B0F0"/>
                </a:solidFill>
              </a:rPr>
              <a:t>strengthened </a:t>
            </a:r>
            <a:r>
              <a:rPr lang="en-GB" dirty="0" smtClean="0"/>
              <a:t>along with NATO which added </a:t>
            </a:r>
            <a:r>
              <a:rPr lang="en-GB" dirty="0" smtClean="0">
                <a:solidFill>
                  <a:srgbClr val="FFC000"/>
                </a:solidFill>
              </a:rPr>
              <a:t>Greece, Turkey and eventually West Germany</a:t>
            </a:r>
            <a:r>
              <a:rPr lang="en-GB" dirty="0" smtClean="0"/>
              <a:t> as members. </a:t>
            </a:r>
          </a:p>
          <a:p>
            <a:endParaRPr lang="en-GB" dirty="0"/>
          </a:p>
          <a:p>
            <a:r>
              <a:rPr lang="en-GB" dirty="0" smtClean="0"/>
              <a:t>Many of these plans had already been discussed before the War, however the War served as a </a:t>
            </a:r>
            <a:r>
              <a:rPr lang="en-GB" dirty="0" smtClean="0">
                <a:solidFill>
                  <a:schemeClr val="accent6"/>
                </a:solidFill>
              </a:rPr>
              <a:t>catalyst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for these policies.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614" y="332366"/>
            <a:ext cx="2348074" cy="23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614" y="2903212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964" y="5008921"/>
            <a:ext cx="2326724" cy="163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03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299200" cy="1265382"/>
          </a:xfrm>
        </p:spPr>
        <p:txBody>
          <a:bodyPr/>
          <a:lstStyle/>
          <a:p>
            <a:r>
              <a:rPr lang="en-GB" b="1" u="sng" dirty="0" smtClean="0"/>
              <a:t>Effects on the USA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USA signed the </a:t>
            </a:r>
            <a:r>
              <a:rPr lang="en-GB" dirty="0" smtClean="0">
                <a:solidFill>
                  <a:schemeClr val="accent6"/>
                </a:solidFill>
              </a:rPr>
              <a:t>Treaty of San Francisco </a:t>
            </a:r>
            <a:r>
              <a:rPr lang="en-GB" dirty="0" smtClean="0"/>
              <a:t>with Japan in 1952. This allowed the US to build </a:t>
            </a:r>
            <a:r>
              <a:rPr lang="en-GB" dirty="0" smtClean="0">
                <a:solidFill>
                  <a:srgbClr val="FFFF00"/>
                </a:solidFill>
              </a:rPr>
              <a:t>military bases </a:t>
            </a:r>
            <a:r>
              <a:rPr lang="en-GB" dirty="0" smtClean="0"/>
              <a:t>in Japan and the US began to rapidly rebuild the </a:t>
            </a:r>
            <a:r>
              <a:rPr lang="en-GB" dirty="0" smtClean="0">
                <a:solidFill>
                  <a:srgbClr val="00B0F0"/>
                </a:solidFill>
              </a:rPr>
              <a:t>Japanese economy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US also began increasing its support for </a:t>
            </a:r>
            <a:r>
              <a:rPr lang="en-GB" dirty="0" smtClean="0">
                <a:solidFill>
                  <a:srgbClr val="92D050"/>
                </a:solidFill>
              </a:rPr>
              <a:t>Chiang Kai-shek in Taiwan</a:t>
            </a:r>
            <a:r>
              <a:rPr lang="en-GB" dirty="0" smtClean="0"/>
              <a:t>, whilst continuing to </a:t>
            </a:r>
            <a:r>
              <a:rPr lang="en-GB" dirty="0" smtClean="0">
                <a:solidFill>
                  <a:srgbClr val="FFC000"/>
                </a:solidFill>
              </a:rPr>
              <a:t>isolate China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00B0F0"/>
                </a:solidFill>
              </a:rPr>
              <a:t>South-East Asia Treaty Organisation </a:t>
            </a:r>
            <a:r>
              <a:rPr lang="en-GB" dirty="0" smtClean="0"/>
              <a:t>(SEATO) was created in 1954 as an </a:t>
            </a:r>
            <a:r>
              <a:rPr lang="en-GB" dirty="0" smtClean="0">
                <a:solidFill>
                  <a:srgbClr val="FFFF00"/>
                </a:solidFill>
              </a:rPr>
              <a:t>anti-communist containment bloc</a:t>
            </a:r>
            <a:r>
              <a:rPr lang="en-GB" dirty="0" smtClean="0"/>
              <a:t>. Members included Thailand, Philippines, Pakistan, USA, UK, France, Australia and New Zealand.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1" y="220807"/>
            <a:ext cx="2419350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72" y="2195513"/>
            <a:ext cx="2398567" cy="3235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15" y="5431080"/>
            <a:ext cx="1897079" cy="1264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32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559694" cy="1265382"/>
          </a:xfrm>
        </p:spPr>
        <p:txBody>
          <a:bodyPr/>
          <a:lstStyle/>
          <a:p>
            <a:r>
              <a:rPr lang="en-GB" b="1" u="sng" dirty="0" smtClean="0"/>
              <a:t>Effects on Korea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55969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The war had cost the lives of over </a:t>
            </a:r>
            <a:r>
              <a:rPr lang="en-GB" dirty="0" smtClean="0">
                <a:solidFill>
                  <a:srgbClr val="FFFF00"/>
                </a:solidFill>
              </a:rPr>
              <a:t>300,000 civilians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00B0F0"/>
                </a:solidFill>
              </a:rPr>
              <a:t>property damage was huge</a:t>
            </a:r>
            <a:r>
              <a:rPr lang="en-GB" dirty="0" smtClean="0"/>
              <a:t>. The peninsula became </a:t>
            </a:r>
            <a:r>
              <a:rPr lang="en-GB" dirty="0" smtClean="0">
                <a:solidFill>
                  <a:srgbClr val="FFC000"/>
                </a:solidFill>
              </a:rPr>
              <a:t>permanently divided </a:t>
            </a:r>
            <a:r>
              <a:rPr lang="en-GB" dirty="0" smtClean="0"/>
              <a:t>with no hope of reunification. </a:t>
            </a:r>
          </a:p>
          <a:p>
            <a:endParaRPr lang="en-GB" dirty="0"/>
          </a:p>
          <a:p>
            <a:r>
              <a:rPr lang="en-GB" dirty="0" smtClean="0"/>
              <a:t>The 38</a:t>
            </a:r>
            <a:r>
              <a:rPr lang="en-GB" baseline="30000" dirty="0" smtClean="0"/>
              <a:t>th</a:t>
            </a:r>
            <a:r>
              <a:rPr lang="en-GB" dirty="0" smtClean="0"/>
              <a:t> Parallel became a new heavily defended frontier in the Cold War that exists even today.</a:t>
            </a:r>
          </a:p>
          <a:p>
            <a:endParaRPr lang="en-GB" dirty="0"/>
          </a:p>
          <a:p>
            <a:r>
              <a:rPr lang="en-GB" dirty="0" smtClean="0"/>
              <a:t>North Korea remains under </a:t>
            </a:r>
            <a:r>
              <a:rPr lang="en-GB" dirty="0" smtClean="0">
                <a:solidFill>
                  <a:schemeClr val="accent6"/>
                </a:solidFill>
              </a:rPr>
              <a:t>Communist rule </a:t>
            </a:r>
            <a:r>
              <a:rPr lang="en-GB" dirty="0" smtClean="0"/>
              <a:t>whilst South Korea became a successful </a:t>
            </a:r>
            <a:r>
              <a:rPr lang="en-GB" dirty="0" smtClean="0">
                <a:solidFill>
                  <a:srgbClr val="92D050"/>
                </a:solidFill>
              </a:rPr>
              <a:t>democratic and capitalist nation</a:t>
            </a:r>
            <a:r>
              <a:rPr lang="en-GB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50" y="4447309"/>
            <a:ext cx="2925920" cy="219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694" y="156183"/>
            <a:ext cx="2476755" cy="202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50" y="2320089"/>
            <a:ext cx="2908406" cy="198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03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3965" y="151533"/>
            <a:ext cx="7379855" cy="882218"/>
          </a:xfrm>
        </p:spPr>
        <p:txBody>
          <a:bodyPr/>
          <a:lstStyle/>
          <a:p>
            <a:r>
              <a:rPr lang="en-GB" b="1" u="sng" dirty="0" smtClean="0"/>
              <a:t>Effects on China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China’s reputation grew after the War, having successfully pushed back US forces. This </a:t>
            </a:r>
            <a:r>
              <a:rPr lang="en-GB" dirty="0" smtClean="0">
                <a:solidFill>
                  <a:schemeClr val="accent6"/>
                </a:solidFill>
              </a:rPr>
              <a:t>increased Mao Zedong’s reputation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helped him to </a:t>
            </a:r>
            <a:r>
              <a:rPr lang="en-GB" dirty="0" smtClean="0">
                <a:solidFill>
                  <a:srgbClr val="FFFF00"/>
                </a:solidFill>
              </a:rPr>
              <a:t>consolidate the Communist revolution</a:t>
            </a:r>
            <a:r>
              <a:rPr lang="en-GB" dirty="0" smtClean="0"/>
              <a:t> in China.</a:t>
            </a:r>
          </a:p>
          <a:p>
            <a:endParaRPr lang="en-GB" dirty="0"/>
          </a:p>
          <a:p>
            <a:r>
              <a:rPr lang="en-GB" dirty="0" smtClean="0"/>
              <a:t>Stalin’s reluctance to help China throughout the War would eventually contribute to the </a:t>
            </a:r>
            <a:r>
              <a:rPr lang="en-GB" dirty="0" smtClean="0">
                <a:solidFill>
                  <a:srgbClr val="00B0F0"/>
                </a:solidFill>
              </a:rPr>
              <a:t>division between the two powers</a:t>
            </a:r>
            <a:r>
              <a:rPr lang="en-GB" dirty="0" smtClean="0"/>
              <a:t>, with China taking a more independent stance from Moscow.</a:t>
            </a:r>
          </a:p>
          <a:p>
            <a:endParaRPr lang="en-GB" dirty="0"/>
          </a:p>
          <a:p>
            <a:r>
              <a:rPr lang="en-GB" dirty="0" smtClean="0"/>
              <a:t>However Mao’s aim of uniting Taiwan with China </a:t>
            </a:r>
            <a:r>
              <a:rPr lang="en-GB" dirty="0" smtClean="0">
                <a:solidFill>
                  <a:srgbClr val="92D050"/>
                </a:solidFill>
              </a:rPr>
              <a:t>became harder </a:t>
            </a:r>
            <a:r>
              <a:rPr lang="en-GB" dirty="0" smtClean="0"/>
              <a:t>as the USA now committed itself to defending Taiwan.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76" y="151533"/>
            <a:ext cx="2545130" cy="2672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75" y="4062845"/>
            <a:ext cx="2545130" cy="2649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252" y="2208934"/>
            <a:ext cx="2085975" cy="21907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48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670964" cy="1163782"/>
          </a:xfrm>
        </p:spPr>
        <p:txBody>
          <a:bodyPr/>
          <a:lstStyle/>
          <a:p>
            <a:r>
              <a:rPr lang="en-GB" b="1" u="sng" dirty="0" smtClean="0"/>
              <a:t>Effects on the USSR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The USSR was not directly involved in the Korean War however it did give </a:t>
            </a:r>
            <a:r>
              <a:rPr lang="en-GB" dirty="0" smtClean="0">
                <a:solidFill>
                  <a:srgbClr val="92D050"/>
                </a:solidFill>
              </a:rPr>
              <a:t>tacit consent </a:t>
            </a:r>
            <a:r>
              <a:rPr lang="en-GB" dirty="0" smtClean="0"/>
              <a:t>to North Korea.</a:t>
            </a:r>
          </a:p>
          <a:p>
            <a:endParaRPr lang="en-GB" dirty="0"/>
          </a:p>
          <a:p>
            <a:r>
              <a:rPr lang="en-GB" dirty="0" smtClean="0"/>
              <a:t>In the long-term, the outcome of the War </a:t>
            </a:r>
            <a:r>
              <a:rPr lang="en-GB" dirty="0" smtClean="0">
                <a:solidFill>
                  <a:srgbClr val="FFFF00"/>
                </a:solidFill>
              </a:rPr>
              <a:t>damaged Soviet interests</a:t>
            </a:r>
            <a:r>
              <a:rPr lang="en-GB" dirty="0" smtClean="0"/>
              <a:t>. The USA’s decision to triple its military spending, rearm West German, maintain troops in Europe and contain Communism in Asia </a:t>
            </a:r>
            <a:r>
              <a:rPr lang="en-GB" dirty="0" smtClean="0">
                <a:solidFill>
                  <a:srgbClr val="00B0F0"/>
                </a:solidFill>
              </a:rPr>
              <a:t>drew the USSR into a wider, global conflict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This would </a:t>
            </a:r>
            <a:r>
              <a:rPr lang="en-GB" dirty="0" smtClean="0">
                <a:solidFill>
                  <a:schemeClr val="accent6"/>
                </a:solidFill>
              </a:rPr>
              <a:t>stretch Soviet commitments </a:t>
            </a:r>
            <a:r>
              <a:rPr lang="en-GB" dirty="0" smtClean="0"/>
              <a:t>throughout the world, harming their economy.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1" y="159759"/>
            <a:ext cx="2519362" cy="340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1" y="3653795"/>
            <a:ext cx="2166072" cy="298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7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6206836" cy="1163782"/>
          </a:xfrm>
        </p:spPr>
        <p:txBody>
          <a:bodyPr/>
          <a:lstStyle/>
          <a:p>
            <a:r>
              <a:rPr lang="en-GB" b="1" u="sng" dirty="0" smtClean="0"/>
              <a:t>Effects on South-East Asia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Korean War was an attempt by the USA to contain Communism in Asia. </a:t>
            </a:r>
            <a:r>
              <a:rPr lang="en-GB" dirty="0" smtClean="0">
                <a:solidFill>
                  <a:srgbClr val="FFFF00"/>
                </a:solidFill>
              </a:rPr>
              <a:t>Asia was now a new battleground in the Cold War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Many nationalist groups in countries like Vietnam, Cambodia, Malaysia and the Philippines all sought independence from Colonial powers. Some of these movements were Communist and </a:t>
            </a:r>
            <a:r>
              <a:rPr lang="en-GB" dirty="0" smtClean="0">
                <a:solidFill>
                  <a:srgbClr val="00B0F0"/>
                </a:solidFill>
              </a:rPr>
              <a:t>increasingly relied in the USSR or China for support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US policies increasingly </a:t>
            </a:r>
            <a:r>
              <a:rPr lang="en-GB" dirty="0" smtClean="0">
                <a:solidFill>
                  <a:srgbClr val="92D050"/>
                </a:solidFill>
              </a:rPr>
              <a:t>confused these national communist groups as being allied with Moscow</a:t>
            </a:r>
            <a:r>
              <a:rPr lang="en-GB" dirty="0" smtClean="0"/>
              <a:t>. This would eventually lead to the USA’s involvement in Vietnam.</a:t>
            </a:r>
          </a:p>
          <a:p>
            <a:endParaRPr lang="en-GB" dirty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659" y="207818"/>
            <a:ext cx="2343281" cy="311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567" y="3481196"/>
            <a:ext cx="2135463" cy="322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88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892800" cy="1320800"/>
          </a:xfrm>
        </p:spPr>
        <p:txBody>
          <a:bodyPr/>
          <a:lstStyle/>
          <a:p>
            <a:r>
              <a:rPr lang="en-GB" b="1" u="sng" dirty="0" smtClean="0"/>
              <a:t>Effects on the Cold War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709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The Korean War effectively </a:t>
            </a:r>
            <a:r>
              <a:rPr lang="en-GB" dirty="0" smtClean="0">
                <a:solidFill>
                  <a:srgbClr val="92D050"/>
                </a:solidFill>
              </a:rPr>
              <a:t>globalised the Cold War</a:t>
            </a:r>
            <a:r>
              <a:rPr lang="en-GB" dirty="0" smtClean="0"/>
              <a:t>. It was no longer just a European conflict but a global conflict which would also affect other parts of the developing world.</a:t>
            </a:r>
          </a:p>
          <a:p>
            <a:endParaRPr lang="en-GB" dirty="0"/>
          </a:p>
          <a:p>
            <a:r>
              <a:rPr lang="en-GB" dirty="0" smtClean="0"/>
              <a:t>It also led to </a:t>
            </a:r>
            <a:r>
              <a:rPr lang="en-GB" dirty="0" smtClean="0">
                <a:solidFill>
                  <a:srgbClr val="FFFF00"/>
                </a:solidFill>
              </a:rPr>
              <a:t>increasing militarisation</a:t>
            </a:r>
            <a:r>
              <a:rPr lang="en-GB" dirty="0" smtClean="0"/>
              <a:t>. Both sides increased their military budgets, with the USA’s military budget reaching </a:t>
            </a:r>
            <a:r>
              <a:rPr lang="en-GB" dirty="0" smtClean="0">
                <a:solidFill>
                  <a:srgbClr val="00B0F0"/>
                </a:solidFill>
              </a:rPr>
              <a:t>10% of GNP</a:t>
            </a:r>
            <a:r>
              <a:rPr lang="en-GB" dirty="0" smtClean="0"/>
              <a:t> in the 1950s.</a:t>
            </a:r>
          </a:p>
          <a:p>
            <a:endParaRPr lang="en-GB" dirty="0"/>
          </a:p>
          <a:p>
            <a:r>
              <a:rPr lang="en-GB" dirty="0" smtClean="0"/>
              <a:t>The USSR increased the size of the Red Army from </a:t>
            </a:r>
            <a:r>
              <a:rPr lang="en-GB" dirty="0" smtClean="0">
                <a:solidFill>
                  <a:srgbClr val="FFC000"/>
                </a:solidFill>
              </a:rPr>
              <a:t>2.8 million troops to 5.8 million</a:t>
            </a:r>
            <a:r>
              <a:rPr lang="en-GB" dirty="0" smtClean="0"/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982" y="4784394"/>
            <a:ext cx="2797319" cy="191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227" y="196417"/>
            <a:ext cx="2392074" cy="327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848" y="3515756"/>
            <a:ext cx="2136832" cy="1200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236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7378700" cy="979055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Paper 2 - Exam Question 1 (2007)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0836" y="831273"/>
            <a:ext cx="9254836" cy="1371600"/>
          </a:xfrm>
        </p:spPr>
        <p:txBody>
          <a:bodyPr>
            <a:normAutofit fontScale="92500"/>
          </a:bodyPr>
          <a:lstStyle/>
          <a:p>
            <a:pPr algn="ctr"/>
            <a:r>
              <a:rPr lang="en-GB" sz="2400" b="1" dirty="0"/>
              <a:t>For what reasons, and with what results for East-West relations, did the superpowers </a:t>
            </a:r>
            <a:r>
              <a:rPr lang="en-GB" sz="2400" b="1" dirty="0" smtClean="0"/>
              <a:t>become involved </a:t>
            </a:r>
            <a:r>
              <a:rPr lang="en-GB" sz="2400" b="1" dirty="0"/>
              <a:t>in the affairs of </a:t>
            </a:r>
            <a:r>
              <a:rPr lang="en-GB" sz="2400" b="1" i="1" dirty="0"/>
              <a:t>one </a:t>
            </a:r>
            <a:r>
              <a:rPr lang="en-GB" sz="2400" b="1" dirty="0"/>
              <a:t>of the following: Korea; Vietnam; the Middle East</a:t>
            </a:r>
            <a:r>
              <a:rPr lang="en-GB" sz="2400" b="1" dirty="0" smtClean="0"/>
              <a:t>? (15 marks)</a:t>
            </a:r>
            <a:endParaRPr lang="en-GB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13013" y="2202873"/>
            <a:ext cx="8717973" cy="45200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A two-part question requiring candidates to explain the motives behind involvement in either </a:t>
            </a:r>
            <a:r>
              <a:rPr lang="en-GB" dirty="0" smtClean="0"/>
              <a:t>area of </a:t>
            </a:r>
            <a:r>
              <a:rPr lang="en-GB" dirty="0"/>
              <a:t>conflict and what result this had for East-West relations. It is </a:t>
            </a:r>
            <a:r>
              <a:rPr lang="en-GB" b="1" dirty="0"/>
              <a:t>not </a:t>
            </a:r>
            <a:r>
              <a:rPr lang="en-GB" dirty="0"/>
              <a:t>an invitation to detail </a:t>
            </a:r>
            <a:r>
              <a:rPr lang="en-GB" dirty="0" smtClean="0"/>
              <a:t>or recount </a:t>
            </a:r>
            <a:r>
              <a:rPr lang="en-GB" dirty="0"/>
              <a:t>the course of the conflicts in either </a:t>
            </a:r>
            <a:r>
              <a:rPr lang="en-GB" dirty="0" smtClean="0"/>
              <a:t>area</a:t>
            </a:r>
            <a:r>
              <a:rPr lang="en-GB" dirty="0" smtClean="0"/>
              <a:t>.</a:t>
            </a:r>
            <a:endParaRPr lang="en-GB" dirty="0"/>
          </a:p>
          <a:p>
            <a:pPr algn="ctr"/>
            <a:r>
              <a:rPr lang="en-GB" dirty="0" smtClean="0"/>
              <a:t>For </a:t>
            </a:r>
            <a:r>
              <a:rPr lang="en-GB" dirty="0"/>
              <a:t>Korea, accept answers which use either the start of the Korean War in 1950, or </a:t>
            </a:r>
            <a:r>
              <a:rPr lang="en-GB" dirty="0" smtClean="0"/>
              <a:t>the “liberation” from </a:t>
            </a:r>
            <a:r>
              <a:rPr lang="en-GB" dirty="0"/>
              <a:t>Japan in 1945 as a starting date. For Vietnam – accept starting date </a:t>
            </a:r>
            <a:r>
              <a:rPr lang="en-GB" dirty="0" smtClean="0"/>
              <a:t>from either </a:t>
            </a:r>
            <a:r>
              <a:rPr lang="en-GB" dirty="0"/>
              <a:t>1946, or </a:t>
            </a:r>
            <a:r>
              <a:rPr lang="en-GB" dirty="0" smtClean="0"/>
              <a:t>from 1960–61</a:t>
            </a:r>
            <a:r>
              <a:rPr lang="en-GB" dirty="0"/>
              <a:t>. Middle East – could include the Arab-Israeli </a:t>
            </a:r>
            <a:r>
              <a:rPr lang="en-GB" dirty="0" smtClean="0"/>
              <a:t>dispute characterized </a:t>
            </a:r>
            <a:r>
              <a:rPr lang="en-GB" dirty="0"/>
              <a:t>by a series </a:t>
            </a:r>
            <a:r>
              <a:rPr lang="en-GB" dirty="0" smtClean="0"/>
              <a:t>of wars</a:t>
            </a:r>
            <a:r>
              <a:rPr lang="en-GB" dirty="0"/>
              <a:t> </a:t>
            </a:r>
            <a:r>
              <a:rPr lang="en-GB" dirty="0" smtClean="0"/>
              <a:t>since </a:t>
            </a:r>
            <a:r>
              <a:rPr lang="en-GB" dirty="0"/>
              <a:t>1948 and/or Iran/Iraq/Afghanistan</a:t>
            </a:r>
            <a:r>
              <a:rPr lang="en-GB" dirty="0" smtClean="0"/>
              <a:t>.</a:t>
            </a:r>
            <a:endParaRPr lang="en-GB" dirty="0"/>
          </a:p>
          <a:p>
            <a:pPr algn="ctr"/>
            <a:r>
              <a:rPr lang="en-GB" b="1" dirty="0"/>
              <a:t>Reasons </a:t>
            </a:r>
            <a:r>
              <a:rPr lang="en-GB" dirty="0"/>
              <a:t>could include: ideology; strategy; mutual fear of perceived rival </a:t>
            </a:r>
            <a:r>
              <a:rPr lang="en-GB" dirty="0" smtClean="0"/>
              <a:t>expansion; prestige; proxy/surrogate </a:t>
            </a:r>
            <a:r>
              <a:rPr lang="en-GB" dirty="0"/>
              <a:t>conflict; economic resources </a:t>
            </a:r>
            <a:r>
              <a:rPr lang="en-GB" i="1" dirty="0"/>
              <a:t>etc</a:t>
            </a:r>
            <a:r>
              <a:rPr lang="en-GB" dirty="0" smtClean="0"/>
              <a:t>.</a:t>
            </a:r>
            <a:endParaRPr lang="en-GB" dirty="0"/>
          </a:p>
          <a:p>
            <a:pPr algn="ctr"/>
            <a:r>
              <a:rPr lang="en-GB" b="1" dirty="0"/>
              <a:t>Results </a:t>
            </a:r>
            <a:r>
              <a:rPr lang="en-GB" dirty="0"/>
              <a:t>could include: intensification of tensions; economic and political burdens </a:t>
            </a:r>
            <a:r>
              <a:rPr lang="en-GB" dirty="0" smtClean="0"/>
              <a:t>placed upon</a:t>
            </a:r>
            <a:r>
              <a:rPr lang="en-GB" dirty="0"/>
              <a:t> </a:t>
            </a:r>
            <a:r>
              <a:rPr lang="en-GB" dirty="0" smtClean="0"/>
              <a:t>superpower </a:t>
            </a:r>
            <a:r>
              <a:rPr lang="en-GB" dirty="0"/>
              <a:t>participants; arms/technological development; realisation of risk of </a:t>
            </a:r>
            <a:r>
              <a:rPr lang="en-GB" dirty="0" smtClean="0"/>
              <a:t>direct confrontation</a:t>
            </a:r>
            <a:r>
              <a:rPr lang="en-GB" dirty="0"/>
              <a:t> </a:t>
            </a:r>
            <a:r>
              <a:rPr lang="en-GB" dirty="0" smtClean="0"/>
              <a:t>leading to </a:t>
            </a:r>
            <a:r>
              <a:rPr lang="en-GB" dirty="0"/>
              <a:t>periods of peaceful co-existence/détente; increasing role of PRC in </a:t>
            </a:r>
            <a:r>
              <a:rPr lang="en-GB" dirty="0" smtClean="0"/>
              <a:t>East-West confrontation </a:t>
            </a:r>
            <a:r>
              <a:rPr lang="en-GB" i="1" dirty="0"/>
              <a:t>etc</a:t>
            </a:r>
            <a:r>
              <a:rPr lang="en-GB" dirty="0"/>
              <a:t>.</a:t>
            </a:r>
            <a:endParaRPr lang="en-GB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3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What was the Korean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68935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The USA </a:t>
            </a:r>
            <a:r>
              <a:rPr lang="en-GB" dirty="0" smtClean="0">
                <a:solidFill>
                  <a:srgbClr val="FFC000"/>
                </a:solidFill>
              </a:rPr>
              <a:t>immediately sent aid </a:t>
            </a:r>
            <a:r>
              <a:rPr lang="en-GB" dirty="0" smtClean="0"/>
              <a:t>to South Korea and called on the United Nations to </a:t>
            </a:r>
            <a:r>
              <a:rPr lang="en-GB" dirty="0" smtClean="0">
                <a:solidFill>
                  <a:srgbClr val="92D050"/>
                </a:solidFill>
              </a:rPr>
              <a:t>sanction military action </a:t>
            </a:r>
            <a:r>
              <a:rPr lang="en-GB" dirty="0" smtClean="0"/>
              <a:t>against North Korea.</a:t>
            </a:r>
          </a:p>
          <a:p>
            <a:endParaRPr lang="en-GB" dirty="0"/>
          </a:p>
          <a:p>
            <a:r>
              <a:rPr lang="en-GB" dirty="0" smtClean="0"/>
              <a:t>A resolution sanctioning a UN-mission against North Korea was passed on </a:t>
            </a:r>
            <a:r>
              <a:rPr lang="en-GB" dirty="0" smtClean="0">
                <a:solidFill>
                  <a:srgbClr val="00B0F0"/>
                </a:solidFill>
              </a:rPr>
              <a:t>27</a:t>
            </a:r>
            <a:r>
              <a:rPr lang="en-GB" baseline="30000" dirty="0" smtClean="0">
                <a:solidFill>
                  <a:srgbClr val="00B0F0"/>
                </a:solidFill>
              </a:rPr>
              <a:t>th</a:t>
            </a:r>
            <a:r>
              <a:rPr lang="en-GB" dirty="0" smtClean="0">
                <a:solidFill>
                  <a:srgbClr val="00B0F0"/>
                </a:solidFill>
              </a:rPr>
              <a:t> June 1950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This was a rare occasion when the Security Council </a:t>
            </a:r>
            <a:r>
              <a:rPr lang="en-GB" dirty="0" smtClean="0">
                <a:solidFill>
                  <a:schemeClr val="accent6"/>
                </a:solidFill>
              </a:rPr>
              <a:t>voted unanimously</a:t>
            </a:r>
            <a:r>
              <a:rPr lang="en-GB" dirty="0" smtClean="0"/>
              <a:t>. The USSR was </a:t>
            </a:r>
            <a:r>
              <a:rPr lang="en-GB" dirty="0" smtClean="0">
                <a:solidFill>
                  <a:srgbClr val="FFFF00"/>
                </a:solidFill>
              </a:rPr>
              <a:t>boycotting</a:t>
            </a:r>
            <a:r>
              <a:rPr lang="en-GB" dirty="0" smtClean="0"/>
              <a:t> the Security Council over the USA’s </a:t>
            </a:r>
            <a:r>
              <a:rPr lang="en-GB" dirty="0" smtClean="0">
                <a:solidFill>
                  <a:srgbClr val="92D050"/>
                </a:solidFill>
              </a:rPr>
              <a:t>refusal to recognise Communist China</a:t>
            </a:r>
            <a:r>
              <a:rPr lang="en-GB" dirty="0" smtClean="0"/>
              <a:t>, therefore did not have a vote.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996" y="4348307"/>
            <a:ext cx="2407455" cy="1852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996" y="496311"/>
            <a:ext cx="2336804" cy="293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2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87401"/>
              </p:ext>
            </p:extLst>
          </p:nvPr>
        </p:nvGraphicFramePr>
        <p:xfrm>
          <a:off x="109104" y="111125"/>
          <a:ext cx="8950036" cy="6788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6417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1-3</a:t>
                      </a:r>
                    </a:p>
                    <a:p>
                      <a:pPr algn="ctr"/>
                      <a:endParaRPr lang="en-GB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L1</a:t>
                      </a:r>
                      <a:endParaRPr lang="en-GB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Demands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of question barely understood; poorly structured with minimal focus on the task; little knowledge is present; some factual examples identified but factually incorrect, irrelevant or vague; very little or no critical analysis; mostly generalisations or poorly substantiated assertions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312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4-6</a:t>
                      </a:r>
                    </a:p>
                    <a:p>
                      <a:pPr algn="ctr"/>
                      <a:endParaRPr lang="en-GB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L2/3</a:t>
                      </a:r>
                      <a:endParaRPr lang="en-GB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Some understanding of question; attempts at structured approach but lacks clarity and coherence;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knowledge is present but lacks accuracy and relevance; factual examples identified but are vague or lack relevance; some limited analysis but is mostly descriptive/narrative in nature, not analytical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12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7-9</a:t>
                      </a:r>
                    </a:p>
                    <a:p>
                      <a:pPr algn="ctr"/>
                      <a:endParaRPr lang="en-GB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L4/5</a:t>
                      </a:r>
                      <a:endParaRPr lang="en-GB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Demands of question understood but only partially addressed;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attempts at structured approach; knowledge is mostly accurate and relevant; factual examples are appropriate and relevant; some analysis or critical commentary but is not sustained throughout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12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10-12</a:t>
                      </a:r>
                    </a:p>
                    <a:p>
                      <a:pPr algn="ctr"/>
                      <a:endParaRPr lang="en-GB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L6/7</a:t>
                      </a:r>
                      <a:endParaRPr lang="en-GB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Demands of question understood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and addressed; f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ocused and generally well-structured;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knowledge is accurate and relevant; factual examples are used to support analysis/evaluation; critical analysis is present and mostly clear and coherent; some awareness of different perspectives; most points are substantiated and argued to a consistent conclusion</a:t>
                      </a:r>
                      <a:endParaRPr lang="en-GB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3121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13-15</a:t>
                      </a:r>
                    </a:p>
                    <a:p>
                      <a:pPr algn="ctr"/>
                      <a:endParaRPr lang="en-GB" sz="1600" dirty="0" smtClean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GB" sz="1600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L7</a:t>
                      </a:r>
                      <a:endParaRPr lang="en-GB" sz="16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High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degree of awareness of demands and implications of question; c</a:t>
                      </a:r>
                      <a:r>
                        <a:rPr lang="en-GB" sz="1600" b="1" dirty="0" smtClean="0">
                          <a:solidFill>
                            <a:schemeClr val="bg1"/>
                          </a:solidFill>
                        </a:rPr>
                        <a:t>learly</a:t>
                      </a:r>
                      <a:r>
                        <a:rPr lang="en-GB" sz="1600" b="1" baseline="0" dirty="0" smtClean="0">
                          <a:solidFill>
                            <a:schemeClr val="bg1"/>
                          </a:solidFill>
                        </a:rPr>
                        <a:t> focused and well-structured; knowledge is detailed, accurate and relevant; factual examples are used effectively to support analysis/evaluation; critical analysis is well-developed, clear and coherent; there is evaluation of different perspectives; all main points are substantiated and argued to a reasoned conclusion</a:t>
                      </a:r>
                      <a:endParaRPr lang="en-GB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99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What was the Korean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6868390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Troops from the US and </a:t>
            </a:r>
            <a:r>
              <a:rPr lang="en-GB" dirty="0" smtClean="0">
                <a:solidFill>
                  <a:srgbClr val="00B0F0"/>
                </a:solidFill>
              </a:rPr>
              <a:t>15 other nations </a:t>
            </a:r>
            <a:r>
              <a:rPr lang="en-GB" dirty="0" smtClean="0"/>
              <a:t>arrived on the </a:t>
            </a:r>
            <a:r>
              <a:rPr lang="en-GB" dirty="0" smtClean="0">
                <a:solidFill>
                  <a:srgbClr val="92D050"/>
                </a:solidFill>
              </a:rPr>
              <a:t>1</a:t>
            </a:r>
            <a:r>
              <a:rPr lang="en-GB" baseline="30000" dirty="0" smtClean="0">
                <a:solidFill>
                  <a:srgbClr val="92D050"/>
                </a:solidFill>
              </a:rPr>
              <a:t>st</a:t>
            </a:r>
            <a:r>
              <a:rPr lang="en-GB" dirty="0" smtClean="0">
                <a:solidFill>
                  <a:srgbClr val="92D050"/>
                </a:solidFill>
              </a:rPr>
              <a:t> July 1950</a:t>
            </a:r>
            <a:r>
              <a:rPr lang="en-GB" dirty="0" smtClean="0"/>
              <a:t>. They were led by a UN Commander – the American </a:t>
            </a:r>
            <a:r>
              <a:rPr lang="en-GB" dirty="0" smtClean="0">
                <a:solidFill>
                  <a:srgbClr val="FFFF00"/>
                </a:solidFill>
              </a:rPr>
              <a:t>General Douglas MacArthur</a:t>
            </a:r>
            <a:r>
              <a:rPr lang="en-GB" dirty="0" smtClean="0"/>
              <a:t>. </a:t>
            </a:r>
          </a:p>
          <a:p>
            <a:endParaRPr lang="en-GB" dirty="0"/>
          </a:p>
          <a:p>
            <a:r>
              <a:rPr lang="en-GB" dirty="0" smtClean="0"/>
              <a:t>America now found itself at war again, which persuaded the US government to accept the recommendations of NSC-68 – to </a:t>
            </a:r>
            <a:r>
              <a:rPr lang="en-GB" dirty="0" smtClean="0">
                <a:solidFill>
                  <a:srgbClr val="FFC000"/>
                </a:solidFill>
              </a:rPr>
              <a:t>raise the military budget significantly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Cold War had now become a </a:t>
            </a:r>
            <a:r>
              <a:rPr lang="en-GB" dirty="0" smtClean="0">
                <a:solidFill>
                  <a:schemeClr val="accent6"/>
                </a:solidFill>
              </a:rPr>
              <a:t>global war </a:t>
            </a:r>
            <a:r>
              <a:rPr lang="en-GB" dirty="0" smtClean="0"/>
              <a:t>as the USA sought to confront Communism in Asia as well as Europe.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618" y="132338"/>
            <a:ext cx="2394238" cy="364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373" y="3983657"/>
            <a:ext cx="17145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85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Korean War – </a:t>
            </a:r>
            <a:r>
              <a:rPr lang="en-GB" b="1" u="sng" dirty="0" smtClean="0"/>
              <a:t>What happened?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5642263" cy="5694217"/>
          </a:xfrm>
        </p:spPr>
        <p:txBody>
          <a:bodyPr>
            <a:normAutofit/>
          </a:bodyPr>
          <a:lstStyle/>
          <a:p>
            <a:r>
              <a:rPr lang="en-GB" dirty="0" smtClean="0"/>
              <a:t>The Korea War started as a </a:t>
            </a:r>
            <a:r>
              <a:rPr lang="en-GB" dirty="0" smtClean="0">
                <a:solidFill>
                  <a:schemeClr val="accent6"/>
                </a:solidFill>
              </a:rPr>
              <a:t>war of movement </a:t>
            </a:r>
            <a:r>
              <a:rPr lang="en-GB" dirty="0" smtClean="0"/>
              <a:t>with dramatic changes in its first year however this was followed by a </a:t>
            </a:r>
            <a:r>
              <a:rPr lang="en-GB" dirty="0" smtClean="0">
                <a:solidFill>
                  <a:srgbClr val="FFFF00"/>
                </a:solidFill>
              </a:rPr>
              <a:t>stalemate </a:t>
            </a:r>
            <a:r>
              <a:rPr lang="en-GB" dirty="0" smtClean="0"/>
              <a:t>that lasted until its end in 1953.</a:t>
            </a:r>
          </a:p>
          <a:p>
            <a:endParaRPr lang="en-GB" dirty="0"/>
          </a:p>
          <a:p>
            <a:r>
              <a:rPr lang="en-GB" b="1" u="sng" dirty="0" smtClean="0"/>
              <a:t>Stage 1 – North Korean Invasion</a:t>
            </a:r>
            <a:r>
              <a:rPr lang="en-GB" dirty="0" smtClean="0"/>
              <a:t>: An initial push by the North Koreans resulted in them capturing almost the entire Korean peninsula apart from a small pocket of land in the South-East around the city of </a:t>
            </a:r>
            <a:r>
              <a:rPr lang="en-GB" dirty="0" smtClean="0">
                <a:solidFill>
                  <a:srgbClr val="00B0F0"/>
                </a:solidFill>
              </a:rPr>
              <a:t>Pusan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691" y="1325563"/>
            <a:ext cx="3148445" cy="51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6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Korean War – </a:t>
            </a:r>
            <a:r>
              <a:rPr lang="en-GB" b="1" u="sng" dirty="0" smtClean="0"/>
              <a:t>What happened?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5642263" cy="5694217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Stage 2 – UN Counter-attack</a:t>
            </a:r>
            <a:r>
              <a:rPr lang="en-GB" dirty="0" smtClean="0"/>
              <a:t>: MacArthur led UN forces in a daring amphibious assault on </a:t>
            </a:r>
            <a:r>
              <a:rPr lang="en-GB" dirty="0" smtClean="0">
                <a:solidFill>
                  <a:srgbClr val="FFFF00"/>
                </a:solidFill>
              </a:rPr>
              <a:t>Inchon</a:t>
            </a:r>
            <a:r>
              <a:rPr lang="en-GB" dirty="0" smtClean="0"/>
              <a:t>, hoping to split North Korean forces in half.</a:t>
            </a:r>
          </a:p>
          <a:p>
            <a:endParaRPr lang="en-GB" dirty="0"/>
          </a:p>
          <a:p>
            <a:r>
              <a:rPr lang="en-GB" dirty="0" smtClean="0"/>
              <a:t>Within a month he had </a:t>
            </a:r>
            <a:r>
              <a:rPr lang="en-GB" dirty="0" smtClean="0">
                <a:solidFill>
                  <a:srgbClr val="00B0F0"/>
                </a:solidFill>
              </a:rPr>
              <a:t>recaptured Seoul</a:t>
            </a:r>
            <a:r>
              <a:rPr lang="en-GB" dirty="0" smtClean="0"/>
              <a:t> and driven the North Koreans back past the 38</a:t>
            </a:r>
            <a:r>
              <a:rPr lang="en-GB" baseline="30000" dirty="0" smtClean="0"/>
              <a:t>th</a:t>
            </a:r>
            <a:r>
              <a:rPr lang="en-GB" dirty="0" smtClean="0"/>
              <a:t> parallel.</a:t>
            </a:r>
          </a:p>
          <a:p>
            <a:endParaRPr lang="en-GB" dirty="0"/>
          </a:p>
          <a:p>
            <a:r>
              <a:rPr lang="en-GB" dirty="0" smtClean="0"/>
              <a:t>The US then decided on a policy of ‘</a:t>
            </a:r>
            <a:r>
              <a:rPr lang="en-GB" dirty="0" smtClean="0">
                <a:solidFill>
                  <a:srgbClr val="92D050"/>
                </a:solidFill>
              </a:rPr>
              <a:t>rollback</a:t>
            </a:r>
            <a:r>
              <a:rPr lang="en-GB" dirty="0" smtClean="0"/>
              <a:t>’ – to cross into North Korean territory and </a:t>
            </a:r>
            <a:r>
              <a:rPr lang="en-GB" dirty="0" smtClean="0">
                <a:solidFill>
                  <a:schemeClr val="accent6"/>
                </a:solidFill>
              </a:rPr>
              <a:t>reunite Korea</a:t>
            </a:r>
            <a:r>
              <a:rPr lang="en-GB" dirty="0" smtClean="0"/>
              <a:t>. Pyongyang was captured by October.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262" y="1163781"/>
            <a:ext cx="3151909" cy="47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4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57"/>
            <a:ext cx="9144000" cy="6895057"/>
          </a:xfrm>
        </p:spPr>
      </p:pic>
    </p:spTree>
    <p:extLst>
      <p:ext uri="{BB962C8B-B14F-4D97-AF65-F5344CB8AC3E}">
        <p14:creationId xmlns:p14="http://schemas.microsoft.com/office/powerpoint/2010/main" val="13690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64" cy="695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9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b="1" u="sng" dirty="0"/>
              <a:t>The Korean War – </a:t>
            </a:r>
            <a:r>
              <a:rPr lang="en-GB" b="1" u="sng" dirty="0" smtClean="0"/>
              <a:t>What happened?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63782"/>
            <a:ext cx="5642263" cy="5694217"/>
          </a:xfrm>
        </p:spPr>
        <p:txBody>
          <a:bodyPr>
            <a:normAutofit/>
          </a:bodyPr>
          <a:lstStyle/>
          <a:p>
            <a:r>
              <a:rPr lang="en-GB" b="1" u="sng" dirty="0" smtClean="0"/>
              <a:t>Stage 3 – Chinese Counter-attack</a:t>
            </a:r>
            <a:r>
              <a:rPr lang="en-GB" dirty="0" smtClean="0"/>
              <a:t>: Despite </a:t>
            </a:r>
            <a:r>
              <a:rPr lang="en-GB" dirty="0" smtClean="0">
                <a:solidFill>
                  <a:schemeClr val="accent6"/>
                </a:solidFill>
              </a:rPr>
              <a:t>warnings from the Chinese</a:t>
            </a:r>
            <a:r>
              <a:rPr lang="en-GB" dirty="0" smtClean="0"/>
              <a:t>, MacArthur pushed on to the border with China at the </a:t>
            </a:r>
            <a:r>
              <a:rPr lang="en-GB" dirty="0" smtClean="0">
                <a:solidFill>
                  <a:srgbClr val="FFFF00"/>
                </a:solidFill>
              </a:rPr>
              <a:t>Yalu River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On </a:t>
            </a:r>
            <a:r>
              <a:rPr lang="en-GB" dirty="0" smtClean="0">
                <a:solidFill>
                  <a:srgbClr val="00B0F0"/>
                </a:solidFill>
              </a:rPr>
              <a:t>27</a:t>
            </a:r>
            <a:r>
              <a:rPr lang="en-GB" baseline="30000" dirty="0" smtClean="0">
                <a:solidFill>
                  <a:srgbClr val="00B0F0"/>
                </a:solidFill>
              </a:rPr>
              <a:t>th</a:t>
            </a:r>
            <a:r>
              <a:rPr lang="en-GB" dirty="0" smtClean="0">
                <a:solidFill>
                  <a:srgbClr val="00B0F0"/>
                </a:solidFill>
              </a:rPr>
              <a:t> November 1950</a:t>
            </a:r>
            <a:r>
              <a:rPr lang="en-GB" dirty="0" smtClean="0"/>
              <a:t>, over 200,000 Chinese and 150,000 North Korean troops counter-attacked, pushing UN forces into </a:t>
            </a:r>
            <a:r>
              <a:rPr lang="en-GB" dirty="0" smtClean="0">
                <a:solidFill>
                  <a:srgbClr val="92D050"/>
                </a:solidFill>
              </a:rPr>
              <a:t>retreat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By December 1950, Pyongyang and all of North Korea was </a:t>
            </a:r>
            <a:r>
              <a:rPr lang="en-GB" dirty="0" smtClean="0">
                <a:solidFill>
                  <a:srgbClr val="FFC000"/>
                </a:solidFill>
              </a:rPr>
              <a:t>recaptured</a:t>
            </a:r>
            <a:r>
              <a:rPr lang="en-GB" dirty="0" smtClean="0"/>
              <a:t>. UN forces suffered heavy casualties.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64" y="1325563"/>
            <a:ext cx="3312279" cy="4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7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637</TotalTime>
  <Words>2367</Words>
  <Application>Microsoft Office PowerPoint</Application>
  <PresentationFormat>On-screen Show (4:3)</PresentationFormat>
  <Paragraphs>170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Bookman Old Style</vt:lpstr>
      <vt:lpstr>Rockwell</vt:lpstr>
      <vt:lpstr>Damask</vt:lpstr>
      <vt:lpstr>What were the causes and effects of the Korean War?</vt:lpstr>
      <vt:lpstr>What was the Korean War?</vt:lpstr>
      <vt:lpstr>What was the Korean War?</vt:lpstr>
      <vt:lpstr>What was the Korean War?</vt:lpstr>
      <vt:lpstr>The Korean War – What happened?</vt:lpstr>
      <vt:lpstr>The Korean War – What happened?</vt:lpstr>
      <vt:lpstr>PowerPoint Presentation</vt:lpstr>
      <vt:lpstr>PowerPoint Presentation</vt:lpstr>
      <vt:lpstr>The Korean War – What happened?</vt:lpstr>
      <vt:lpstr>The Korean War – What happened?</vt:lpstr>
      <vt:lpstr>PowerPoint Presentation</vt:lpstr>
      <vt:lpstr>What were the causes of the Korean War?</vt:lpstr>
      <vt:lpstr>1. Failure to unite Korea after WW2</vt:lpstr>
      <vt:lpstr>1. Failure to unite Korea after WW2</vt:lpstr>
      <vt:lpstr>1. Failure to unite Korea after WW2</vt:lpstr>
      <vt:lpstr>1. Failure to unite Korea after WW2</vt:lpstr>
      <vt:lpstr>2. The Role of the USA</vt:lpstr>
      <vt:lpstr>3. The Role of Kim Il Sung</vt:lpstr>
      <vt:lpstr>4. The Role of Stalin</vt:lpstr>
      <vt:lpstr>5. The Role of Mao Zedong</vt:lpstr>
      <vt:lpstr>What were the effects of the Korean War?</vt:lpstr>
      <vt:lpstr>Effects on the USA</vt:lpstr>
      <vt:lpstr>Effects on the USA</vt:lpstr>
      <vt:lpstr>Effects on Korea</vt:lpstr>
      <vt:lpstr>Effects on China</vt:lpstr>
      <vt:lpstr>Effects on the USSR</vt:lpstr>
      <vt:lpstr>Effects on South-East Asia</vt:lpstr>
      <vt:lpstr>Effects on the Cold War</vt:lpstr>
      <vt:lpstr>Paper 2 - Exam Question 1 (2007)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the causes and results of the Korean War?</dc:title>
  <dc:creator>Stephen Budd</dc:creator>
  <cp:lastModifiedBy>Donald Lynch</cp:lastModifiedBy>
  <cp:revision>36</cp:revision>
  <dcterms:created xsi:type="dcterms:W3CDTF">2014-12-03T05:18:11Z</dcterms:created>
  <dcterms:modified xsi:type="dcterms:W3CDTF">2018-03-11T21:14:25Z</dcterms:modified>
</cp:coreProperties>
</file>