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6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7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9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1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36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5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10D50B6-0260-4C4E-AEA7-FA10C75E9551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6A705CB-25F2-49F1-A89B-50D71F157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4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1927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Did the Berlin Blockade ‘trigger’ the Cold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33011"/>
            <a:ext cx="9144000" cy="84527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chemeClr val="accent4"/>
                </a:solidFill>
              </a:rPr>
              <a:t>L/O – To identify the causes and effects of the Berlin Blockade on relations between the superpowers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" y="2925758"/>
            <a:ext cx="5394037" cy="381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60" y="3439393"/>
            <a:ext cx="4107135" cy="278778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79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604"/>
            <a:ext cx="9144000" cy="1325563"/>
          </a:xfrm>
        </p:spPr>
        <p:txBody>
          <a:bodyPr/>
          <a:lstStyle/>
          <a:p>
            <a:r>
              <a:rPr lang="en-GB" b="1" u="sng" dirty="0"/>
              <a:t>What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26" y="1132609"/>
            <a:ext cx="6442364" cy="5725391"/>
          </a:xfrm>
        </p:spPr>
        <p:txBody>
          <a:bodyPr>
            <a:normAutofit/>
          </a:bodyPr>
          <a:lstStyle/>
          <a:p>
            <a:r>
              <a:rPr lang="en-GB" dirty="0"/>
              <a:t>To avoid war, the West decided to </a:t>
            </a:r>
            <a:r>
              <a:rPr lang="en-GB" dirty="0">
                <a:solidFill>
                  <a:srgbClr val="FFC000"/>
                </a:solidFill>
              </a:rPr>
              <a:t>bypass </a:t>
            </a:r>
            <a:r>
              <a:rPr lang="en-GB" dirty="0"/>
              <a:t>the blockade entirely by </a:t>
            </a:r>
            <a:r>
              <a:rPr lang="en-GB" dirty="0">
                <a:solidFill>
                  <a:srgbClr val="00B0F0"/>
                </a:solidFill>
              </a:rPr>
              <a:t>airlifting supplies</a:t>
            </a:r>
            <a:r>
              <a:rPr lang="en-GB" dirty="0"/>
              <a:t> to West Berlin.</a:t>
            </a:r>
          </a:p>
          <a:p>
            <a:endParaRPr lang="en-GB" dirty="0"/>
          </a:p>
          <a:p>
            <a:r>
              <a:rPr lang="en-GB" dirty="0"/>
              <a:t>Over 320 days, the West flew </a:t>
            </a:r>
            <a:r>
              <a:rPr lang="en-GB" dirty="0">
                <a:solidFill>
                  <a:schemeClr val="accent4"/>
                </a:solidFill>
              </a:rPr>
              <a:t>200,000 flights </a:t>
            </a:r>
            <a:r>
              <a:rPr lang="en-GB" dirty="0"/>
              <a:t>to Berlin, supplying over </a:t>
            </a:r>
            <a:r>
              <a:rPr lang="en-GB" dirty="0">
                <a:solidFill>
                  <a:srgbClr val="92D050"/>
                </a:solidFill>
              </a:rPr>
              <a:t>1 ½ million tons of food and coal </a:t>
            </a:r>
            <a:r>
              <a:rPr lang="en-GB" dirty="0"/>
              <a:t>to </a:t>
            </a:r>
            <a:r>
              <a:rPr lang="en-GB" dirty="0">
                <a:solidFill>
                  <a:schemeClr val="accent4"/>
                </a:solidFill>
              </a:rPr>
              <a:t>2.2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million West Berliners </a:t>
            </a:r>
            <a:r>
              <a:rPr lang="en-GB" dirty="0"/>
              <a:t>at a cost of </a:t>
            </a:r>
            <a:r>
              <a:rPr lang="en-GB" dirty="0">
                <a:solidFill>
                  <a:srgbClr val="00B0F0"/>
                </a:solidFill>
              </a:rPr>
              <a:t>$100 million</a:t>
            </a:r>
            <a:r>
              <a:rPr lang="en-GB" dirty="0"/>
              <a:t>. 1 plane landed </a:t>
            </a:r>
            <a:r>
              <a:rPr lang="en-GB" dirty="0">
                <a:solidFill>
                  <a:srgbClr val="FFC000"/>
                </a:solidFill>
              </a:rPr>
              <a:t>every three minutes</a:t>
            </a:r>
            <a:r>
              <a:rPr lang="en-GB" dirty="0"/>
              <a:t> and had </a:t>
            </a:r>
            <a:r>
              <a:rPr lang="en-GB" dirty="0">
                <a:solidFill>
                  <a:schemeClr val="accent4"/>
                </a:solidFill>
              </a:rPr>
              <a:t>7 minutes to unload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It worked. By May 1949 Stalin realised his </a:t>
            </a:r>
            <a:r>
              <a:rPr lang="en-GB" dirty="0">
                <a:solidFill>
                  <a:srgbClr val="92D050"/>
                </a:solidFill>
              </a:rPr>
              <a:t>gamble had failed</a:t>
            </a:r>
            <a:r>
              <a:rPr lang="en-GB" dirty="0"/>
              <a:t>. He couldn’t force the West out of Berlin without using force.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4" y="137246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996" y="2140526"/>
            <a:ext cx="2704693" cy="30653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101" y="5281896"/>
            <a:ext cx="2228850" cy="147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6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12"/>
            <a:ext cx="9144000" cy="1325563"/>
          </a:xfrm>
        </p:spPr>
        <p:txBody>
          <a:bodyPr/>
          <a:lstStyle/>
          <a:p>
            <a:r>
              <a:rPr lang="en-GB" b="1" u="sng" dirty="0"/>
              <a:t>Results of the Blockade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132609"/>
            <a:ext cx="6442364" cy="5725391"/>
          </a:xfrm>
        </p:spPr>
        <p:txBody>
          <a:bodyPr>
            <a:normAutofit/>
          </a:bodyPr>
          <a:lstStyle/>
          <a:p>
            <a:r>
              <a:rPr lang="en-GB" dirty="0"/>
              <a:t>The Berlin Blockade was the </a:t>
            </a:r>
            <a:r>
              <a:rPr lang="en-GB" dirty="0">
                <a:solidFill>
                  <a:schemeClr val="accent4"/>
                </a:solidFill>
              </a:rPr>
              <a:t>first major confrontation </a:t>
            </a:r>
            <a:r>
              <a:rPr lang="en-GB" dirty="0"/>
              <a:t>of the Cold War. During the Blockade, war appeared like a distinct possibility.</a:t>
            </a:r>
          </a:p>
          <a:p>
            <a:endParaRPr lang="en-GB" dirty="0"/>
          </a:p>
          <a:p>
            <a:r>
              <a:rPr lang="en-GB" dirty="0"/>
              <a:t>Agreement now </a:t>
            </a:r>
            <a:r>
              <a:rPr lang="en-GB" dirty="0">
                <a:solidFill>
                  <a:srgbClr val="00B0F0"/>
                </a:solidFill>
              </a:rPr>
              <a:t>seemed impossible</a:t>
            </a:r>
            <a:r>
              <a:rPr lang="en-GB" dirty="0"/>
              <a:t>. In the short-term, Germany became </a:t>
            </a:r>
            <a:r>
              <a:rPr lang="en-GB" dirty="0">
                <a:solidFill>
                  <a:schemeClr val="accent4"/>
                </a:solidFill>
              </a:rPr>
              <a:t>permanently divided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 West created the </a:t>
            </a:r>
            <a:r>
              <a:rPr lang="en-GB" dirty="0">
                <a:solidFill>
                  <a:srgbClr val="92D050"/>
                </a:solidFill>
              </a:rPr>
              <a:t>Federal Republic of Germany</a:t>
            </a:r>
            <a:r>
              <a:rPr lang="en-GB" dirty="0"/>
              <a:t> (FRG) in May 1949. </a:t>
            </a:r>
            <a:r>
              <a:rPr lang="en-GB" dirty="0">
                <a:solidFill>
                  <a:schemeClr val="accent4"/>
                </a:solidFill>
              </a:rPr>
              <a:t>Konrad Adenauer </a:t>
            </a:r>
            <a:r>
              <a:rPr lang="en-GB" dirty="0"/>
              <a:t>became its first Chancellor. In October, the USSR created the </a:t>
            </a:r>
            <a:r>
              <a:rPr lang="en-GB" dirty="0">
                <a:solidFill>
                  <a:srgbClr val="FFC000"/>
                </a:solidFill>
              </a:rPr>
              <a:t>German Democratic Republic</a:t>
            </a:r>
            <a:r>
              <a:rPr lang="en-GB" dirty="0"/>
              <a:t> (GDR).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64" y="4184073"/>
            <a:ext cx="2312062" cy="2471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15178"/>
            <a:ext cx="25527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27" y="0"/>
            <a:ext cx="9144000" cy="1325563"/>
          </a:xfrm>
        </p:spPr>
        <p:txBody>
          <a:bodyPr/>
          <a:lstStyle/>
          <a:p>
            <a:r>
              <a:rPr lang="en-GB" b="1" u="sng" dirty="0"/>
              <a:t>Results of the Blockade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6" y="1132609"/>
            <a:ext cx="6442364" cy="5725391"/>
          </a:xfrm>
        </p:spPr>
        <p:txBody>
          <a:bodyPr>
            <a:normAutofit/>
          </a:bodyPr>
          <a:lstStyle/>
          <a:p>
            <a:r>
              <a:rPr lang="en-GB" dirty="0"/>
              <a:t>Berlin remained a divided city under </a:t>
            </a:r>
            <a:r>
              <a:rPr lang="en-GB" dirty="0">
                <a:solidFill>
                  <a:schemeClr val="accent4"/>
                </a:solidFill>
              </a:rPr>
              <a:t>four-power control</a:t>
            </a:r>
            <a:r>
              <a:rPr lang="en-GB" dirty="0"/>
              <a:t>. This would cause tensions for another 12 years, resulting in the construction of the </a:t>
            </a:r>
            <a:r>
              <a:rPr lang="en-GB" dirty="0">
                <a:solidFill>
                  <a:srgbClr val="00B0F0"/>
                </a:solidFill>
              </a:rPr>
              <a:t>Berlin Wall </a:t>
            </a:r>
            <a:r>
              <a:rPr lang="en-GB" dirty="0"/>
              <a:t>in 1961.</a:t>
            </a:r>
          </a:p>
          <a:p>
            <a:endParaRPr lang="en-GB" dirty="0"/>
          </a:p>
          <a:p>
            <a:r>
              <a:rPr lang="en-GB" dirty="0"/>
              <a:t>More significantly, the Blockade </a:t>
            </a:r>
            <a:r>
              <a:rPr lang="en-GB" dirty="0">
                <a:solidFill>
                  <a:srgbClr val="92D050"/>
                </a:solidFill>
              </a:rPr>
              <a:t>reinforced Western suspicions of Stalin</a:t>
            </a:r>
            <a:r>
              <a:rPr lang="en-GB" dirty="0"/>
              <a:t>. The risk of war persuaded the USA that they need to </a:t>
            </a:r>
            <a:r>
              <a:rPr lang="en-GB" dirty="0">
                <a:solidFill>
                  <a:schemeClr val="accent4"/>
                </a:solidFill>
              </a:rPr>
              <a:t>commit military forces </a:t>
            </a:r>
            <a:r>
              <a:rPr lang="en-GB" dirty="0"/>
              <a:t>to Europe.</a:t>
            </a:r>
          </a:p>
          <a:p>
            <a:endParaRPr lang="en-GB" dirty="0"/>
          </a:p>
          <a:p>
            <a:r>
              <a:rPr lang="en-GB" dirty="0"/>
              <a:t>This resulted in the creation of the </a:t>
            </a:r>
            <a:r>
              <a:rPr lang="en-GB" dirty="0">
                <a:solidFill>
                  <a:srgbClr val="FFC000"/>
                </a:solidFill>
              </a:rPr>
              <a:t>North Atlantic Treaty Organisation</a:t>
            </a:r>
            <a:r>
              <a:rPr lang="en-GB" dirty="0"/>
              <a:t> (NATO) in April 1949 which was a military alliance of the USA, UK, Canada, Norway, Denmark, Iceland, Italy, France, Holland, Luxembourg, Belgium and Portugal.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501026"/>
            <a:ext cx="2593829" cy="195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797512"/>
            <a:ext cx="2593829" cy="387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3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0"/>
            <a:ext cx="9144000" cy="1325563"/>
          </a:xfrm>
        </p:spPr>
        <p:txBody>
          <a:bodyPr/>
          <a:lstStyle/>
          <a:p>
            <a:r>
              <a:rPr lang="en-GB" b="1" u="sng" dirty="0"/>
              <a:t>Results of the Blockade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" y="1132609"/>
            <a:ext cx="6442364" cy="5725391"/>
          </a:xfrm>
        </p:spPr>
        <p:txBody>
          <a:bodyPr>
            <a:normAutofit/>
          </a:bodyPr>
          <a:lstStyle/>
          <a:p>
            <a:r>
              <a:rPr lang="en-GB" dirty="0"/>
              <a:t>In May 1954, </a:t>
            </a:r>
            <a:r>
              <a:rPr lang="en-GB" dirty="0">
                <a:solidFill>
                  <a:srgbClr val="FFC000"/>
                </a:solidFill>
              </a:rPr>
              <a:t>West Germany </a:t>
            </a:r>
            <a:r>
              <a:rPr lang="en-GB" dirty="0"/>
              <a:t>was also admitted to NATO. This angered the USSR who </a:t>
            </a:r>
            <a:r>
              <a:rPr lang="en-GB" dirty="0">
                <a:solidFill>
                  <a:srgbClr val="00B0F0"/>
                </a:solidFill>
              </a:rPr>
              <a:t>feared</a:t>
            </a:r>
            <a:r>
              <a:rPr lang="en-GB" dirty="0"/>
              <a:t> a re-armed pro-Western Germany.</a:t>
            </a:r>
          </a:p>
          <a:p>
            <a:endParaRPr lang="en-GB" dirty="0"/>
          </a:p>
          <a:p>
            <a:r>
              <a:rPr lang="en-GB" dirty="0"/>
              <a:t>In response, </a:t>
            </a:r>
            <a:r>
              <a:rPr lang="en-GB" dirty="0">
                <a:solidFill>
                  <a:schemeClr val="accent4"/>
                </a:solidFill>
              </a:rPr>
              <a:t>the Warsaw Pact </a:t>
            </a:r>
            <a:r>
              <a:rPr lang="en-GB" dirty="0"/>
              <a:t>was created in 1955 to unite all the countries of Eastern Europe under the military command of the USSR.</a:t>
            </a:r>
          </a:p>
          <a:p>
            <a:endParaRPr lang="en-GB" dirty="0"/>
          </a:p>
          <a:p>
            <a:r>
              <a:rPr lang="en-GB" dirty="0"/>
              <a:t>The creation of both military alliances led to a </a:t>
            </a:r>
            <a:r>
              <a:rPr lang="en-GB" dirty="0">
                <a:solidFill>
                  <a:srgbClr val="92D050"/>
                </a:solidFill>
              </a:rPr>
              <a:t>build up of conventional forces </a:t>
            </a:r>
            <a:r>
              <a:rPr lang="en-GB" dirty="0"/>
              <a:t>across Europe.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4" y="188389"/>
            <a:ext cx="2528454" cy="212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4" y="2702633"/>
            <a:ext cx="2528454" cy="181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64" y="4765321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5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0"/>
            <a:ext cx="9144000" cy="1325563"/>
          </a:xfrm>
        </p:spPr>
        <p:txBody>
          <a:bodyPr/>
          <a:lstStyle/>
          <a:p>
            <a:r>
              <a:rPr lang="en-GB" b="1" u="sng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8" y="1070264"/>
            <a:ext cx="6774873" cy="5787736"/>
          </a:xfrm>
        </p:spPr>
        <p:txBody>
          <a:bodyPr>
            <a:normAutofit/>
          </a:bodyPr>
          <a:lstStyle/>
          <a:p>
            <a:r>
              <a:rPr lang="en-GB" dirty="0"/>
              <a:t>Before the Blockade, there was a clear economic and political divide in Europe. </a:t>
            </a:r>
            <a:r>
              <a:rPr lang="en-GB" dirty="0">
                <a:solidFill>
                  <a:srgbClr val="92D050"/>
                </a:solidFill>
              </a:rPr>
              <a:t>Now there was also a military divide </a:t>
            </a:r>
            <a:r>
              <a:rPr lang="en-GB" dirty="0"/>
              <a:t>– all elements of the Cold War had now fallen into place.</a:t>
            </a:r>
          </a:p>
          <a:p>
            <a:endParaRPr lang="en-GB" dirty="0"/>
          </a:p>
          <a:p>
            <a:r>
              <a:rPr lang="en-GB" dirty="0"/>
              <a:t>Germany now became </a:t>
            </a:r>
            <a:r>
              <a:rPr lang="en-GB" dirty="0">
                <a:solidFill>
                  <a:schemeClr val="accent4"/>
                </a:solidFill>
              </a:rPr>
              <a:t>officially divided </a:t>
            </a:r>
            <a:r>
              <a:rPr lang="en-GB" dirty="0"/>
              <a:t>and both states (GDR/FRG) </a:t>
            </a:r>
            <a:r>
              <a:rPr lang="en-GB" dirty="0">
                <a:solidFill>
                  <a:srgbClr val="00B0F0"/>
                </a:solidFill>
              </a:rPr>
              <a:t>refused to recognise the existence of each other</a:t>
            </a:r>
            <a:r>
              <a:rPr lang="en-GB" dirty="0"/>
              <a:t>. The division of Europe was now complete.</a:t>
            </a:r>
          </a:p>
          <a:p>
            <a:endParaRPr lang="en-GB" dirty="0"/>
          </a:p>
          <a:p>
            <a:r>
              <a:rPr lang="en-GB" dirty="0"/>
              <a:t>Stalin had backed down in the end. However in August 1949, the USSR tested its first </a:t>
            </a:r>
            <a:r>
              <a:rPr lang="en-GB" dirty="0">
                <a:solidFill>
                  <a:srgbClr val="FFC000"/>
                </a:solidFill>
              </a:rPr>
              <a:t>Atomic Bomb</a:t>
            </a:r>
            <a:r>
              <a:rPr lang="en-GB" dirty="0"/>
              <a:t>. Would it back down next time?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81" y="587808"/>
            <a:ext cx="2254709" cy="275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006" y="3625415"/>
            <a:ext cx="2028609" cy="258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93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7886700" cy="1325563"/>
          </a:xfrm>
        </p:spPr>
        <p:txBody>
          <a:bodyPr/>
          <a:lstStyle/>
          <a:p>
            <a:r>
              <a:rPr lang="en-GB" b="1" u="sng" dirty="0"/>
              <a:t>The Occupation of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12561"/>
            <a:ext cx="6691745" cy="5645439"/>
          </a:xfrm>
        </p:spPr>
        <p:txBody>
          <a:bodyPr>
            <a:normAutofit/>
          </a:bodyPr>
          <a:lstStyle/>
          <a:p>
            <a:r>
              <a:rPr lang="en-GB" dirty="0"/>
              <a:t>In 1945, Germany was invaded by Western Powers and Soviet forces. It was decided at Yalta and Potsdam to </a:t>
            </a:r>
            <a:r>
              <a:rPr lang="en-GB" dirty="0">
                <a:solidFill>
                  <a:schemeClr val="accent4"/>
                </a:solidFill>
              </a:rPr>
              <a:t>temporarily divide </a:t>
            </a:r>
            <a:r>
              <a:rPr lang="en-GB" dirty="0"/>
              <a:t>Germany into four zones, all administered by the </a:t>
            </a:r>
            <a:r>
              <a:rPr lang="en-GB" dirty="0">
                <a:solidFill>
                  <a:srgbClr val="00B0F0"/>
                </a:solidFill>
              </a:rPr>
              <a:t>Allied Control Council</a:t>
            </a:r>
            <a:r>
              <a:rPr lang="en-GB" dirty="0"/>
              <a:t> (ACC).</a:t>
            </a:r>
          </a:p>
          <a:p>
            <a:endParaRPr lang="en-GB" dirty="0"/>
          </a:p>
          <a:p>
            <a:r>
              <a:rPr lang="en-GB" dirty="0"/>
              <a:t>Berlin itself would be administered by the Allied </a:t>
            </a:r>
            <a:r>
              <a:rPr lang="en-GB" i="1" dirty="0" err="1">
                <a:solidFill>
                  <a:srgbClr val="92D050"/>
                </a:solidFill>
              </a:rPr>
              <a:t>Kommandantura</a:t>
            </a:r>
            <a:r>
              <a:rPr lang="en-GB" dirty="0"/>
              <a:t>, made up of four military governors.</a:t>
            </a:r>
          </a:p>
          <a:p>
            <a:endParaRPr lang="en-GB" dirty="0"/>
          </a:p>
          <a:p>
            <a:r>
              <a:rPr lang="en-GB" dirty="0"/>
              <a:t>This was a </a:t>
            </a:r>
            <a:r>
              <a:rPr lang="en-GB" dirty="0">
                <a:solidFill>
                  <a:schemeClr val="accent4"/>
                </a:solidFill>
              </a:rPr>
              <a:t>temporary arrangement</a:t>
            </a:r>
            <a:r>
              <a:rPr lang="en-GB" dirty="0"/>
              <a:t>. The intention was to keep Germany as </a:t>
            </a:r>
            <a:r>
              <a:rPr lang="en-GB" dirty="0">
                <a:solidFill>
                  <a:srgbClr val="FFC000"/>
                </a:solidFill>
              </a:rPr>
              <a:t>one economy </a:t>
            </a:r>
            <a:r>
              <a:rPr lang="en-GB" dirty="0"/>
              <a:t>that would eventually become an </a:t>
            </a:r>
            <a:r>
              <a:rPr lang="en-GB" dirty="0">
                <a:solidFill>
                  <a:srgbClr val="00B0F0"/>
                </a:solidFill>
              </a:rPr>
              <a:t>independent state</a:t>
            </a:r>
            <a:r>
              <a:rPr lang="en-GB" dirty="0"/>
              <a:t> again. However by 1949, Germany had become </a:t>
            </a:r>
            <a:r>
              <a:rPr lang="en-GB" dirty="0">
                <a:solidFill>
                  <a:schemeClr val="accent4"/>
                </a:solidFill>
              </a:rPr>
              <a:t>permanently divided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5" y="2654244"/>
            <a:ext cx="2531051" cy="201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5" y="102151"/>
            <a:ext cx="2531051" cy="2404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55" y="4791971"/>
            <a:ext cx="2531051" cy="1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0"/>
            <a:ext cx="8445813" cy="6858000"/>
          </a:xfrm>
        </p:spPr>
      </p:pic>
    </p:spTree>
    <p:extLst>
      <p:ext uri="{BB962C8B-B14F-4D97-AF65-F5344CB8AC3E}">
        <p14:creationId xmlns:p14="http://schemas.microsoft.com/office/powerpoint/2010/main" val="39755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73" y="249381"/>
            <a:ext cx="8672945" cy="1020763"/>
          </a:xfrm>
        </p:spPr>
        <p:txBody>
          <a:bodyPr/>
          <a:lstStyle/>
          <a:p>
            <a:r>
              <a:rPr lang="en-GB" b="1" u="sng" dirty="0"/>
              <a:t>Long-Term Conflicts over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82" y="1132609"/>
            <a:ext cx="6494318" cy="5725391"/>
          </a:xfrm>
        </p:spPr>
        <p:txBody>
          <a:bodyPr>
            <a:normAutofit/>
          </a:bodyPr>
          <a:lstStyle/>
          <a:p>
            <a:r>
              <a:rPr lang="en-GB" b="1" u="sng" dirty="0"/>
              <a:t>1. Differing Aims of the Powers</a:t>
            </a:r>
            <a:r>
              <a:rPr lang="en-GB" dirty="0"/>
              <a:t> – Germany’s position in Europe and its economic potential made it an </a:t>
            </a:r>
            <a:r>
              <a:rPr lang="en-GB" dirty="0">
                <a:solidFill>
                  <a:schemeClr val="accent4"/>
                </a:solidFill>
              </a:rPr>
              <a:t>area of concern. </a:t>
            </a:r>
          </a:p>
          <a:p>
            <a:endParaRPr lang="en-GB" dirty="0"/>
          </a:p>
          <a:p>
            <a:r>
              <a:rPr lang="en-GB" dirty="0"/>
              <a:t>The USSR did not want a </a:t>
            </a:r>
            <a:r>
              <a:rPr lang="en-GB" dirty="0">
                <a:solidFill>
                  <a:srgbClr val="00B0F0"/>
                </a:solidFill>
              </a:rPr>
              <a:t>resurgent and threatening</a:t>
            </a:r>
            <a:r>
              <a:rPr lang="en-GB" dirty="0"/>
              <a:t> Germany. It also wanted </a:t>
            </a:r>
            <a:r>
              <a:rPr lang="en-GB" dirty="0">
                <a:solidFill>
                  <a:srgbClr val="92D050"/>
                </a:solidFill>
              </a:rPr>
              <a:t>US$20 billion </a:t>
            </a:r>
            <a:r>
              <a:rPr lang="en-GB" dirty="0"/>
              <a:t>in reparations.</a:t>
            </a:r>
          </a:p>
          <a:p>
            <a:endParaRPr lang="en-GB" dirty="0"/>
          </a:p>
          <a:p>
            <a:r>
              <a:rPr lang="en-GB" dirty="0"/>
              <a:t>France also </a:t>
            </a:r>
            <a:r>
              <a:rPr lang="en-GB" dirty="0">
                <a:solidFill>
                  <a:schemeClr val="accent4"/>
                </a:solidFill>
              </a:rPr>
              <a:t>feared a united Germany </a:t>
            </a:r>
            <a:r>
              <a:rPr lang="en-GB" dirty="0"/>
              <a:t>and was in no rush to see Germany prosper again.</a:t>
            </a:r>
          </a:p>
          <a:p>
            <a:endParaRPr lang="en-GB" dirty="0"/>
          </a:p>
          <a:p>
            <a:r>
              <a:rPr lang="en-GB" dirty="0"/>
              <a:t>However the USA and UK saw the rapid economic recovery of Germany as the </a:t>
            </a:r>
            <a:r>
              <a:rPr lang="en-GB" dirty="0">
                <a:solidFill>
                  <a:srgbClr val="FFC000"/>
                </a:solidFill>
              </a:rPr>
              <a:t>best way to contain communism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19" y="1132609"/>
            <a:ext cx="2514599" cy="301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880" y="3777961"/>
            <a:ext cx="2205038" cy="28144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558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88" y="0"/>
            <a:ext cx="7886700" cy="1325563"/>
          </a:xfrm>
        </p:spPr>
        <p:txBody>
          <a:bodyPr/>
          <a:lstStyle/>
          <a:p>
            <a:r>
              <a:rPr lang="en-GB" b="1" u="sng" dirty="0"/>
              <a:t>Long-Term Conflicts over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6" y="1132609"/>
            <a:ext cx="6338454" cy="5725391"/>
          </a:xfrm>
        </p:spPr>
        <p:txBody>
          <a:bodyPr>
            <a:normAutofit/>
          </a:bodyPr>
          <a:lstStyle/>
          <a:p>
            <a:r>
              <a:rPr lang="en-GB" b="1" u="sng" dirty="0"/>
              <a:t>2. Increasing Lack of Trust</a:t>
            </a:r>
            <a:r>
              <a:rPr lang="en-GB" b="1" dirty="0"/>
              <a:t> </a:t>
            </a:r>
            <a:r>
              <a:rPr lang="en-GB" dirty="0"/>
              <a:t>– As the Cold War developed, suspicions between the East and West </a:t>
            </a:r>
            <a:r>
              <a:rPr lang="en-GB" dirty="0">
                <a:solidFill>
                  <a:srgbClr val="FFC000"/>
                </a:solidFill>
              </a:rPr>
              <a:t>intensified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Both sides were concerned that a powerful Germany could </a:t>
            </a:r>
            <a:r>
              <a:rPr lang="en-GB" dirty="0">
                <a:solidFill>
                  <a:srgbClr val="00B0F0"/>
                </a:solidFill>
              </a:rPr>
              <a:t>once again be a threat if it joined with either side</a:t>
            </a:r>
            <a:r>
              <a:rPr lang="en-GB" dirty="0"/>
              <a:t>. Neither side wanted their opposing zones to </a:t>
            </a:r>
            <a:r>
              <a:rPr lang="en-GB" dirty="0">
                <a:solidFill>
                  <a:schemeClr val="accent4"/>
                </a:solidFill>
              </a:rPr>
              <a:t>recover before </a:t>
            </a:r>
            <a:r>
              <a:rPr lang="en-GB" dirty="0" smtClean="0">
                <a:solidFill>
                  <a:schemeClr val="accent4"/>
                </a:solidFill>
              </a:rPr>
              <a:t>their own. </a:t>
            </a:r>
            <a:endParaRPr lang="en-GB" dirty="0">
              <a:solidFill>
                <a:schemeClr val="accent4"/>
              </a:solidFill>
            </a:endParaRPr>
          </a:p>
          <a:p>
            <a:endParaRPr lang="en-GB" dirty="0"/>
          </a:p>
          <a:p>
            <a:r>
              <a:rPr lang="en-GB" dirty="0"/>
              <a:t>Stalin feared a </a:t>
            </a:r>
            <a:r>
              <a:rPr lang="en-GB" dirty="0">
                <a:solidFill>
                  <a:srgbClr val="92D050"/>
                </a:solidFill>
              </a:rPr>
              <a:t>pro-American and economically prosperous Germany</a:t>
            </a:r>
            <a:r>
              <a:rPr lang="en-GB" dirty="0"/>
              <a:t>. The West feared the influence of a </a:t>
            </a:r>
            <a:r>
              <a:rPr lang="en-GB" dirty="0">
                <a:solidFill>
                  <a:schemeClr val="accent4"/>
                </a:solidFill>
              </a:rPr>
              <a:t>Communist Germany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5" y="1132609"/>
            <a:ext cx="2626948" cy="356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302" y="4333008"/>
            <a:ext cx="1698716" cy="23180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057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09" y="110836"/>
            <a:ext cx="8636000" cy="1214727"/>
          </a:xfrm>
        </p:spPr>
        <p:txBody>
          <a:bodyPr/>
          <a:lstStyle/>
          <a:p>
            <a:r>
              <a:rPr lang="en-GB" b="1" u="sng" dirty="0"/>
              <a:t>Specific Disagreements over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1132609"/>
            <a:ext cx="6410037" cy="5725391"/>
          </a:xfrm>
        </p:spPr>
        <p:txBody>
          <a:bodyPr>
            <a:normAutofit/>
          </a:bodyPr>
          <a:lstStyle/>
          <a:p>
            <a:r>
              <a:rPr lang="en-GB" b="1" u="sng" dirty="0"/>
              <a:t>Economic Disagreements</a:t>
            </a:r>
            <a:r>
              <a:rPr lang="en-GB" dirty="0"/>
              <a:t> – At Potsdam it was agreed that the USSR could take </a:t>
            </a:r>
            <a:r>
              <a:rPr lang="en-GB" dirty="0">
                <a:solidFill>
                  <a:schemeClr val="accent4"/>
                </a:solidFill>
              </a:rPr>
              <a:t>25% of all industrial equipment from Western Zones</a:t>
            </a:r>
            <a:r>
              <a:rPr lang="en-GB" dirty="0"/>
              <a:t>. In return, the USSR had to supply </a:t>
            </a:r>
            <a:r>
              <a:rPr lang="en-GB" dirty="0">
                <a:solidFill>
                  <a:srgbClr val="00B0F0"/>
                </a:solidFill>
              </a:rPr>
              <a:t>food and raw materials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However, the USSR </a:t>
            </a:r>
            <a:r>
              <a:rPr lang="en-GB" dirty="0">
                <a:solidFill>
                  <a:srgbClr val="92D050"/>
                </a:solidFill>
              </a:rPr>
              <a:t>failed to deliver enough food</a:t>
            </a:r>
            <a:r>
              <a:rPr lang="en-GB" dirty="0"/>
              <a:t>, therefore the UK and USA stopped supplying the Soviet zone.</a:t>
            </a:r>
          </a:p>
          <a:p>
            <a:endParaRPr lang="en-GB" dirty="0"/>
          </a:p>
          <a:p>
            <a:r>
              <a:rPr lang="en-GB" dirty="0"/>
              <a:t>The Soviets also wanted </a:t>
            </a:r>
            <a:r>
              <a:rPr lang="en-GB" dirty="0">
                <a:solidFill>
                  <a:srgbClr val="FFC000"/>
                </a:solidFill>
              </a:rPr>
              <a:t>coal</a:t>
            </a:r>
            <a:r>
              <a:rPr lang="en-GB" dirty="0"/>
              <a:t> from Western Zones, however the Americans exported 25 million tons of coal to Western Europe instead.</a:t>
            </a:r>
          </a:p>
          <a:p>
            <a:endParaRPr lang="en-GB" dirty="0"/>
          </a:p>
          <a:p>
            <a:r>
              <a:rPr lang="en-GB" dirty="0"/>
              <a:t>On 1</a:t>
            </a:r>
            <a:r>
              <a:rPr lang="en-GB" baseline="30000" dirty="0"/>
              <a:t>st</a:t>
            </a:r>
            <a:r>
              <a:rPr lang="en-GB" dirty="0"/>
              <a:t> January 1947, the British and American zones were merged into one called ‘</a:t>
            </a:r>
            <a:r>
              <a:rPr lang="en-GB" dirty="0">
                <a:solidFill>
                  <a:schemeClr val="accent4"/>
                </a:solidFill>
              </a:rPr>
              <a:t>Bizonia</a:t>
            </a:r>
            <a:r>
              <a:rPr lang="en-GB" dirty="0"/>
              <a:t>’. This angered Stalin who wanted to prevent the West from rebuilding Germany.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3480632"/>
            <a:ext cx="2394671" cy="323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germany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56" y="1132609"/>
            <a:ext cx="2070853" cy="2127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27" y="0"/>
            <a:ext cx="9144000" cy="1325563"/>
          </a:xfrm>
        </p:spPr>
        <p:txBody>
          <a:bodyPr/>
          <a:lstStyle/>
          <a:p>
            <a:r>
              <a:rPr lang="en-GB" b="1" u="sng" dirty="0"/>
              <a:t>Specific Disagreements over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48" y="1116747"/>
            <a:ext cx="6608618" cy="5725391"/>
          </a:xfrm>
        </p:spPr>
        <p:txBody>
          <a:bodyPr>
            <a:normAutofit/>
          </a:bodyPr>
          <a:lstStyle/>
          <a:p>
            <a:r>
              <a:rPr lang="en-GB" b="1" u="sng" dirty="0"/>
              <a:t>Political Disagreements</a:t>
            </a:r>
            <a:r>
              <a:rPr lang="en-GB" dirty="0"/>
              <a:t> – As early as 1945, Stalin made moves to incorporate Germany into Moscow’s </a:t>
            </a:r>
            <a:r>
              <a:rPr lang="en-GB" dirty="0">
                <a:solidFill>
                  <a:srgbClr val="FFC000"/>
                </a:solidFill>
              </a:rPr>
              <a:t>sphere of influence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In April 1946, the Soviets forcibly merged all political parties in their zone to form the </a:t>
            </a:r>
            <a:r>
              <a:rPr lang="en-GB" dirty="0">
                <a:solidFill>
                  <a:srgbClr val="92D050"/>
                </a:solidFill>
              </a:rPr>
              <a:t>Socialist Unity Party </a:t>
            </a:r>
            <a:r>
              <a:rPr lang="en-GB" dirty="0"/>
              <a:t>(SED).</a:t>
            </a:r>
          </a:p>
          <a:p>
            <a:endParaRPr lang="en-GB" dirty="0"/>
          </a:p>
          <a:p>
            <a:r>
              <a:rPr lang="en-GB" dirty="0"/>
              <a:t>However the SED </a:t>
            </a:r>
            <a:r>
              <a:rPr lang="en-GB" dirty="0">
                <a:solidFill>
                  <a:srgbClr val="00B0F0"/>
                </a:solidFill>
              </a:rPr>
              <a:t>failed to win support in the Western Zones </a:t>
            </a:r>
            <a:r>
              <a:rPr lang="en-GB" dirty="0"/>
              <a:t>as many Germans feared Soviet influence. As a result, SED leaders began </a:t>
            </a:r>
            <a:r>
              <a:rPr lang="en-GB" dirty="0">
                <a:solidFill>
                  <a:schemeClr val="accent4"/>
                </a:solidFill>
              </a:rPr>
              <a:t>planning their own regime </a:t>
            </a:r>
            <a:r>
              <a:rPr lang="en-GB" dirty="0"/>
              <a:t>in the East.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3638982"/>
            <a:ext cx="2336223" cy="306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66" y="1092502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1" y="0"/>
            <a:ext cx="9144000" cy="1325563"/>
          </a:xfrm>
        </p:spPr>
        <p:txBody>
          <a:bodyPr/>
          <a:lstStyle/>
          <a:p>
            <a:r>
              <a:rPr lang="en-GB" b="1" u="sng" dirty="0"/>
              <a:t>Specific Disagreements over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9" y="1132609"/>
            <a:ext cx="6442364" cy="5725391"/>
          </a:xfrm>
        </p:spPr>
        <p:txBody>
          <a:bodyPr>
            <a:normAutofit/>
          </a:bodyPr>
          <a:lstStyle/>
          <a:p>
            <a:r>
              <a:rPr lang="en-GB" dirty="0"/>
              <a:t>Meanwhile, Western allies decided to </a:t>
            </a:r>
            <a:r>
              <a:rPr lang="en-GB" dirty="0">
                <a:solidFill>
                  <a:srgbClr val="00B0F0"/>
                </a:solidFill>
              </a:rPr>
              <a:t>consolidate their occupying zones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At </a:t>
            </a:r>
            <a:r>
              <a:rPr lang="en-GB" dirty="0">
                <a:solidFill>
                  <a:schemeClr val="accent4"/>
                </a:solidFill>
              </a:rPr>
              <a:t>the London Conference of Foreign Ministers </a:t>
            </a:r>
            <a:r>
              <a:rPr lang="en-GB" dirty="0"/>
              <a:t>in 1948, France, Britain and the USA began drawing up a constitution for a new West German state. Soviet </a:t>
            </a:r>
            <a:r>
              <a:rPr lang="en-GB" dirty="0">
                <a:solidFill>
                  <a:srgbClr val="92D050"/>
                </a:solidFill>
              </a:rPr>
              <a:t>spies told Stalin everything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They also agreed to introduce a new currency, the </a:t>
            </a:r>
            <a:r>
              <a:rPr lang="en-GB" dirty="0">
                <a:solidFill>
                  <a:schemeClr val="accent4"/>
                </a:solidFill>
              </a:rPr>
              <a:t>Deutschmark</a:t>
            </a:r>
            <a:r>
              <a:rPr lang="en-GB" dirty="0"/>
              <a:t>, in the Western Zones. Stalin viewed this as the first step in the </a:t>
            </a:r>
            <a:r>
              <a:rPr lang="en-GB" dirty="0">
                <a:solidFill>
                  <a:srgbClr val="FFC000"/>
                </a:solidFill>
              </a:rPr>
              <a:t>establishment of a new Germany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To stop this, Stalin decided to </a:t>
            </a:r>
            <a:r>
              <a:rPr lang="en-GB" dirty="0">
                <a:solidFill>
                  <a:srgbClr val="00B0F0"/>
                </a:solidFill>
              </a:rPr>
              <a:t>blockade Berlin</a:t>
            </a:r>
            <a:r>
              <a:rPr lang="en-GB" dirty="0"/>
              <a:t> in an attempt to force the West 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10" y="4826577"/>
            <a:ext cx="2819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18046"/>
            <a:ext cx="2819400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1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121"/>
            <a:ext cx="9144000" cy="1325563"/>
          </a:xfrm>
        </p:spPr>
        <p:txBody>
          <a:bodyPr/>
          <a:lstStyle/>
          <a:p>
            <a:r>
              <a:rPr lang="en-GB" b="1" u="sng" dirty="0"/>
              <a:t>What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" y="1128323"/>
            <a:ext cx="6515101" cy="5725391"/>
          </a:xfrm>
        </p:spPr>
        <p:txBody>
          <a:bodyPr>
            <a:normAutofit/>
          </a:bodyPr>
          <a:lstStyle/>
          <a:p>
            <a:r>
              <a:rPr lang="en-GB" dirty="0"/>
              <a:t>In response to the introduction of the new currency, Stalin launched a </a:t>
            </a:r>
            <a:r>
              <a:rPr lang="en-GB" dirty="0">
                <a:solidFill>
                  <a:schemeClr val="accent4"/>
                </a:solidFill>
              </a:rPr>
              <a:t>total blockade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of West Berlin on 23</a:t>
            </a:r>
            <a:r>
              <a:rPr lang="en-GB" baseline="30000" dirty="0"/>
              <a:t>rd</a:t>
            </a:r>
            <a:r>
              <a:rPr lang="en-GB" dirty="0"/>
              <a:t> June 1948.</a:t>
            </a:r>
          </a:p>
          <a:p>
            <a:endParaRPr lang="en-GB" dirty="0"/>
          </a:p>
          <a:p>
            <a:r>
              <a:rPr lang="en-GB" dirty="0"/>
              <a:t>All </a:t>
            </a:r>
            <a:r>
              <a:rPr lang="en-GB" dirty="0">
                <a:solidFill>
                  <a:schemeClr val="accent4"/>
                </a:solidFill>
              </a:rPr>
              <a:t>road, railway and waterways </a:t>
            </a:r>
            <a:r>
              <a:rPr lang="en-GB" dirty="0"/>
              <a:t>linking West Berlin to the Western Zones of Germany were closed. Supplies of electricity were also cut. The USSR also left the </a:t>
            </a:r>
            <a:r>
              <a:rPr lang="en-GB" dirty="0">
                <a:solidFill>
                  <a:srgbClr val="FFC000"/>
                </a:solidFill>
              </a:rPr>
              <a:t>Allied Control Council</a:t>
            </a:r>
            <a:r>
              <a:rPr lang="en-GB" dirty="0"/>
              <a:t> for Germany and the Berlin </a:t>
            </a:r>
            <a:r>
              <a:rPr lang="en-GB" i="1" dirty="0" err="1">
                <a:solidFill>
                  <a:srgbClr val="00B0F0"/>
                </a:solidFill>
              </a:rPr>
              <a:t>Kommandantura</a:t>
            </a:r>
            <a:r>
              <a:rPr lang="en-GB" i="1" dirty="0"/>
              <a:t>.</a:t>
            </a:r>
          </a:p>
          <a:p>
            <a:endParaRPr lang="en-GB" i="1" dirty="0"/>
          </a:p>
          <a:p>
            <a:r>
              <a:rPr lang="en-GB" dirty="0"/>
              <a:t>This left the West with a stark choice, they </a:t>
            </a:r>
            <a:r>
              <a:rPr lang="en-GB" dirty="0">
                <a:solidFill>
                  <a:srgbClr val="92D050"/>
                </a:solidFill>
              </a:rPr>
              <a:t>didn’t want to risk war </a:t>
            </a:r>
            <a:r>
              <a:rPr lang="en-GB" dirty="0"/>
              <a:t>with the USSR but they </a:t>
            </a:r>
            <a:r>
              <a:rPr lang="en-GB" dirty="0">
                <a:solidFill>
                  <a:srgbClr val="FFC000"/>
                </a:solidFill>
              </a:rPr>
              <a:t>didn’t want to let West Berlin fall </a:t>
            </a:r>
            <a:r>
              <a:rPr lang="en-GB" dirty="0"/>
              <a:t>to the Communists.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92" y="550799"/>
            <a:ext cx="2640391" cy="166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62" y="2154570"/>
            <a:ext cx="2791381" cy="2777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992" y="4987636"/>
            <a:ext cx="2473851" cy="17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471</TotalTime>
  <Words>1115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Corbel</vt:lpstr>
      <vt:lpstr>Basis</vt:lpstr>
      <vt:lpstr>Did the Berlin Blockade ‘trigger’ the Cold War?</vt:lpstr>
      <vt:lpstr>The Occupation of Germany</vt:lpstr>
      <vt:lpstr>PowerPoint Presentation</vt:lpstr>
      <vt:lpstr>Long-Term Conflicts over Germany</vt:lpstr>
      <vt:lpstr>Long-Term Conflicts over Germany</vt:lpstr>
      <vt:lpstr>Specific Disagreements over Germany</vt:lpstr>
      <vt:lpstr>Specific Disagreements over Germany</vt:lpstr>
      <vt:lpstr>Specific Disagreements over Germany</vt:lpstr>
      <vt:lpstr>What happened?</vt:lpstr>
      <vt:lpstr>What happened?</vt:lpstr>
      <vt:lpstr>Results of the Blockade</vt:lpstr>
      <vt:lpstr>Results of the Blockade</vt:lpstr>
      <vt:lpstr>Results of the Blockade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the Berlin Crisis ‘trigger’ the Cold War?</dc:title>
  <dc:creator>Stephen Budd</dc:creator>
  <cp:lastModifiedBy>Donald Lynch</cp:lastModifiedBy>
  <cp:revision>38</cp:revision>
  <dcterms:created xsi:type="dcterms:W3CDTF">2014-11-26T10:40:06Z</dcterms:created>
  <dcterms:modified xsi:type="dcterms:W3CDTF">2018-03-06T14:40:27Z</dcterms:modified>
</cp:coreProperties>
</file>