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84" r:id="rId7"/>
    <p:sldId id="261" r:id="rId8"/>
    <p:sldId id="285" r:id="rId9"/>
    <p:sldId id="262" r:id="rId10"/>
    <p:sldId id="263" r:id="rId11"/>
    <p:sldId id="264" r:id="rId12"/>
    <p:sldId id="265" r:id="rId13"/>
    <p:sldId id="286" r:id="rId14"/>
    <p:sldId id="266" r:id="rId15"/>
    <p:sldId id="287" r:id="rId16"/>
    <p:sldId id="267" r:id="rId17"/>
    <p:sldId id="268" r:id="rId18"/>
    <p:sldId id="269" r:id="rId19"/>
    <p:sldId id="270" r:id="rId20"/>
    <p:sldId id="271" r:id="rId21"/>
    <p:sldId id="272" r:id="rId22"/>
    <p:sldId id="274" r:id="rId23"/>
    <p:sldId id="273" r:id="rId24"/>
    <p:sldId id="280" r:id="rId25"/>
    <p:sldId id="275" r:id="rId26"/>
    <p:sldId id="282" r:id="rId27"/>
    <p:sldId id="276" r:id="rId28"/>
    <p:sldId id="281" r:id="rId29"/>
    <p:sldId id="277" r:id="rId30"/>
    <p:sldId id="279" r:id="rId31"/>
    <p:sldId id="278"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1224"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65880-5E6E-4A37-8E1C-05537697AB65}" type="doc">
      <dgm:prSet loTypeId="urn:microsoft.com/office/officeart/2005/8/layout/vList6" loCatId="process" qsTypeId="urn:microsoft.com/office/officeart/2005/8/quickstyle/3d2" qsCatId="3D" csTypeId="urn:microsoft.com/office/officeart/2005/8/colors/colorful1" csCatId="colorful" phldr="1"/>
      <dgm:spPr/>
      <dgm:t>
        <a:bodyPr/>
        <a:lstStyle/>
        <a:p>
          <a:endParaRPr lang="en-US"/>
        </a:p>
      </dgm:t>
    </dgm:pt>
    <dgm:pt modelId="{87B02C55-530E-4CFE-A338-E30D2AAE9213}">
      <dgm:prSet phldrT="[Text]"/>
      <dgm:spPr/>
      <dgm:t>
        <a:bodyPr/>
        <a:lstStyle/>
        <a:p>
          <a:r>
            <a:rPr lang="en-US" b="1" dirty="0" smtClean="0"/>
            <a:t>Military Failures</a:t>
          </a:r>
          <a:endParaRPr lang="en-US" b="1" dirty="0"/>
        </a:p>
      </dgm:t>
    </dgm:pt>
    <dgm:pt modelId="{4C415B61-00E6-44E2-95E7-D25D9E0B9FE4}" type="parTrans" cxnId="{117B9490-029D-41EA-8F47-2C3C75D42AD8}">
      <dgm:prSet/>
      <dgm:spPr/>
      <dgm:t>
        <a:bodyPr/>
        <a:lstStyle/>
        <a:p>
          <a:endParaRPr lang="en-US"/>
        </a:p>
      </dgm:t>
    </dgm:pt>
    <dgm:pt modelId="{E1CC000E-A549-41AD-B4CE-C0862F3EB117}" type="sibTrans" cxnId="{117B9490-029D-41EA-8F47-2C3C75D42AD8}">
      <dgm:prSet/>
      <dgm:spPr/>
      <dgm:t>
        <a:bodyPr/>
        <a:lstStyle/>
        <a:p>
          <a:endParaRPr lang="en-US"/>
        </a:p>
      </dgm:t>
    </dgm:pt>
    <dgm:pt modelId="{9DE93327-40F0-47AE-83DE-E744B5399828}">
      <dgm:prSet phldrT="[Text]"/>
      <dgm:spPr/>
      <dgm:t>
        <a:bodyPr/>
        <a:lstStyle/>
        <a:p>
          <a:r>
            <a:rPr lang="en-US" b="1" dirty="0" smtClean="0"/>
            <a:t>Economic Stagnation</a:t>
          </a:r>
          <a:endParaRPr lang="en-US" b="1" dirty="0"/>
        </a:p>
      </dgm:t>
    </dgm:pt>
    <dgm:pt modelId="{7BB3BE47-DA49-4437-A810-A7DF3A94C4CE}" type="parTrans" cxnId="{73C27BE8-1A04-4F70-A66B-AFA170F735D4}">
      <dgm:prSet/>
      <dgm:spPr/>
      <dgm:t>
        <a:bodyPr/>
        <a:lstStyle/>
        <a:p>
          <a:endParaRPr lang="en-US"/>
        </a:p>
      </dgm:t>
    </dgm:pt>
    <dgm:pt modelId="{D79CDDA0-2BAA-4B6F-A15B-231D3A9A572E}" type="sibTrans" cxnId="{73C27BE8-1A04-4F70-A66B-AFA170F735D4}">
      <dgm:prSet/>
      <dgm:spPr/>
      <dgm:t>
        <a:bodyPr/>
        <a:lstStyle/>
        <a:p>
          <a:endParaRPr lang="en-US"/>
        </a:p>
      </dgm:t>
    </dgm:pt>
    <dgm:pt modelId="{63E04749-7EDC-448A-9782-78DD50A28CD7}">
      <dgm:prSet phldrT="[Text]"/>
      <dgm:spPr/>
      <dgm:t>
        <a:bodyPr/>
        <a:lstStyle/>
        <a:p>
          <a:r>
            <a:rPr lang="en-US" b="1" dirty="0" smtClean="0"/>
            <a:t>Ideological &amp; Social Malaise in Soviet Bloc</a:t>
          </a:r>
          <a:endParaRPr lang="en-US" b="1" dirty="0"/>
        </a:p>
      </dgm:t>
    </dgm:pt>
    <dgm:pt modelId="{8395D458-E3D5-485B-990E-854201984304}" type="parTrans" cxnId="{6D611C18-E8AB-493B-9D56-AFFD259AD771}">
      <dgm:prSet/>
      <dgm:spPr/>
      <dgm:t>
        <a:bodyPr/>
        <a:lstStyle/>
        <a:p>
          <a:endParaRPr lang="en-US"/>
        </a:p>
      </dgm:t>
    </dgm:pt>
    <dgm:pt modelId="{98E951B2-0EC9-4022-BC64-A3D9CB0B0143}" type="sibTrans" cxnId="{6D611C18-E8AB-493B-9D56-AFFD259AD771}">
      <dgm:prSet/>
      <dgm:spPr/>
      <dgm:t>
        <a:bodyPr/>
        <a:lstStyle/>
        <a:p>
          <a:endParaRPr lang="en-US"/>
        </a:p>
      </dgm:t>
    </dgm:pt>
    <dgm:pt modelId="{FBB0457C-391B-4E41-9670-6206D7A0CE13}">
      <dgm:prSet phldrT="[Text]"/>
      <dgm:spPr/>
      <dgm:t>
        <a:bodyPr/>
        <a:lstStyle/>
        <a:p>
          <a:r>
            <a:rPr lang="en-US" b="1" dirty="0" smtClean="0"/>
            <a:t>Role of Gorbachev</a:t>
          </a:r>
          <a:endParaRPr lang="en-US" b="1" dirty="0"/>
        </a:p>
      </dgm:t>
    </dgm:pt>
    <dgm:pt modelId="{FA08FE9D-64D8-432F-A8AD-D0C34FCAE77E}" type="parTrans" cxnId="{BFB3C679-7003-4928-9A4F-69546D3EB9B3}">
      <dgm:prSet/>
      <dgm:spPr/>
      <dgm:t>
        <a:bodyPr/>
        <a:lstStyle/>
        <a:p>
          <a:endParaRPr lang="en-US"/>
        </a:p>
      </dgm:t>
    </dgm:pt>
    <dgm:pt modelId="{943E6D1E-39A4-429C-8F72-88F11E5AEE49}" type="sibTrans" cxnId="{BFB3C679-7003-4928-9A4F-69546D3EB9B3}">
      <dgm:prSet/>
      <dgm:spPr/>
      <dgm:t>
        <a:bodyPr/>
        <a:lstStyle/>
        <a:p>
          <a:endParaRPr lang="en-US"/>
        </a:p>
      </dgm:t>
    </dgm:pt>
    <dgm:pt modelId="{5464E442-99BC-407C-90B4-8B17C0B01DE7}">
      <dgm:prSet/>
      <dgm:spPr/>
      <dgm:t>
        <a:bodyPr/>
        <a:lstStyle/>
        <a:p>
          <a:r>
            <a:rPr lang="en-US" b="1" dirty="0" smtClean="0"/>
            <a:t>Role of Reagan</a:t>
          </a:r>
          <a:endParaRPr lang="en-US" b="1" dirty="0"/>
        </a:p>
      </dgm:t>
    </dgm:pt>
    <dgm:pt modelId="{5B9D367E-8F5A-4883-A4BD-875F1DBA8D1B}" type="parTrans" cxnId="{0665802A-44E5-437E-9437-E16FFE3BEBCE}">
      <dgm:prSet/>
      <dgm:spPr/>
      <dgm:t>
        <a:bodyPr/>
        <a:lstStyle/>
        <a:p>
          <a:endParaRPr lang="en-US"/>
        </a:p>
      </dgm:t>
    </dgm:pt>
    <dgm:pt modelId="{2B719181-165F-429D-8980-A649645A5A4D}" type="sibTrans" cxnId="{0665802A-44E5-437E-9437-E16FFE3BEBCE}">
      <dgm:prSet/>
      <dgm:spPr/>
      <dgm:t>
        <a:bodyPr/>
        <a:lstStyle/>
        <a:p>
          <a:endParaRPr lang="en-US"/>
        </a:p>
      </dgm:t>
    </dgm:pt>
    <dgm:pt modelId="{1A4D0448-4F4A-47AD-9B7D-1701708947E2}">
      <dgm:prSet/>
      <dgm:spPr/>
      <dgm:t>
        <a:bodyPr/>
        <a:lstStyle/>
        <a:p>
          <a:r>
            <a:rPr lang="en-US" dirty="0" smtClean="0"/>
            <a:t>Afghanistan 1979-89, Costs, ‘Vietnam Effect’, </a:t>
          </a:r>
          <a:endParaRPr lang="en-US" dirty="0"/>
        </a:p>
      </dgm:t>
    </dgm:pt>
    <dgm:pt modelId="{27FE0002-13C8-47DB-9DF3-50F97E39F4BE}" type="parTrans" cxnId="{68FCE19D-CEB9-4623-B58C-42724718D4CC}">
      <dgm:prSet/>
      <dgm:spPr/>
      <dgm:t>
        <a:bodyPr/>
        <a:lstStyle/>
        <a:p>
          <a:endParaRPr lang="en-US"/>
        </a:p>
      </dgm:t>
    </dgm:pt>
    <dgm:pt modelId="{E2FD1B23-8BF4-4FF4-A835-466509F083CE}" type="sibTrans" cxnId="{68FCE19D-CEB9-4623-B58C-42724718D4CC}">
      <dgm:prSet/>
      <dgm:spPr/>
      <dgm:t>
        <a:bodyPr/>
        <a:lstStyle/>
        <a:p>
          <a:endParaRPr lang="en-US"/>
        </a:p>
      </dgm:t>
    </dgm:pt>
    <dgm:pt modelId="{A60B1ECF-87A9-4F3D-894D-8E092BD0E5A5}">
      <dgm:prSet/>
      <dgm:spPr/>
      <dgm:t>
        <a:bodyPr/>
        <a:lstStyle/>
        <a:p>
          <a:r>
            <a:rPr lang="en-US" b="1" dirty="0" smtClean="0"/>
            <a:t>Events of 1989</a:t>
          </a:r>
          <a:endParaRPr lang="en-US" b="1" dirty="0"/>
        </a:p>
      </dgm:t>
    </dgm:pt>
    <dgm:pt modelId="{19C62CE7-1F23-4CFE-8670-100F79627D19}" type="parTrans" cxnId="{F84DB16D-E5D8-47A4-981B-983AA5349806}">
      <dgm:prSet/>
      <dgm:spPr/>
      <dgm:t>
        <a:bodyPr/>
        <a:lstStyle/>
        <a:p>
          <a:endParaRPr lang="en-US"/>
        </a:p>
      </dgm:t>
    </dgm:pt>
    <dgm:pt modelId="{70329385-46DF-4B18-AE72-DA1EC45E0E99}" type="sibTrans" cxnId="{F84DB16D-E5D8-47A4-981B-983AA5349806}">
      <dgm:prSet/>
      <dgm:spPr/>
      <dgm:t>
        <a:bodyPr/>
        <a:lstStyle/>
        <a:p>
          <a:endParaRPr lang="en-US"/>
        </a:p>
      </dgm:t>
    </dgm:pt>
    <dgm:pt modelId="{5CBC14F0-46D7-41E6-A171-C540E158231D}">
      <dgm:prSet/>
      <dgm:spPr/>
      <dgm:t>
        <a:bodyPr/>
        <a:lstStyle/>
        <a:p>
          <a:r>
            <a:rPr lang="en-US" b="1" dirty="0" smtClean="0"/>
            <a:t>Nationalist Movements</a:t>
          </a:r>
          <a:endParaRPr lang="en-US" b="1" dirty="0"/>
        </a:p>
      </dgm:t>
    </dgm:pt>
    <dgm:pt modelId="{55F09003-EEBC-4A02-8761-B37070247DC0}" type="parTrans" cxnId="{42FF8276-885D-45E0-A73F-DCDF15183F74}">
      <dgm:prSet/>
      <dgm:spPr/>
      <dgm:t>
        <a:bodyPr/>
        <a:lstStyle/>
        <a:p>
          <a:endParaRPr lang="en-US"/>
        </a:p>
      </dgm:t>
    </dgm:pt>
    <dgm:pt modelId="{FA1807DA-E6FB-41A7-851F-245B8D6846EB}" type="sibTrans" cxnId="{42FF8276-885D-45E0-A73F-DCDF15183F74}">
      <dgm:prSet/>
      <dgm:spPr/>
      <dgm:t>
        <a:bodyPr/>
        <a:lstStyle/>
        <a:p>
          <a:endParaRPr lang="en-US"/>
        </a:p>
      </dgm:t>
    </dgm:pt>
    <dgm:pt modelId="{351FBEA7-FF16-428E-B008-F97226B27E4B}">
      <dgm:prSet/>
      <dgm:spPr/>
      <dgm:t>
        <a:bodyPr/>
        <a:lstStyle/>
        <a:p>
          <a:r>
            <a:rPr lang="en-US" b="1" dirty="0" smtClean="0"/>
            <a:t>Summit Meetings</a:t>
          </a:r>
          <a:endParaRPr lang="en-US" b="1" dirty="0"/>
        </a:p>
      </dgm:t>
    </dgm:pt>
    <dgm:pt modelId="{BE61F211-206D-434E-BC0A-A3B61342BA34}" type="parTrans" cxnId="{2B3C39B5-6F04-49C4-A040-C5CB8EEBFFE5}">
      <dgm:prSet/>
      <dgm:spPr/>
      <dgm:t>
        <a:bodyPr/>
        <a:lstStyle/>
        <a:p>
          <a:endParaRPr lang="en-US"/>
        </a:p>
      </dgm:t>
    </dgm:pt>
    <dgm:pt modelId="{60F2DEEF-28D2-45F3-A796-21A5D3D1E36C}" type="sibTrans" cxnId="{2B3C39B5-6F04-49C4-A040-C5CB8EEBFFE5}">
      <dgm:prSet/>
      <dgm:spPr/>
      <dgm:t>
        <a:bodyPr/>
        <a:lstStyle/>
        <a:p>
          <a:endParaRPr lang="en-US"/>
        </a:p>
      </dgm:t>
    </dgm:pt>
    <dgm:pt modelId="{462E894F-6E11-47FF-BC13-E161CF85B126}">
      <dgm:prSet/>
      <dgm:spPr/>
      <dgm:t>
        <a:bodyPr/>
        <a:lstStyle/>
        <a:p>
          <a:r>
            <a:rPr lang="en-US" dirty="0" smtClean="0"/>
            <a:t>Glasnost, Perestroika, </a:t>
          </a:r>
          <a:r>
            <a:rPr lang="en-US" dirty="0" err="1" smtClean="0"/>
            <a:t>Democratisation</a:t>
          </a:r>
          <a:r>
            <a:rPr lang="en-US" dirty="0" smtClean="0"/>
            <a:t>, 1988 UN Speech, Refusal to Use Force, Visit to </a:t>
          </a:r>
          <a:r>
            <a:rPr lang="en-US" dirty="0" err="1" smtClean="0"/>
            <a:t>Honecker</a:t>
          </a:r>
          <a:r>
            <a:rPr lang="en-US" dirty="0" smtClean="0"/>
            <a:t> 89</a:t>
          </a:r>
          <a:endParaRPr lang="en-US" dirty="0"/>
        </a:p>
      </dgm:t>
    </dgm:pt>
    <dgm:pt modelId="{47158772-B356-4FC8-8369-8DCFC5867713}" type="parTrans" cxnId="{15AE4428-EFC4-4A61-8707-6041D80D685E}">
      <dgm:prSet/>
      <dgm:spPr/>
      <dgm:t>
        <a:bodyPr/>
        <a:lstStyle/>
        <a:p>
          <a:endParaRPr lang="en-US"/>
        </a:p>
      </dgm:t>
    </dgm:pt>
    <dgm:pt modelId="{DDE37412-03EA-4039-8F6D-1D4EF5191CF5}" type="sibTrans" cxnId="{15AE4428-EFC4-4A61-8707-6041D80D685E}">
      <dgm:prSet/>
      <dgm:spPr/>
      <dgm:t>
        <a:bodyPr/>
        <a:lstStyle/>
        <a:p>
          <a:endParaRPr lang="en-US"/>
        </a:p>
      </dgm:t>
    </dgm:pt>
    <dgm:pt modelId="{1DBA8CB4-9956-480E-A78B-718891074CCE}">
      <dgm:prSet/>
      <dgm:spPr/>
      <dgm:t>
        <a:bodyPr/>
        <a:lstStyle/>
        <a:p>
          <a:r>
            <a:rPr lang="en-US" dirty="0" smtClean="0"/>
            <a:t>Zero Option, SDI, Containment, Evil Empire, Increased </a:t>
          </a:r>
          <a:r>
            <a:rPr lang="en-US" dirty="0" err="1" smtClean="0"/>
            <a:t>Defence</a:t>
          </a:r>
          <a:r>
            <a:rPr lang="en-US" dirty="0" smtClean="0"/>
            <a:t> Spending, Stealth Bomber, Trident</a:t>
          </a:r>
          <a:endParaRPr lang="en-US" dirty="0"/>
        </a:p>
      </dgm:t>
    </dgm:pt>
    <dgm:pt modelId="{A4DF38BD-3DBC-4681-9258-64D28CC6BC86}" type="parTrans" cxnId="{D6125632-582A-4F93-A4CE-CB5BC6141F2F}">
      <dgm:prSet/>
      <dgm:spPr/>
      <dgm:t>
        <a:bodyPr/>
        <a:lstStyle/>
        <a:p>
          <a:endParaRPr lang="en-US"/>
        </a:p>
      </dgm:t>
    </dgm:pt>
    <dgm:pt modelId="{9DDF5729-5BAC-4534-92F2-04AC3C8CE763}" type="sibTrans" cxnId="{D6125632-582A-4F93-A4CE-CB5BC6141F2F}">
      <dgm:prSet/>
      <dgm:spPr/>
      <dgm:t>
        <a:bodyPr/>
        <a:lstStyle/>
        <a:p>
          <a:endParaRPr lang="en-US"/>
        </a:p>
      </dgm:t>
    </dgm:pt>
    <dgm:pt modelId="{ADFF0784-AF10-4493-8CFB-7B7FDC02A2C3}">
      <dgm:prSet/>
      <dgm:spPr/>
      <dgm:t>
        <a:bodyPr/>
        <a:lstStyle/>
        <a:p>
          <a:r>
            <a:rPr lang="en-US" dirty="0" smtClean="0"/>
            <a:t>Geneva 85, Reykjavik 86, Washington 87, Moscow 88, Malta 89 – INF Treaty</a:t>
          </a:r>
          <a:endParaRPr lang="en-US" dirty="0"/>
        </a:p>
      </dgm:t>
    </dgm:pt>
    <dgm:pt modelId="{BC3C37DD-2033-4591-AE4C-288EA25BD044}" type="parTrans" cxnId="{CACC29BD-D80E-4D89-AA63-057B173DC9D4}">
      <dgm:prSet/>
      <dgm:spPr/>
      <dgm:t>
        <a:bodyPr/>
        <a:lstStyle/>
        <a:p>
          <a:endParaRPr lang="en-US"/>
        </a:p>
      </dgm:t>
    </dgm:pt>
    <dgm:pt modelId="{A199F475-EDAD-45D6-8A7F-B10F5EC0F62C}" type="sibTrans" cxnId="{CACC29BD-D80E-4D89-AA63-057B173DC9D4}">
      <dgm:prSet/>
      <dgm:spPr/>
      <dgm:t>
        <a:bodyPr/>
        <a:lstStyle/>
        <a:p>
          <a:endParaRPr lang="en-US"/>
        </a:p>
      </dgm:t>
    </dgm:pt>
    <dgm:pt modelId="{932E9E8B-63F2-4E6F-85D3-8DC9050D053D}">
      <dgm:prSet/>
      <dgm:spPr/>
      <dgm:t>
        <a:bodyPr/>
        <a:lstStyle/>
        <a:p>
          <a:r>
            <a:rPr lang="en-US" dirty="0" smtClean="0"/>
            <a:t>Little growth, No consumer goods, lack of jobs, absenteeism, inefficient, imports food, low oil prices</a:t>
          </a:r>
          <a:endParaRPr lang="en-US" dirty="0"/>
        </a:p>
      </dgm:t>
    </dgm:pt>
    <dgm:pt modelId="{3F9FECAC-7172-4098-9936-C9E8233B3CC8}" type="parTrans" cxnId="{AA915F47-28A4-4977-A541-57B205FE11B8}">
      <dgm:prSet/>
      <dgm:spPr/>
      <dgm:t>
        <a:bodyPr/>
        <a:lstStyle/>
        <a:p>
          <a:endParaRPr lang="en-US"/>
        </a:p>
      </dgm:t>
    </dgm:pt>
    <dgm:pt modelId="{CA791FED-05CA-47B3-A10F-DDA9EE9A16B5}" type="sibTrans" cxnId="{AA915F47-28A4-4977-A541-57B205FE11B8}">
      <dgm:prSet/>
      <dgm:spPr/>
      <dgm:t>
        <a:bodyPr/>
        <a:lstStyle/>
        <a:p>
          <a:endParaRPr lang="en-US"/>
        </a:p>
      </dgm:t>
    </dgm:pt>
    <dgm:pt modelId="{E1B817E4-6F75-4223-BA08-CA9A5F3883A7}">
      <dgm:prSet/>
      <dgm:spPr/>
      <dgm:t>
        <a:bodyPr/>
        <a:lstStyle/>
        <a:p>
          <a:r>
            <a:rPr lang="en-US" dirty="0" smtClean="0"/>
            <a:t>Self-doubt in leaders, failure to beat capitalism, Alcoholism, Anti-Social behavior, Criticism</a:t>
          </a:r>
          <a:endParaRPr lang="en-US" dirty="0"/>
        </a:p>
      </dgm:t>
    </dgm:pt>
    <dgm:pt modelId="{538CDB59-5571-4EF7-AC93-5F3AD5573F50}" type="parTrans" cxnId="{2A0351D8-8F2B-46F8-BC45-A90C166616B3}">
      <dgm:prSet/>
      <dgm:spPr/>
      <dgm:t>
        <a:bodyPr/>
        <a:lstStyle/>
        <a:p>
          <a:endParaRPr lang="en-US"/>
        </a:p>
      </dgm:t>
    </dgm:pt>
    <dgm:pt modelId="{6E848FD7-134C-443B-B92E-6C11A2B25170}" type="sibTrans" cxnId="{2A0351D8-8F2B-46F8-BC45-A90C166616B3}">
      <dgm:prSet/>
      <dgm:spPr/>
      <dgm:t>
        <a:bodyPr/>
        <a:lstStyle/>
        <a:p>
          <a:endParaRPr lang="en-US"/>
        </a:p>
      </dgm:t>
    </dgm:pt>
    <dgm:pt modelId="{5E1609A7-DC3F-4F81-9F4A-E218CD02BEC8}">
      <dgm:prSet/>
      <dgm:spPr/>
      <dgm:t>
        <a:bodyPr/>
        <a:lstStyle/>
        <a:p>
          <a:r>
            <a:rPr lang="en-US" dirty="0" smtClean="0"/>
            <a:t>Solidarity in Poland, Influence of Catholic Church, New Forum in East Germany, Civic Forum in </a:t>
          </a:r>
          <a:r>
            <a:rPr lang="en-US" dirty="0" err="1" smtClean="0"/>
            <a:t>Czecho</a:t>
          </a:r>
          <a:r>
            <a:rPr lang="en-US" dirty="0" smtClean="0"/>
            <a:t>.</a:t>
          </a:r>
          <a:endParaRPr lang="en-US" dirty="0"/>
        </a:p>
      </dgm:t>
    </dgm:pt>
    <dgm:pt modelId="{9B284233-7E52-4005-AA25-AF1F38BC6FCD}" type="parTrans" cxnId="{298F5600-D6B2-4505-B8C9-07D2CC900F5F}">
      <dgm:prSet/>
      <dgm:spPr/>
      <dgm:t>
        <a:bodyPr/>
        <a:lstStyle/>
        <a:p>
          <a:endParaRPr lang="en-US"/>
        </a:p>
      </dgm:t>
    </dgm:pt>
    <dgm:pt modelId="{2D5072D0-CB4E-48F0-8EF8-D0223CB7C37C}" type="sibTrans" cxnId="{298F5600-D6B2-4505-B8C9-07D2CC900F5F}">
      <dgm:prSet/>
      <dgm:spPr/>
      <dgm:t>
        <a:bodyPr/>
        <a:lstStyle/>
        <a:p>
          <a:endParaRPr lang="en-US"/>
        </a:p>
      </dgm:t>
    </dgm:pt>
    <dgm:pt modelId="{993B6F29-10FB-4AD7-8680-265EC4C8ADD0}">
      <dgm:prSet/>
      <dgm:spPr/>
      <dgm:t>
        <a:bodyPr/>
        <a:lstStyle/>
        <a:p>
          <a:r>
            <a:rPr lang="en-US" dirty="0" smtClean="0"/>
            <a:t>Hungary removes border in May, Solidarity wins Elections in June, Berlin Wall/Velvet Rev. in Nov </a:t>
          </a:r>
          <a:endParaRPr lang="en-US" dirty="0"/>
        </a:p>
      </dgm:t>
    </dgm:pt>
    <dgm:pt modelId="{0D7AB95E-C0D4-45E5-B4BB-1389C6B9F811}" type="parTrans" cxnId="{1D0EFD0A-6CBA-414B-9290-04D3553B744B}">
      <dgm:prSet/>
      <dgm:spPr/>
      <dgm:t>
        <a:bodyPr/>
        <a:lstStyle/>
        <a:p>
          <a:endParaRPr lang="en-US"/>
        </a:p>
      </dgm:t>
    </dgm:pt>
    <dgm:pt modelId="{56E51274-DBD9-4779-A680-44707F9EAFD5}" type="sibTrans" cxnId="{1D0EFD0A-6CBA-414B-9290-04D3553B744B}">
      <dgm:prSet/>
      <dgm:spPr/>
      <dgm:t>
        <a:bodyPr/>
        <a:lstStyle/>
        <a:p>
          <a:endParaRPr lang="en-US"/>
        </a:p>
      </dgm:t>
    </dgm:pt>
    <dgm:pt modelId="{227F1705-14A2-430F-A458-99DC29AEBE00}" type="pres">
      <dgm:prSet presAssocID="{42A65880-5E6E-4A37-8E1C-05537697AB65}" presName="Name0" presStyleCnt="0">
        <dgm:presLayoutVars>
          <dgm:dir/>
          <dgm:animLvl val="lvl"/>
          <dgm:resizeHandles/>
        </dgm:presLayoutVars>
      </dgm:prSet>
      <dgm:spPr/>
      <dgm:t>
        <a:bodyPr/>
        <a:lstStyle/>
        <a:p>
          <a:endParaRPr lang="en-US"/>
        </a:p>
      </dgm:t>
    </dgm:pt>
    <dgm:pt modelId="{DE825930-C9F8-4AD0-89A7-79CE2EC10EA6}" type="pres">
      <dgm:prSet presAssocID="{87B02C55-530E-4CFE-A338-E30D2AAE9213}" presName="linNode" presStyleCnt="0"/>
      <dgm:spPr/>
    </dgm:pt>
    <dgm:pt modelId="{2014C8E1-D651-43A9-8EF5-660AF28C759D}" type="pres">
      <dgm:prSet presAssocID="{87B02C55-530E-4CFE-A338-E30D2AAE9213}" presName="parentShp" presStyleLbl="node1" presStyleIdx="0" presStyleCnt="8">
        <dgm:presLayoutVars>
          <dgm:bulletEnabled val="1"/>
        </dgm:presLayoutVars>
      </dgm:prSet>
      <dgm:spPr/>
      <dgm:t>
        <a:bodyPr/>
        <a:lstStyle/>
        <a:p>
          <a:endParaRPr lang="en-US"/>
        </a:p>
      </dgm:t>
    </dgm:pt>
    <dgm:pt modelId="{B8B3EF72-B191-4F77-A564-A938B6CBF5D9}" type="pres">
      <dgm:prSet presAssocID="{87B02C55-530E-4CFE-A338-E30D2AAE9213}" presName="childShp" presStyleLbl="bgAccFollowNode1" presStyleIdx="0" presStyleCnt="8">
        <dgm:presLayoutVars>
          <dgm:bulletEnabled val="1"/>
        </dgm:presLayoutVars>
      </dgm:prSet>
      <dgm:spPr/>
      <dgm:t>
        <a:bodyPr/>
        <a:lstStyle/>
        <a:p>
          <a:endParaRPr lang="en-US"/>
        </a:p>
      </dgm:t>
    </dgm:pt>
    <dgm:pt modelId="{E3042133-230A-4D33-ADED-7ED1BDAB02A2}" type="pres">
      <dgm:prSet presAssocID="{E1CC000E-A549-41AD-B4CE-C0862F3EB117}" presName="spacing" presStyleCnt="0"/>
      <dgm:spPr/>
    </dgm:pt>
    <dgm:pt modelId="{9B60A539-53B4-4142-A44C-EE7A2A30432E}" type="pres">
      <dgm:prSet presAssocID="{351FBEA7-FF16-428E-B008-F97226B27E4B}" presName="linNode" presStyleCnt="0"/>
      <dgm:spPr/>
    </dgm:pt>
    <dgm:pt modelId="{378AC127-E79D-43DC-B9EE-A97A3F692C13}" type="pres">
      <dgm:prSet presAssocID="{351FBEA7-FF16-428E-B008-F97226B27E4B}" presName="parentShp" presStyleLbl="node1" presStyleIdx="1" presStyleCnt="8">
        <dgm:presLayoutVars>
          <dgm:bulletEnabled val="1"/>
        </dgm:presLayoutVars>
      </dgm:prSet>
      <dgm:spPr/>
      <dgm:t>
        <a:bodyPr/>
        <a:lstStyle/>
        <a:p>
          <a:endParaRPr lang="en-US"/>
        </a:p>
      </dgm:t>
    </dgm:pt>
    <dgm:pt modelId="{B10913A0-FAD4-46ED-BCCE-5F5B71143BE4}" type="pres">
      <dgm:prSet presAssocID="{351FBEA7-FF16-428E-B008-F97226B27E4B}" presName="childShp" presStyleLbl="bgAccFollowNode1" presStyleIdx="1" presStyleCnt="8">
        <dgm:presLayoutVars>
          <dgm:bulletEnabled val="1"/>
        </dgm:presLayoutVars>
      </dgm:prSet>
      <dgm:spPr/>
      <dgm:t>
        <a:bodyPr/>
        <a:lstStyle/>
        <a:p>
          <a:endParaRPr lang="en-US"/>
        </a:p>
      </dgm:t>
    </dgm:pt>
    <dgm:pt modelId="{62F1AEEC-5486-4F9D-A0C7-EBDDD9513F9C}" type="pres">
      <dgm:prSet presAssocID="{60F2DEEF-28D2-45F3-A796-21A5D3D1E36C}" presName="spacing" presStyleCnt="0"/>
      <dgm:spPr/>
    </dgm:pt>
    <dgm:pt modelId="{74945BB8-16C0-4C9C-BE0A-17AD0AB454FD}" type="pres">
      <dgm:prSet presAssocID="{9DE93327-40F0-47AE-83DE-E744B5399828}" presName="linNode" presStyleCnt="0"/>
      <dgm:spPr/>
    </dgm:pt>
    <dgm:pt modelId="{E1D5F83D-A3B7-4374-8220-9D256BC153BF}" type="pres">
      <dgm:prSet presAssocID="{9DE93327-40F0-47AE-83DE-E744B5399828}" presName="parentShp" presStyleLbl="node1" presStyleIdx="2" presStyleCnt="8">
        <dgm:presLayoutVars>
          <dgm:bulletEnabled val="1"/>
        </dgm:presLayoutVars>
      </dgm:prSet>
      <dgm:spPr/>
      <dgm:t>
        <a:bodyPr/>
        <a:lstStyle/>
        <a:p>
          <a:endParaRPr lang="en-US"/>
        </a:p>
      </dgm:t>
    </dgm:pt>
    <dgm:pt modelId="{732C1EDE-B739-441E-99BB-2358DD1742AF}" type="pres">
      <dgm:prSet presAssocID="{9DE93327-40F0-47AE-83DE-E744B5399828}" presName="childShp" presStyleLbl="bgAccFollowNode1" presStyleIdx="2" presStyleCnt="8">
        <dgm:presLayoutVars>
          <dgm:bulletEnabled val="1"/>
        </dgm:presLayoutVars>
      </dgm:prSet>
      <dgm:spPr/>
      <dgm:t>
        <a:bodyPr/>
        <a:lstStyle/>
        <a:p>
          <a:endParaRPr lang="en-US"/>
        </a:p>
      </dgm:t>
    </dgm:pt>
    <dgm:pt modelId="{5B814FDB-26D5-45C2-8292-3A7ACF576AFB}" type="pres">
      <dgm:prSet presAssocID="{D79CDDA0-2BAA-4B6F-A15B-231D3A9A572E}" presName="spacing" presStyleCnt="0"/>
      <dgm:spPr/>
    </dgm:pt>
    <dgm:pt modelId="{6303DC52-D633-4576-AA35-7A9BAB731DFB}" type="pres">
      <dgm:prSet presAssocID="{A60B1ECF-87A9-4F3D-894D-8E092BD0E5A5}" presName="linNode" presStyleCnt="0"/>
      <dgm:spPr/>
    </dgm:pt>
    <dgm:pt modelId="{BFD3E354-D414-4795-9975-6260B3C4AD5B}" type="pres">
      <dgm:prSet presAssocID="{A60B1ECF-87A9-4F3D-894D-8E092BD0E5A5}" presName="parentShp" presStyleLbl="node1" presStyleIdx="3" presStyleCnt="8">
        <dgm:presLayoutVars>
          <dgm:bulletEnabled val="1"/>
        </dgm:presLayoutVars>
      </dgm:prSet>
      <dgm:spPr/>
      <dgm:t>
        <a:bodyPr/>
        <a:lstStyle/>
        <a:p>
          <a:endParaRPr lang="en-US"/>
        </a:p>
      </dgm:t>
    </dgm:pt>
    <dgm:pt modelId="{AC78DD47-D8F6-4A40-A884-249BB0843946}" type="pres">
      <dgm:prSet presAssocID="{A60B1ECF-87A9-4F3D-894D-8E092BD0E5A5}" presName="childShp" presStyleLbl="bgAccFollowNode1" presStyleIdx="3" presStyleCnt="8">
        <dgm:presLayoutVars>
          <dgm:bulletEnabled val="1"/>
        </dgm:presLayoutVars>
      </dgm:prSet>
      <dgm:spPr/>
      <dgm:t>
        <a:bodyPr/>
        <a:lstStyle/>
        <a:p>
          <a:endParaRPr lang="en-US"/>
        </a:p>
      </dgm:t>
    </dgm:pt>
    <dgm:pt modelId="{A9372DE9-2DE9-4ACA-8117-5E828BBBBEAD}" type="pres">
      <dgm:prSet presAssocID="{70329385-46DF-4B18-AE72-DA1EC45E0E99}" presName="spacing" presStyleCnt="0"/>
      <dgm:spPr/>
    </dgm:pt>
    <dgm:pt modelId="{17474850-AAD3-4AB9-BA18-F25AFC19F065}" type="pres">
      <dgm:prSet presAssocID="{5464E442-99BC-407C-90B4-8B17C0B01DE7}" presName="linNode" presStyleCnt="0"/>
      <dgm:spPr/>
    </dgm:pt>
    <dgm:pt modelId="{97086D87-341D-4884-A158-1861919EF144}" type="pres">
      <dgm:prSet presAssocID="{5464E442-99BC-407C-90B4-8B17C0B01DE7}" presName="parentShp" presStyleLbl="node1" presStyleIdx="4" presStyleCnt="8">
        <dgm:presLayoutVars>
          <dgm:bulletEnabled val="1"/>
        </dgm:presLayoutVars>
      </dgm:prSet>
      <dgm:spPr/>
      <dgm:t>
        <a:bodyPr/>
        <a:lstStyle/>
        <a:p>
          <a:endParaRPr lang="en-US"/>
        </a:p>
      </dgm:t>
    </dgm:pt>
    <dgm:pt modelId="{AFCCA3F9-1D86-45E1-8726-2C389BA39B77}" type="pres">
      <dgm:prSet presAssocID="{5464E442-99BC-407C-90B4-8B17C0B01DE7}" presName="childShp" presStyleLbl="bgAccFollowNode1" presStyleIdx="4" presStyleCnt="8">
        <dgm:presLayoutVars>
          <dgm:bulletEnabled val="1"/>
        </dgm:presLayoutVars>
      </dgm:prSet>
      <dgm:spPr/>
      <dgm:t>
        <a:bodyPr/>
        <a:lstStyle/>
        <a:p>
          <a:endParaRPr lang="en-US"/>
        </a:p>
      </dgm:t>
    </dgm:pt>
    <dgm:pt modelId="{56763D2D-6C74-4CE3-8042-6C9763977A26}" type="pres">
      <dgm:prSet presAssocID="{2B719181-165F-429D-8980-A649645A5A4D}" presName="spacing" presStyleCnt="0"/>
      <dgm:spPr/>
    </dgm:pt>
    <dgm:pt modelId="{C269E7A6-30C1-4C90-B03E-B0796EC5DF34}" type="pres">
      <dgm:prSet presAssocID="{63E04749-7EDC-448A-9782-78DD50A28CD7}" presName="linNode" presStyleCnt="0"/>
      <dgm:spPr/>
    </dgm:pt>
    <dgm:pt modelId="{BDD73336-51ED-4D25-A259-7D44D16D0B7E}" type="pres">
      <dgm:prSet presAssocID="{63E04749-7EDC-448A-9782-78DD50A28CD7}" presName="parentShp" presStyleLbl="node1" presStyleIdx="5" presStyleCnt="8">
        <dgm:presLayoutVars>
          <dgm:bulletEnabled val="1"/>
        </dgm:presLayoutVars>
      </dgm:prSet>
      <dgm:spPr/>
      <dgm:t>
        <a:bodyPr/>
        <a:lstStyle/>
        <a:p>
          <a:endParaRPr lang="en-US"/>
        </a:p>
      </dgm:t>
    </dgm:pt>
    <dgm:pt modelId="{CF7EA48F-FEB5-474A-A5BE-F2A9A1AE3293}" type="pres">
      <dgm:prSet presAssocID="{63E04749-7EDC-448A-9782-78DD50A28CD7}" presName="childShp" presStyleLbl="bgAccFollowNode1" presStyleIdx="5" presStyleCnt="8">
        <dgm:presLayoutVars>
          <dgm:bulletEnabled val="1"/>
        </dgm:presLayoutVars>
      </dgm:prSet>
      <dgm:spPr/>
      <dgm:t>
        <a:bodyPr/>
        <a:lstStyle/>
        <a:p>
          <a:endParaRPr lang="en-US"/>
        </a:p>
      </dgm:t>
    </dgm:pt>
    <dgm:pt modelId="{BDD644CE-7AC5-4A0F-8543-FE5C962C44C3}" type="pres">
      <dgm:prSet presAssocID="{98E951B2-0EC9-4022-BC64-A3D9CB0B0143}" presName="spacing" presStyleCnt="0"/>
      <dgm:spPr/>
    </dgm:pt>
    <dgm:pt modelId="{997A568E-6EA5-4D14-91B6-236C95260DF1}" type="pres">
      <dgm:prSet presAssocID="{FBB0457C-391B-4E41-9670-6206D7A0CE13}" presName="linNode" presStyleCnt="0"/>
      <dgm:spPr/>
    </dgm:pt>
    <dgm:pt modelId="{DEA210BE-E8DF-49C2-B072-0B50B21D9DD0}" type="pres">
      <dgm:prSet presAssocID="{FBB0457C-391B-4E41-9670-6206D7A0CE13}" presName="parentShp" presStyleLbl="node1" presStyleIdx="6" presStyleCnt="8">
        <dgm:presLayoutVars>
          <dgm:bulletEnabled val="1"/>
        </dgm:presLayoutVars>
      </dgm:prSet>
      <dgm:spPr/>
      <dgm:t>
        <a:bodyPr/>
        <a:lstStyle/>
        <a:p>
          <a:endParaRPr lang="en-US"/>
        </a:p>
      </dgm:t>
    </dgm:pt>
    <dgm:pt modelId="{01EE9AC4-24B3-4B38-B30C-0A64476A15EE}" type="pres">
      <dgm:prSet presAssocID="{FBB0457C-391B-4E41-9670-6206D7A0CE13}" presName="childShp" presStyleLbl="bgAccFollowNode1" presStyleIdx="6" presStyleCnt="8">
        <dgm:presLayoutVars>
          <dgm:bulletEnabled val="1"/>
        </dgm:presLayoutVars>
      </dgm:prSet>
      <dgm:spPr/>
      <dgm:t>
        <a:bodyPr/>
        <a:lstStyle/>
        <a:p>
          <a:endParaRPr lang="en-US"/>
        </a:p>
      </dgm:t>
    </dgm:pt>
    <dgm:pt modelId="{10902B5F-1257-4ABB-B3E5-9961B32B9BCA}" type="pres">
      <dgm:prSet presAssocID="{943E6D1E-39A4-429C-8F72-88F11E5AEE49}" presName="spacing" presStyleCnt="0"/>
      <dgm:spPr/>
    </dgm:pt>
    <dgm:pt modelId="{59DF7AEE-DD23-45A3-B513-FC9B9638551A}" type="pres">
      <dgm:prSet presAssocID="{5CBC14F0-46D7-41E6-A171-C540E158231D}" presName="linNode" presStyleCnt="0"/>
      <dgm:spPr/>
    </dgm:pt>
    <dgm:pt modelId="{F20CA529-C5E4-4839-A2C7-2970759D13A9}" type="pres">
      <dgm:prSet presAssocID="{5CBC14F0-46D7-41E6-A171-C540E158231D}" presName="parentShp" presStyleLbl="node1" presStyleIdx="7" presStyleCnt="8">
        <dgm:presLayoutVars>
          <dgm:bulletEnabled val="1"/>
        </dgm:presLayoutVars>
      </dgm:prSet>
      <dgm:spPr/>
      <dgm:t>
        <a:bodyPr/>
        <a:lstStyle/>
        <a:p>
          <a:endParaRPr lang="en-US"/>
        </a:p>
      </dgm:t>
    </dgm:pt>
    <dgm:pt modelId="{BE38908D-C2F8-4B4A-8D3E-13EC68296F7A}" type="pres">
      <dgm:prSet presAssocID="{5CBC14F0-46D7-41E6-A171-C540E158231D}" presName="childShp" presStyleLbl="bgAccFollowNode1" presStyleIdx="7" presStyleCnt="8">
        <dgm:presLayoutVars>
          <dgm:bulletEnabled val="1"/>
        </dgm:presLayoutVars>
      </dgm:prSet>
      <dgm:spPr/>
      <dgm:t>
        <a:bodyPr/>
        <a:lstStyle/>
        <a:p>
          <a:endParaRPr lang="en-US"/>
        </a:p>
      </dgm:t>
    </dgm:pt>
  </dgm:ptLst>
  <dgm:cxnLst>
    <dgm:cxn modelId="{68FCE19D-CEB9-4623-B58C-42724718D4CC}" srcId="{87B02C55-530E-4CFE-A338-E30D2AAE9213}" destId="{1A4D0448-4F4A-47AD-9B7D-1701708947E2}" srcOrd="0" destOrd="0" parTransId="{27FE0002-13C8-47DB-9DF3-50F97E39F4BE}" sibTransId="{E2FD1B23-8BF4-4FF4-A835-466509F083CE}"/>
    <dgm:cxn modelId="{73C27BE8-1A04-4F70-A66B-AFA170F735D4}" srcId="{42A65880-5E6E-4A37-8E1C-05537697AB65}" destId="{9DE93327-40F0-47AE-83DE-E744B5399828}" srcOrd="2" destOrd="0" parTransId="{7BB3BE47-DA49-4437-A810-A7DF3A94C4CE}" sibTransId="{D79CDDA0-2BAA-4B6F-A15B-231D3A9A572E}"/>
    <dgm:cxn modelId="{24C82967-31A7-47EC-907B-2E84EAA9075B}" type="presOf" srcId="{E1B817E4-6F75-4223-BA08-CA9A5F3883A7}" destId="{CF7EA48F-FEB5-474A-A5BE-F2A9A1AE3293}" srcOrd="0" destOrd="0" presId="urn:microsoft.com/office/officeart/2005/8/layout/vList6"/>
    <dgm:cxn modelId="{CACC29BD-D80E-4D89-AA63-057B173DC9D4}" srcId="{351FBEA7-FF16-428E-B008-F97226B27E4B}" destId="{ADFF0784-AF10-4493-8CFB-7B7FDC02A2C3}" srcOrd="0" destOrd="0" parTransId="{BC3C37DD-2033-4591-AE4C-288EA25BD044}" sibTransId="{A199F475-EDAD-45D6-8A7F-B10F5EC0F62C}"/>
    <dgm:cxn modelId="{298F5600-D6B2-4505-B8C9-07D2CC900F5F}" srcId="{5CBC14F0-46D7-41E6-A171-C540E158231D}" destId="{5E1609A7-DC3F-4F81-9F4A-E218CD02BEC8}" srcOrd="0" destOrd="0" parTransId="{9B284233-7E52-4005-AA25-AF1F38BC6FCD}" sibTransId="{2D5072D0-CB4E-48F0-8EF8-D0223CB7C37C}"/>
    <dgm:cxn modelId="{1D0EFD0A-6CBA-414B-9290-04D3553B744B}" srcId="{A60B1ECF-87A9-4F3D-894D-8E092BD0E5A5}" destId="{993B6F29-10FB-4AD7-8680-265EC4C8ADD0}" srcOrd="0" destOrd="0" parTransId="{0D7AB95E-C0D4-45E5-B4BB-1389C6B9F811}" sibTransId="{56E51274-DBD9-4779-A680-44707F9EAFD5}"/>
    <dgm:cxn modelId="{D9679F2F-0890-4034-94F7-5B345E45B2B0}" type="presOf" srcId="{5CBC14F0-46D7-41E6-A171-C540E158231D}" destId="{F20CA529-C5E4-4839-A2C7-2970759D13A9}" srcOrd="0" destOrd="0" presId="urn:microsoft.com/office/officeart/2005/8/layout/vList6"/>
    <dgm:cxn modelId="{6D611C18-E8AB-493B-9D56-AFFD259AD771}" srcId="{42A65880-5E6E-4A37-8E1C-05537697AB65}" destId="{63E04749-7EDC-448A-9782-78DD50A28CD7}" srcOrd="5" destOrd="0" parTransId="{8395D458-E3D5-485B-990E-854201984304}" sibTransId="{98E951B2-0EC9-4022-BC64-A3D9CB0B0143}"/>
    <dgm:cxn modelId="{0665802A-44E5-437E-9437-E16FFE3BEBCE}" srcId="{42A65880-5E6E-4A37-8E1C-05537697AB65}" destId="{5464E442-99BC-407C-90B4-8B17C0B01DE7}" srcOrd="4" destOrd="0" parTransId="{5B9D367E-8F5A-4883-A4BD-875F1DBA8D1B}" sibTransId="{2B719181-165F-429D-8980-A649645A5A4D}"/>
    <dgm:cxn modelId="{42FF8276-885D-45E0-A73F-DCDF15183F74}" srcId="{42A65880-5E6E-4A37-8E1C-05537697AB65}" destId="{5CBC14F0-46D7-41E6-A171-C540E158231D}" srcOrd="7" destOrd="0" parTransId="{55F09003-EEBC-4A02-8761-B37070247DC0}" sibTransId="{FA1807DA-E6FB-41A7-851F-245B8D6846EB}"/>
    <dgm:cxn modelId="{B769139C-6FE7-44B3-B075-04CD1423717F}" type="presOf" srcId="{FBB0457C-391B-4E41-9670-6206D7A0CE13}" destId="{DEA210BE-E8DF-49C2-B072-0B50B21D9DD0}" srcOrd="0" destOrd="0" presId="urn:microsoft.com/office/officeart/2005/8/layout/vList6"/>
    <dgm:cxn modelId="{117B9490-029D-41EA-8F47-2C3C75D42AD8}" srcId="{42A65880-5E6E-4A37-8E1C-05537697AB65}" destId="{87B02C55-530E-4CFE-A338-E30D2AAE9213}" srcOrd="0" destOrd="0" parTransId="{4C415B61-00E6-44E2-95E7-D25D9E0B9FE4}" sibTransId="{E1CC000E-A549-41AD-B4CE-C0862F3EB117}"/>
    <dgm:cxn modelId="{15AE4428-EFC4-4A61-8707-6041D80D685E}" srcId="{FBB0457C-391B-4E41-9670-6206D7A0CE13}" destId="{462E894F-6E11-47FF-BC13-E161CF85B126}" srcOrd="0" destOrd="0" parTransId="{47158772-B356-4FC8-8369-8DCFC5867713}" sibTransId="{DDE37412-03EA-4039-8F6D-1D4EF5191CF5}"/>
    <dgm:cxn modelId="{AA915F47-28A4-4977-A541-57B205FE11B8}" srcId="{9DE93327-40F0-47AE-83DE-E744B5399828}" destId="{932E9E8B-63F2-4E6F-85D3-8DC9050D053D}" srcOrd="0" destOrd="0" parTransId="{3F9FECAC-7172-4098-9936-C9E8233B3CC8}" sibTransId="{CA791FED-05CA-47B3-A10F-DDA9EE9A16B5}"/>
    <dgm:cxn modelId="{3569999B-8E34-420A-BD6C-F77DC1FA14FA}" type="presOf" srcId="{ADFF0784-AF10-4493-8CFB-7B7FDC02A2C3}" destId="{B10913A0-FAD4-46ED-BCCE-5F5B71143BE4}" srcOrd="0" destOrd="0" presId="urn:microsoft.com/office/officeart/2005/8/layout/vList6"/>
    <dgm:cxn modelId="{BFB3C679-7003-4928-9A4F-69546D3EB9B3}" srcId="{42A65880-5E6E-4A37-8E1C-05537697AB65}" destId="{FBB0457C-391B-4E41-9670-6206D7A0CE13}" srcOrd="6" destOrd="0" parTransId="{FA08FE9D-64D8-432F-A8AD-D0C34FCAE77E}" sibTransId="{943E6D1E-39A4-429C-8F72-88F11E5AEE49}"/>
    <dgm:cxn modelId="{A49D5A97-C258-42FE-A619-3CED8AD48849}" type="presOf" srcId="{87B02C55-530E-4CFE-A338-E30D2AAE9213}" destId="{2014C8E1-D651-43A9-8EF5-660AF28C759D}" srcOrd="0" destOrd="0" presId="urn:microsoft.com/office/officeart/2005/8/layout/vList6"/>
    <dgm:cxn modelId="{97036660-A58D-4321-8523-7E7F878AAC06}" type="presOf" srcId="{A60B1ECF-87A9-4F3D-894D-8E092BD0E5A5}" destId="{BFD3E354-D414-4795-9975-6260B3C4AD5B}" srcOrd="0" destOrd="0" presId="urn:microsoft.com/office/officeart/2005/8/layout/vList6"/>
    <dgm:cxn modelId="{2A0351D8-8F2B-46F8-BC45-A90C166616B3}" srcId="{63E04749-7EDC-448A-9782-78DD50A28CD7}" destId="{E1B817E4-6F75-4223-BA08-CA9A5F3883A7}" srcOrd="0" destOrd="0" parTransId="{538CDB59-5571-4EF7-AC93-5F3AD5573F50}" sibTransId="{6E848FD7-134C-443B-B92E-6C11A2B25170}"/>
    <dgm:cxn modelId="{9A6820E8-01B9-402F-98A7-A6A342A67F61}" type="presOf" srcId="{63E04749-7EDC-448A-9782-78DD50A28CD7}" destId="{BDD73336-51ED-4D25-A259-7D44D16D0B7E}" srcOrd="0" destOrd="0" presId="urn:microsoft.com/office/officeart/2005/8/layout/vList6"/>
    <dgm:cxn modelId="{05B7E479-3E45-4894-B4E4-A0B766AC2280}" type="presOf" srcId="{932E9E8B-63F2-4E6F-85D3-8DC9050D053D}" destId="{732C1EDE-B739-441E-99BB-2358DD1742AF}" srcOrd="0" destOrd="0" presId="urn:microsoft.com/office/officeart/2005/8/layout/vList6"/>
    <dgm:cxn modelId="{4EE7FD6F-F0C3-4717-BF57-BD55831D3FC3}" type="presOf" srcId="{1A4D0448-4F4A-47AD-9B7D-1701708947E2}" destId="{B8B3EF72-B191-4F77-A564-A938B6CBF5D9}" srcOrd="0" destOrd="0" presId="urn:microsoft.com/office/officeart/2005/8/layout/vList6"/>
    <dgm:cxn modelId="{02EC3881-0FA0-45E8-B5FB-A00A447C35C4}" type="presOf" srcId="{5E1609A7-DC3F-4F81-9F4A-E218CD02BEC8}" destId="{BE38908D-C2F8-4B4A-8D3E-13EC68296F7A}" srcOrd="0" destOrd="0" presId="urn:microsoft.com/office/officeart/2005/8/layout/vList6"/>
    <dgm:cxn modelId="{80A6B667-77EA-4E1D-949E-CB8D0E70808F}" type="presOf" srcId="{351FBEA7-FF16-428E-B008-F97226B27E4B}" destId="{378AC127-E79D-43DC-B9EE-A97A3F692C13}" srcOrd="0" destOrd="0" presId="urn:microsoft.com/office/officeart/2005/8/layout/vList6"/>
    <dgm:cxn modelId="{73752430-841B-4B9B-B120-FD2A0D7424CF}" type="presOf" srcId="{42A65880-5E6E-4A37-8E1C-05537697AB65}" destId="{227F1705-14A2-430F-A458-99DC29AEBE00}" srcOrd="0" destOrd="0" presId="urn:microsoft.com/office/officeart/2005/8/layout/vList6"/>
    <dgm:cxn modelId="{3096FC18-E288-4BB5-AEF7-B0614F9EF780}" type="presOf" srcId="{9DE93327-40F0-47AE-83DE-E744B5399828}" destId="{E1D5F83D-A3B7-4374-8220-9D256BC153BF}" srcOrd="0" destOrd="0" presId="urn:microsoft.com/office/officeart/2005/8/layout/vList6"/>
    <dgm:cxn modelId="{7E000ADB-1D4C-48B6-8F5D-F2EECEE10867}" type="presOf" srcId="{5464E442-99BC-407C-90B4-8B17C0B01DE7}" destId="{97086D87-341D-4884-A158-1861919EF144}" srcOrd="0" destOrd="0" presId="urn:microsoft.com/office/officeart/2005/8/layout/vList6"/>
    <dgm:cxn modelId="{1FFC8881-73A4-4B34-ADE0-F9117B605126}" type="presOf" srcId="{462E894F-6E11-47FF-BC13-E161CF85B126}" destId="{01EE9AC4-24B3-4B38-B30C-0A64476A15EE}" srcOrd="0" destOrd="0" presId="urn:microsoft.com/office/officeart/2005/8/layout/vList6"/>
    <dgm:cxn modelId="{F84DB16D-E5D8-47A4-981B-983AA5349806}" srcId="{42A65880-5E6E-4A37-8E1C-05537697AB65}" destId="{A60B1ECF-87A9-4F3D-894D-8E092BD0E5A5}" srcOrd="3" destOrd="0" parTransId="{19C62CE7-1F23-4CFE-8670-100F79627D19}" sibTransId="{70329385-46DF-4B18-AE72-DA1EC45E0E99}"/>
    <dgm:cxn modelId="{2B3C39B5-6F04-49C4-A040-C5CB8EEBFFE5}" srcId="{42A65880-5E6E-4A37-8E1C-05537697AB65}" destId="{351FBEA7-FF16-428E-B008-F97226B27E4B}" srcOrd="1" destOrd="0" parTransId="{BE61F211-206D-434E-BC0A-A3B61342BA34}" sibTransId="{60F2DEEF-28D2-45F3-A796-21A5D3D1E36C}"/>
    <dgm:cxn modelId="{0088447E-C550-41D3-99E3-F193C4B71C47}" type="presOf" srcId="{1DBA8CB4-9956-480E-A78B-718891074CCE}" destId="{AFCCA3F9-1D86-45E1-8726-2C389BA39B77}" srcOrd="0" destOrd="0" presId="urn:microsoft.com/office/officeart/2005/8/layout/vList6"/>
    <dgm:cxn modelId="{D6125632-582A-4F93-A4CE-CB5BC6141F2F}" srcId="{5464E442-99BC-407C-90B4-8B17C0B01DE7}" destId="{1DBA8CB4-9956-480E-A78B-718891074CCE}" srcOrd="0" destOrd="0" parTransId="{A4DF38BD-3DBC-4681-9258-64D28CC6BC86}" sibTransId="{9DDF5729-5BAC-4534-92F2-04AC3C8CE763}"/>
    <dgm:cxn modelId="{AAF42780-FA81-44A9-9616-9E19322005CC}" type="presOf" srcId="{993B6F29-10FB-4AD7-8680-265EC4C8ADD0}" destId="{AC78DD47-D8F6-4A40-A884-249BB0843946}" srcOrd="0" destOrd="0" presId="urn:microsoft.com/office/officeart/2005/8/layout/vList6"/>
    <dgm:cxn modelId="{5DC34ACB-72ED-4B03-A877-82289465D882}" type="presParOf" srcId="{227F1705-14A2-430F-A458-99DC29AEBE00}" destId="{DE825930-C9F8-4AD0-89A7-79CE2EC10EA6}" srcOrd="0" destOrd="0" presId="urn:microsoft.com/office/officeart/2005/8/layout/vList6"/>
    <dgm:cxn modelId="{C0F7E911-F582-411E-96BA-12B2A8266F5C}" type="presParOf" srcId="{DE825930-C9F8-4AD0-89A7-79CE2EC10EA6}" destId="{2014C8E1-D651-43A9-8EF5-660AF28C759D}" srcOrd="0" destOrd="0" presId="urn:microsoft.com/office/officeart/2005/8/layout/vList6"/>
    <dgm:cxn modelId="{8FEAE500-CC76-4E73-BAD5-02795E8E38BF}" type="presParOf" srcId="{DE825930-C9F8-4AD0-89A7-79CE2EC10EA6}" destId="{B8B3EF72-B191-4F77-A564-A938B6CBF5D9}" srcOrd="1" destOrd="0" presId="urn:microsoft.com/office/officeart/2005/8/layout/vList6"/>
    <dgm:cxn modelId="{8AA7937A-626F-4ABC-9638-0298A917893C}" type="presParOf" srcId="{227F1705-14A2-430F-A458-99DC29AEBE00}" destId="{E3042133-230A-4D33-ADED-7ED1BDAB02A2}" srcOrd="1" destOrd="0" presId="urn:microsoft.com/office/officeart/2005/8/layout/vList6"/>
    <dgm:cxn modelId="{42A88688-9C73-4F04-997F-7032CC6A58F6}" type="presParOf" srcId="{227F1705-14A2-430F-A458-99DC29AEBE00}" destId="{9B60A539-53B4-4142-A44C-EE7A2A30432E}" srcOrd="2" destOrd="0" presId="urn:microsoft.com/office/officeart/2005/8/layout/vList6"/>
    <dgm:cxn modelId="{29F53520-548B-433D-831D-C4AE2BA6E017}" type="presParOf" srcId="{9B60A539-53B4-4142-A44C-EE7A2A30432E}" destId="{378AC127-E79D-43DC-B9EE-A97A3F692C13}" srcOrd="0" destOrd="0" presId="urn:microsoft.com/office/officeart/2005/8/layout/vList6"/>
    <dgm:cxn modelId="{35BD0272-FC97-4449-A8FC-426B97B395AC}" type="presParOf" srcId="{9B60A539-53B4-4142-A44C-EE7A2A30432E}" destId="{B10913A0-FAD4-46ED-BCCE-5F5B71143BE4}" srcOrd="1" destOrd="0" presId="urn:microsoft.com/office/officeart/2005/8/layout/vList6"/>
    <dgm:cxn modelId="{7B645467-CCF1-4BBD-B8B7-6983BBBFA76F}" type="presParOf" srcId="{227F1705-14A2-430F-A458-99DC29AEBE00}" destId="{62F1AEEC-5486-4F9D-A0C7-EBDDD9513F9C}" srcOrd="3" destOrd="0" presId="urn:microsoft.com/office/officeart/2005/8/layout/vList6"/>
    <dgm:cxn modelId="{E24BBDAC-F578-4148-8842-0ACD37F6E754}" type="presParOf" srcId="{227F1705-14A2-430F-A458-99DC29AEBE00}" destId="{74945BB8-16C0-4C9C-BE0A-17AD0AB454FD}" srcOrd="4" destOrd="0" presId="urn:microsoft.com/office/officeart/2005/8/layout/vList6"/>
    <dgm:cxn modelId="{1297A6AD-ED17-45EA-869A-D4C866CE6884}" type="presParOf" srcId="{74945BB8-16C0-4C9C-BE0A-17AD0AB454FD}" destId="{E1D5F83D-A3B7-4374-8220-9D256BC153BF}" srcOrd="0" destOrd="0" presId="urn:microsoft.com/office/officeart/2005/8/layout/vList6"/>
    <dgm:cxn modelId="{2842DD15-84B7-467E-9E88-058B7156CFC0}" type="presParOf" srcId="{74945BB8-16C0-4C9C-BE0A-17AD0AB454FD}" destId="{732C1EDE-B739-441E-99BB-2358DD1742AF}" srcOrd="1" destOrd="0" presId="urn:microsoft.com/office/officeart/2005/8/layout/vList6"/>
    <dgm:cxn modelId="{2FFFED2D-7074-4A70-AA32-4A637D5BC1E3}" type="presParOf" srcId="{227F1705-14A2-430F-A458-99DC29AEBE00}" destId="{5B814FDB-26D5-45C2-8292-3A7ACF576AFB}" srcOrd="5" destOrd="0" presId="urn:microsoft.com/office/officeart/2005/8/layout/vList6"/>
    <dgm:cxn modelId="{2FE586D5-B8DF-4937-BE54-DD4AF0D90F92}" type="presParOf" srcId="{227F1705-14A2-430F-A458-99DC29AEBE00}" destId="{6303DC52-D633-4576-AA35-7A9BAB731DFB}" srcOrd="6" destOrd="0" presId="urn:microsoft.com/office/officeart/2005/8/layout/vList6"/>
    <dgm:cxn modelId="{F9B2F8B7-B7F0-489C-8576-7712B80FAA79}" type="presParOf" srcId="{6303DC52-D633-4576-AA35-7A9BAB731DFB}" destId="{BFD3E354-D414-4795-9975-6260B3C4AD5B}" srcOrd="0" destOrd="0" presId="urn:microsoft.com/office/officeart/2005/8/layout/vList6"/>
    <dgm:cxn modelId="{8088A068-206E-4E97-9F86-A307E8012B67}" type="presParOf" srcId="{6303DC52-D633-4576-AA35-7A9BAB731DFB}" destId="{AC78DD47-D8F6-4A40-A884-249BB0843946}" srcOrd="1" destOrd="0" presId="urn:microsoft.com/office/officeart/2005/8/layout/vList6"/>
    <dgm:cxn modelId="{DF3F44E7-B14B-4149-A5B3-6878F5148E21}" type="presParOf" srcId="{227F1705-14A2-430F-A458-99DC29AEBE00}" destId="{A9372DE9-2DE9-4ACA-8117-5E828BBBBEAD}" srcOrd="7" destOrd="0" presId="urn:microsoft.com/office/officeart/2005/8/layout/vList6"/>
    <dgm:cxn modelId="{A2210580-107F-4146-8701-10CC6122018C}" type="presParOf" srcId="{227F1705-14A2-430F-A458-99DC29AEBE00}" destId="{17474850-AAD3-4AB9-BA18-F25AFC19F065}" srcOrd="8" destOrd="0" presId="urn:microsoft.com/office/officeart/2005/8/layout/vList6"/>
    <dgm:cxn modelId="{EA1D6D3A-FA9C-44D6-B885-E677C7D415F5}" type="presParOf" srcId="{17474850-AAD3-4AB9-BA18-F25AFC19F065}" destId="{97086D87-341D-4884-A158-1861919EF144}" srcOrd="0" destOrd="0" presId="urn:microsoft.com/office/officeart/2005/8/layout/vList6"/>
    <dgm:cxn modelId="{B6F7B3F7-0DEC-4872-8CB3-C337CF652861}" type="presParOf" srcId="{17474850-AAD3-4AB9-BA18-F25AFC19F065}" destId="{AFCCA3F9-1D86-45E1-8726-2C389BA39B77}" srcOrd="1" destOrd="0" presId="urn:microsoft.com/office/officeart/2005/8/layout/vList6"/>
    <dgm:cxn modelId="{B703A1AD-7C30-42A5-957E-3CB38B9159AD}" type="presParOf" srcId="{227F1705-14A2-430F-A458-99DC29AEBE00}" destId="{56763D2D-6C74-4CE3-8042-6C9763977A26}" srcOrd="9" destOrd="0" presId="urn:microsoft.com/office/officeart/2005/8/layout/vList6"/>
    <dgm:cxn modelId="{1F5572AF-C71B-452E-BC1C-3CFD17B4B0CA}" type="presParOf" srcId="{227F1705-14A2-430F-A458-99DC29AEBE00}" destId="{C269E7A6-30C1-4C90-B03E-B0796EC5DF34}" srcOrd="10" destOrd="0" presId="urn:microsoft.com/office/officeart/2005/8/layout/vList6"/>
    <dgm:cxn modelId="{581EC787-E435-4D2E-A8E2-EDB4522148D3}" type="presParOf" srcId="{C269E7A6-30C1-4C90-B03E-B0796EC5DF34}" destId="{BDD73336-51ED-4D25-A259-7D44D16D0B7E}" srcOrd="0" destOrd="0" presId="urn:microsoft.com/office/officeart/2005/8/layout/vList6"/>
    <dgm:cxn modelId="{8EA54FE4-28C8-4841-9C78-DBB16262B307}" type="presParOf" srcId="{C269E7A6-30C1-4C90-B03E-B0796EC5DF34}" destId="{CF7EA48F-FEB5-474A-A5BE-F2A9A1AE3293}" srcOrd="1" destOrd="0" presId="urn:microsoft.com/office/officeart/2005/8/layout/vList6"/>
    <dgm:cxn modelId="{18B2D022-2755-44DE-A086-29D5111313E8}" type="presParOf" srcId="{227F1705-14A2-430F-A458-99DC29AEBE00}" destId="{BDD644CE-7AC5-4A0F-8543-FE5C962C44C3}" srcOrd="11" destOrd="0" presId="urn:microsoft.com/office/officeart/2005/8/layout/vList6"/>
    <dgm:cxn modelId="{95B34E0E-A7C2-4D98-86EE-D9BF210AB905}" type="presParOf" srcId="{227F1705-14A2-430F-A458-99DC29AEBE00}" destId="{997A568E-6EA5-4D14-91B6-236C95260DF1}" srcOrd="12" destOrd="0" presId="urn:microsoft.com/office/officeart/2005/8/layout/vList6"/>
    <dgm:cxn modelId="{A9AE89D4-6B2E-4D44-8D0D-34F59D57B76C}" type="presParOf" srcId="{997A568E-6EA5-4D14-91B6-236C95260DF1}" destId="{DEA210BE-E8DF-49C2-B072-0B50B21D9DD0}" srcOrd="0" destOrd="0" presId="urn:microsoft.com/office/officeart/2005/8/layout/vList6"/>
    <dgm:cxn modelId="{44C7D5B6-D451-41B4-8B28-3C278BFBF0E3}" type="presParOf" srcId="{997A568E-6EA5-4D14-91B6-236C95260DF1}" destId="{01EE9AC4-24B3-4B38-B30C-0A64476A15EE}" srcOrd="1" destOrd="0" presId="urn:microsoft.com/office/officeart/2005/8/layout/vList6"/>
    <dgm:cxn modelId="{D25AAB74-1A25-47D3-9081-79E101AB9F0D}" type="presParOf" srcId="{227F1705-14A2-430F-A458-99DC29AEBE00}" destId="{10902B5F-1257-4ABB-B3E5-9961B32B9BCA}" srcOrd="13" destOrd="0" presId="urn:microsoft.com/office/officeart/2005/8/layout/vList6"/>
    <dgm:cxn modelId="{9AC80E04-3DE1-469D-8742-5308FBE1C2E4}" type="presParOf" srcId="{227F1705-14A2-430F-A458-99DC29AEBE00}" destId="{59DF7AEE-DD23-45A3-B513-FC9B9638551A}" srcOrd="14" destOrd="0" presId="urn:microsoft.com/office/officeart/2005/8/layout/vList6"/>
    <dgm:cxn modelId="{B3C36CDF-4DA6-4895-990B-88FA69796FA9}" type="presParOf" srcId="{59DF7AEE-DD23-45A3-B513-FC9B9638551A}" destId="{F20CA529-C5E4-4839-A2C7-2970759D13A9}" srcOrd="0" destOrd="0" presId="urn:microsoft.com/office/officeart/2005/8/layout/vList6"/>
    <dgm:cxn modelId="{5876A0A1-C8C3-4990-A9E0-0D4E5CD1401A}" type="presParOf" srcId="{59DF7AEE-DD23-45A3-B513-FC9B9638551A}" destId="{BE38908D-C2F8-4B4A-8D3E-13EC68296F7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3EF72-B191-4F77-A564-A938B6CBF5D9}">
      <dsp:nvSpPr>
        <dsp:cNvPr id="0" name=""/>
        <dsp:cNvSpPr/>
      </dsp:nvSpPr>
      <dsp:spPr>
        <a:xfrm>
          <a:off x="3455801" y="1996"/>
          <a:ext cx="5183701" cy="708788"/>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Afghanistan 1979-89, Costs, ‘Vietnam Effect’, </a:t>
          </a:r>
          <a:endParaRPr lang="en-US" sz="1700" kern="1200" dirty="0"/>
        </a:p>
      </dsp:txBody>
      <dsp:txXfrm>
        <a:off x="3455801" y="90595"/>
        <a:ext cx="4917906" cy="531591"/>
      </dsp:txXfrm>
    </dsp:sp>
    <dsp:sp modelId="{2014C8E1-D651-43A9-8EF5-660AF28C759D}">
      <dsp:nvSpPr>
        <dsp:cNvPr id="0" name=""/>
        <dsp:cNvSpPr/>
      </dsp:nvSpPr>
      <dsp:spPr>
        <a:xfrm>
          <a:off x="0" y="1996"/>
          <a:ext cx="3455801" cy="708788"/>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Military Failures</a:t>
          </a:r>
          <a:endParaRPr lang="en-US" sz="2200" b="1" kern="1200" dirty="0"/>
        </a:p>
      </dsp:txBody>
      <dsp:txXfrm>
        <a:off x="34600" y="36596"/>
        <a:ext cx="3386601" cy="639588"/>
      </dsp:txXfrm>
    </dsp:sp>
    <dsp:sp modelId="{B10913A0-FAD4-46ED-BCCE-5F5B71143BE4}">
      <dsp:nvSpPr>
        <dsp:cNvPr id="0" name=""/>
        <dsp:cNvSpPr/>
      </dsp:nvSpPr>
      <dsp:spPr>
        <a:xfrm>
          <a:off x="3455801" y="781662"/>
          <a:ext cx="5183701" cy="70878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Geneva 85, Reykjavik 86, Washington 87, Moscow 88, Malta 89 – INF Treaty</a:t>
          </a:r>
          <a:endParaRPr lang="en-US" sz="1700" kern="1200" dirty="0"/>
        </a:p>
      </dsp:txBody>
      <dsp:txXfrm>
        <a:off x="3455801" y="870261"/>
        <a:ext cx="4917906" cy="531591"/>
      </dsp:txXfrm>
    </dsp:sp>
    <dsp:sp modelId="{378AC127-E79D-43DC-B9EE-A97A3F692C13}">
      <dsp:nvSpPr>
        <dsp:cNvPr id="0" name=""/>
        <dsp:cNvSpPr/>
      </dsp:nvSpPr>
      <dsp:spPr>
        <a:xfrm>
          <a:off x="0" y="781662"/>
          <a:ext cx="3455801" cy="708788"/>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Summit Meetings</a:t>
          </a:r>
          <a:endParaRPr lang="en-US" sz="2200" b="1" kern="1200" dirty="0"/>
        </a:p>
      </dsp:txBody>
      <dsp:txXfrm>
        <a:off x="34600" y="816262"/>
        <a:ext cx="3386601" cy="639588"/>
      </dsp:txXfrm>
    </dsp:sp>
    <dsp:sp modelId="{732C1EDE-B739-441E-99BB-2358DD1742AF}">
      <dsp:nvSpPr>
        <dsp:cNvPr id="0" name=""/>
        <dsp:cNvSpPr/>
      </dsp:nvSpPr>
      <dsp:spPr>
        <a:xfrm>
          <a:off x="3455801" y="1561329"/>
          <a:ext cx="5183701" cy="708788"/>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Little growth, No consumer goods, lack of jobs, absenteeism, inefficient, imports food, low oil prices</a:t>
          </a:r>
          <a:endParaRPr lang="en-US" sz="1700" kern="1200" dirty="0"/>
        </a:p>
      </dsp:txBody>
      <dsp:txXfrm>
        <a:off x="3455801" y="1649928"/>
        <a:ext cx="4917906" cy="531591"/>
      </dsp:txXfrm>
    </dsp:sp>
    <dsp:sp modelId="{E1D5F83D-A3B7-4374-8220-9D256BC153BF}">
      <dsp:nvSpPr>
        <dsp:cNvPr id="0" name=""/>
        <dsp:cNvSpPr/>
      </dsp:nvSpPr>
      <dsp:spPr>
        <a:xfrm>
          <a:off x="0" y="1561329"/>
          <a:ext cx="3455801" cy="708788"/>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Economic Stagnation</a:t>
          </a:r>
          <a:endParaRPr lang="en-US" sz="2200" b="1" kern="1200" dirty="0"/>
        </a:p>
      </dsp:txBody>
      <dsp:txXfrm>
        <a:off x="34600" y="1595929"/>
        <a:ext cx="3386601" cy="639588"/>
      </dsp:txXfrm>
    </dsp:sp>
    <dsp:sp modelId="{AC78DD47-D8F6-4A40-A884-249BB0843946}">
      <dsp:nvSpPr>
        <dsp:cNvPr id="0" name=""/>
        <dsp:cNvSpPr/>
      </dsp:nvSpPr>
      <dsp:spPr>
        <a:xfrm>
          <a:off x="3455801" y="2340996"/>
          <a:ext cx="5183701" cy="708788"/>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Hungary removes border in May, Solidarity wins Elections in June, Berlin Wall/Velvet Rev. in Nov </a:t>
          </a:r>
          <a:endParaRPr lang="en-US" sz="1700" kern="1200" dirty="0"/>
        </a:p>
      </dsp:txBody>
      <dsp:txXfrm>
        <a:off x="3455801" y="2429595"/>
        <a:ext cx="4917906" cy="531591"/>
      </dsp:txXfrm>
    </dsp:sp>
    <dsp:sp modelId="{BFD3E354-D414-4795-9975-6260B3C4AD5B}">
      <dsp:nvSpPr>
        <dsp:cNvPr id="0" name=""/>
        <dsp:cNvSpPr/>
      </dsp:nvSpPr>
      <dsp:spPr>
        <a:xfrm>
          <a:off x="0" y="2340996"/>
          <a:ext cx="3455801" cy="708788"/>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Events of 1989</a:t>
          </a:r>
          <a:endParaRPr lang="en-US" sz="2200" b="1" kern="1200" dirty="0"/>
        </a:p>
      </dsp:txBody>
      <dsp:txXfrm>
        <a:off x="34600" y="2375596"/>
        <a:ext cx="3386601" cy="639588"/>
      </dsp:txXfrm>
    </dsp:sp>
    <dsp:sp modelId="{AFCCA3F9-1D86-45E1-8726-2C389BA39B77}">
      <dsp:nvSpPr>
        <dsp:cNvPr id="0" name=""/>
        <dsp:cNvSpPr/>
      </dsp:nvSpPr>
      <dsp:spPr>
        <a:xfrm>
          <a:off x="3455801" y="3120663"/>
          <a:ext cx="5183701" cy="708788"/>
        </a:xfrm>
        <a:prstGeom prst="rightArrow">
          <a:avLst>
            <a:gd name="adj1" fmla="val 75000"/>
            <a:gd name="adj2" fmla="val 5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Zero Option, SDI, Containment, Evil Empire, Increased </a:t>
          </a:r>
          <a:r>
            <a:rPr lang="en-US" sz="1700" kern="1200" dirty="0" err="1" smtClean="0"/>
            <a:t>Defence</a:t>
          </a:r>
          <a:r>
            <a:rPr lang="en-US" sz="1700" kern="1200" dirty="0" smtClean="0"/>
            <a:t> Spending, Stealth Bomber, Trident</a:t>
          </a:r>
          <a:endParaRPr lang="en-US" sz="1700" kern="1200" dirty="0"/>
        </a:p>
      </dsp:txBody>
      <dsp:txXfrm>
        <a:off x="3455801" y="3209262"/>
        <a:ext cx="4917906" cy="531591"/>
      </dsp:txXfrm>
    </dsp:sp>
    <dsp:sp modelId="{97086D87-341D-4884-A158-1861919EF144}">
      <dsp:nvSpPr>
        <dsp:cNvPr id="0" name=""/>
        <dsp:cNvSpPr/>
      </dsp:nvSpPr>
      <dsp:spPr>
        <a:xfrm>
          <a:off x="0" y="3120663"/>
          <a:ext cx="3455801" cy="708788"/>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Role of Reagan</a:t>
          </a:r>
          <a:endParaRPr lang="en-US" sz="2200" b="1" kern="1200" dirty="0"/>
        </a:p>
      </dsp:txBody>
      <dsp:txXfrm>
        <a:off x="34600" y="3155263"/>
        <a:ext cx="3386601" cy="639588"/>
      </dsp:txXfrm>
    </dsp:sp>
    <dsp:sp modelId="{CF7EA48F-FEB5-474A-A5BE-F2A9A1AE3293}">
      <dsp:nvSpPr>
        <dsp:cNvPr id="0" name=""/>
        <dsp:cNvSpPr/>
      </dsp:nvSpPr>
      <dsp:spPr>
        <a:xfrm>
          <a:off x="3455801" y="3900330"/>
          <a:ext cx="5183701" cy="708788"/>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Self-doubt in leaders, failure to beat capitalism, Alcoholism, Anti-Social behavior, Criticism</a:t>
          </a:r>
          <a:endParaRPr lang="en-US" sz="1700" kern="1200" dirty="0"/>
        </a:p>
      </dsp:txBody>
      <dsp:txXfrm>
        <a:off x="3455801" y="3988929"/>
        <a:ext cx="4917906" cy="531591"/>
      </dsp:txXfrm>
    </dsp:sp>
    <dsp:sp modelId="{BDD73336-51ED-4D25-A259-7D44D16D0B7E}">
      <dsp:nvSpPr>
        <dsp:cNvPr id="0" name=""/>
        <dsp:cNvSpPr/>
      </dsp:nvSpPr>
      <dsp:spPr>
        <a:xfrm>
          <a:off x="0" y="3900330"/>
          <a:ext cx="3455801" cy="708788"/>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Ideological &amp; Social Malaise in Soviet Bloc</a:t>
          </a:r>
          <a:endParaRPr lang="en-US" sz="2200" b="1" kern="1200" dirty="0"/>
        </a:p>
      </dsp:txBody>
      <dsp:txXfrm>
        <a:off x="34600" y="3934930"/>
        <a:ext cx="3386601" cy="639588"/>
      </dsp:txXfrm>
    </dsp:sp>
    <dsp:sp modelId="{01EE9AC4-24B3-4B38-B30C-0A64476A15EE}">
      <dsp:nvSpPr>
        <dsp:cNvPr id="0" name=""/>
        <dsp:cNvSpPr/>
      </dsp:nvSpPr>
      <dsp:spPr>
        <a:xfrm>
          <a:off x="3455801" y="4679997"/>
          <a:ext cx="5183701" cy="70878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Glasnost, Perestroika, </a:t>
          </a:r>
          <a:r>
            <a:rPr lang="en-US" sz="1700" kern="1200" dirty="0" err="1" smtClean="0"/>
            <a:t>Democratisation</a:t>
          </a:r>
          <a:r>
            <a:rPr lang="en-US" sz="1700" kern="1200" dirty="0" smtClean="0"/>
            <a:t>, 1988 UN Speech, Refusal to Use Force, Visit to </a:t>
          </a:r>
          <a:r>
            <a:rPr lang="en-US" sz="1700" kern="1200" dirty="0" err="1" smtClean="0"/>
            <a:t>Honecker</a:t>
          </a:r>
          <a:r>
            <a:rPr lang="en-US" sz="1700" kern="1200" dirty="0" smtClean="0"/>
            <a:t> 89</a:t>
          </a:r>
          <a:endParaRPr lang="en-US" sz="1700" kern="1200" dirty="0"/>
        </a:p>
      </dsp:txBody>
      <dsp:txXfrm>
        <a:off x="3455801" y="4768596"/>
        <a:ext cx="4917906" cy="531591"/>
      </dsp:txXfrm>
    </dsp:sp>
    <dsp:sp modelId="{DEA210BE-E8DF-49C2-B072-0B50B21D9DD0}">
      <dsp:nvSpPr>
        <dsp:cNvPr id="0" name=""/>
        <dsp:cNvSpPr/>
      </dsp:nvSpPr>
      <dsp:spPr>
        <a:xfrm>
          <a:off x="0" y="4679997"/>
          <a:ext cx="3455801" cy="708788"/>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Role of Gorbachev</a:t>
          </a:r>
          <a:endParaRPr lang="en-US" sz="2200" b="1" kern="1200" dirty="0"/>
        </a:p>
      </dsp:txBody>
      <dsp:txXfrm>
        <a:off x="34600" y="4714597"/>
        <a:ext cx="3386601" cy="639588"/>
      </dsp:txXfrm>
    </dsp:sp>
    <dsp:sp modelId="{BE38908D-C2F8-4B4A-8D3E-13EC68296F7A}">
      <dsp:nvSpPr>
        <dsp:cNvPr id="0" name=""/>
        <dsp:cNvSpPr/>
      </dsp:nvSpPr>
      <dsp:spPr>
        <a:xfrm>
          <a:off x="3455801" y="5459663"/>
          <a:ext cx="5183701" cy="708788"/>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Solidarity in Poland, Influence of Catholic Church, New Forum in East Germany, Civic Forum in </a:t>
          </a:r>
          <a:r>
            <a:rPr lang="en-US" sz="1700" kern="1200" dirty="0" err="1" smtClean="0"/>
            <a:t>Czecho</a:t>
          </a:r>
          <a:r>
            <a:rPr lang="en-US" sz="1700" kern="1200" dirty="0" smtClean="0"/>
            <a:t>.</a:t>
          </a:r>
          <a:endParaRPr lang="en-US" sz="1700" kern="1200" dirty="0"/>
        </a:p>
      </dsp:txBody>
      <dsp:txXfrm>
        <a:off x="3455801" y="5548262"/>
        <a:ext cx="4917906" cy="531591"/>
      </dsp:txXfrm>
    </dsp:sp>
    <dsp:sp modelId="{F20CA529-C5E4-4839-A2C7-2970759D13A9}">
      <dsp:nvSpPr>
        <dsp:cNvPr id="0" name=""/>
        <dsp:cNvSpPr/>
      </dsp:nvSpPr>
      <dsp:spPr>
        <a:xfrm>
          <a:off x="0" y="5459663"/>
          <a:ext cx="3455801" cy="708788"/>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Nationalist Movements</a:t>
          </a:r>
          <a:endParaRPr lang="en-US" sz="2200" b="1" kern="1200" dirty="0"/>
        </a:p>
      </dsp:txBody>
      <dsp:txXfrm>
        <a:off x="34600" y="5494263"/>
        <a:ext cx="3386601" cy="63958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76AA5B-10D4-4786-89B7-B5841172D1B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9BA6A-4241-4E4C-8F7C-DC0F51001159}" type="slidenum">
              <a:rPr lang="en-GB" smtClean="0"/>
              <a:t>‹#›</a:t>
            </a:fld>
            <a:endParaRPr lang="en-GB"/>
          </a:p>
        </p:txBody>
      </p:sp>
      <p:sp>
        <p:nvSpPr>
          <p:cNvPr id="11" name="Rectangle 10"/>
          <p:cNvSpPr/>
          <p:nvPr/>
        </p:nvSpPr>
        <p:spPr>
          <a:xfrm>
            <a:off x="0" y="0"/>
            <a:ext cx="9144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31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6AA5B-10D4-4786-89B7-B5841172D1B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9BA6A-4241-4E4C-8F7C-DC0F51001159}" type="slidenum">
              <a:rPr lang="en-GB" smtClean="0"/>
              <a:t>‹#›</a:t>
            </a:fld>
            <a:endParaRPr lang="en-GB"/>
          </a:p>
        </p:txBody>
      </p:sp>
    </p:spTree>
    <p:extLst>
      <p:ext uri="{BB962C8B-B14F-4D97-AF65-F5344CB8AC3E}">
        <p14:creationId xmlns:p14="http://schemas.microsoft.com/office/powerpoint/2010/main" val="400027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6AA5B-10D4-4786-89B7-B5841172D1B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9BA6A-4241-4E4C-8F7C-DC0F51001159}" type="slidenum">
              <a:rPr lang="en-GB" smtClean="0"/>
              <a:t>‹#›</a:t>
            </a:fld>
            <a:endParaRPr lang="en-GB"/>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29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6AA5B-10D4-4786-89B7-B5841172D1B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9BA6A-4241-4E4C-8F7C-DC0F51001159}" type="slidenum">
              <a:rPr lang="en-GB" smtClean="0"/>
              <a:t>‹#›</a:t>
            </a:fld>
            <a:endParaRPr lang="en-GB"/>
          </a:p>
        </p:txBody>
      </p:sp>
    </p:spTree>
    <p:extLst>
      <p:ext uri="{BB962C8B-B14F-4D97-AF65-F5344CB8AC3E}">
        <p14:creationId xmlns:p14="http://schemas.microsoft.com/office/powerpoint/2010/main" val="170165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AA5B-10D4-4786-89B7-B5841172D1B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9BA6A-4241-4E4C-8F7C-DC0F51001159}" type="slidenum">
              <a:rPr lang="en-GB" smtClean="0"/>
              <a:t>‹#›</a:t>
            </a:fld>
            <a:endParaRPr lang="en-GB"/>
          </a:p>
        </p:txBody>
      </p:sp>
      <p:sp>
        <p:nvSpPr>
          <p:cNvPr id="10" name="Rectangle 9"/>
          <p:cNvSpPr/>
          <p:nvPr/>
        </p:nvSpPr>
        <p:spPr>
          <a:xfrm>
            <a:off x="0" y="0"/>
            <a:ext cx="9144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91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76AA5B-10D4-4786-89B7-B5841172D1BB}"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9BA6A-4241-4E4C-8F7C-DC0F51001159}" type="slidenum">
              <a:rPr lang="en-GB" smtClean="0"/>
              <a:t>‹#›</a:t>
            </a:fld>
            <a:endParaRPr lang="en-GB"/>
          </a:p>
        </p:txBody>
      </p:sp>
    </p:spTree>
    <p:extLst>
      <p:ext uri="{BB962C8B-B14F-4D97-AF65-F5344CB8AC3E}">
        <p14:creationId xmlns:p14="http://schemas.microsoft.com/office/powerpoint/2010/main" val="138350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76AA5B-10D4-4786-89B7-B5841172D1BB}" type="datetimeFigureOut">
              <a:rPr lang="en-GB" smtClean="0"/>
              <a:t>10/04/2019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C9BA6A-4241-4E4C-8F7C-DC0F51001159}" type="slidenum">
              <a:rPr lang="en-GB" smtClean="0"/>
              <a:t>‹#›</a:t>
            </a:fld>
            <a:endParaRPr lang="en-GB"/>
          </a:p>
        </p:txBody>
      </p:sp>
    </p:spTree>
    <p:extLst>
      <p:ext uri="{BB962C8B-B14F-4D97-AF65-F5344CB8AC3E}">
        <p14:creationId xmlns:p14="http://schemas.microsoft.com/office/powerpoint/2010/main" val="134521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76AA5B-10D4-4786-89B7-B5841172D1BB}" type="datetimeFigureOut">
              <a:rPr lang="en-GB" smtClean="0"/>
              <a:t>10/04/2019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C9BA6A-4241-4E4C-8F7C-DC0F51001159}" type="slidenum">
              <a:rPr lang="en-GB" smtClean="0"/>
              <a:t>‹#›</a:t>
            </a:fld>
            <a:endParaRPr lang="en-GB"/>
          </a:p>
        </p:txBody>
      </p:sp>
    </p:spTree>
    <p:extLst>
      <p:ext uri="{BB962C8B-B14F-4D97-AF65-F5344CB8AC3E}">
        <p14:creationId xmlns:p14="http://schemas.microsoft.com/office/powerpoint/2010/main" val="303494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AA5B-10D4-4786-89B7-B5841172D1BB}" type="datetimeFigureOut">
              <a:rPr lang="en-GB" smtClean="0"/>
              <a:t>10/04/2019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C9BA6A-4241-4E4C-8F7C-DC0F51001159}" type="slidenum">
              <a:rPr lang="en-GB" smtClean="0"/>
              <a:t>‹#›</a:t>
            </a:fld>
            <a:endParaRPr lang="en-GB"/>
          </a:p>
        </p:txBody>
      </p:sp>
    </p:spTree>
    <p:extLst>
      <p:ext uri="{BB962C8B-B14F-4D97-AF65-F5344CB8AC3E}">
        <p14:creationId xmlns:p14="http://schemas.microsoft.com/office/powerpoint/2010/main" val="26610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76AA5B-10D4-4786-89B7-B5841172D1BB}"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9BA6A-4241-4E4C-8F7C-DC0F51001159}" type="slidenum">
              <a:rPr lang="en-GB" smtClean="0"/>
              <a:t>‹#›</a:t>
            </a:fld>
            <a:endParaRPr lang="en-GB"/>
          </a:p>
        </p:txBody>
      </p:sp>
    </p:spTree>
    <p:extLst>
      <p:ext uri="{BB962C8B-B14F-4D97-AF65-F5344CB8AC3E}">
        <p14:creationId xmlns:p14="http://schemas.microsoft.com/office/powerpoint/2010/main" val="189468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76AA5B-10D4-4786-89B7-B5841172D1BB}"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9BA6A-4241-4E4C-8F7C-DC0F51001159}"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45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76AA5B-10D4-4786-89B7-B5841172D1BB}" type="datetimeFigureOut">
              <a:rPr lang="en-GB" smtClean="0"/>
              <a:t>10/04/2019</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C9BA6A-4241-4E4C-8F7C-DC0F51001159}" type="slidenum">
              <a:rPr lang="en-GB" smtClean="0"/>
              <a:t>‹#›</a:t>
            </a:fld>
            <a:endParaRPr lang="en-GB"/>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576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54367"/>
            <a:ext cx="9144000" cy="1828800"/>
          </a:xfrm>
        </p:spPr>
        <p:txBody>
          <a:bodyPr>
            <a:normAutofit/>
          </a:bodyPr>
          <a:lstStyle/>
          <a:p>
            <a:r>
              <a:rPr lang="en-GB" sz="4400" b="1" u="sng" dirty="0" smtClean="0"/>
              <a:t>What caused the collapse of the USSR and end of the Cold War?</a:t>
            </a:r>
            <a:endParaRPr lang="en-GB" sz="4400" b="1" u="sng" dirty="0"/>
          </a:p>
        </p:txBody>
      </p:sp>
      <p:sp>
        <p:nvSpPr>
          <p:cNvPr id="3" name="Subtitle 2"/>
          <p:cNvSpPr>
            <a:spLocks noGrp="1"/>
          </p:cNvSpPr>
          <p:nvPr>
            <p:ph type="subTitle" idx="1"/>
          </p:nvPr>
        </p:nvSpPr>
        <p:spPr>
          <a:xfrm>
            <a:off x="0" y="6003652"/>
            <a:ext cx="9144000" cy="854348"/>
          </a:xfrm>
        </p:spPr>
        <p:txBody>
          <a:bodyPr>
            <a:noAutofit/>
          </a:bodyPr>
          <a:lstStyle/>
          <a:p>
            <a:r>
              <a:rPr lang="en-GB" sz="2800" b="1" i="1" dirty="0" smtClean="0">
                <a:solidFill>
                  <a:srgbClr val="00B050"/>
                </a:solidFill>
              </a:rPr>
              <a:t>L/O – To identify and evaluate the long and short-term causes of the collapse of the USSR</a:t>
            </a:r>
            <a:endParaRPr lang="en-GB" sz="2800" b="1" i="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3" y="0"/>
            <a:ext cx="6091648" cy="3656409"/>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286" y="896655"/>
            <a:ext cx="3724604" cy="2483069"/>
          </a:xfrm>
          <a:prstGeom prst="rect">
            <a:avLst/>
          </a:prstGeom>
          <a:ln>
            <a:noFill/>
          </a:ln>
          <a:effectLst>
            <a:softEdge rad="112500"/>
          </a:effectLst>
        </p:spPr>
      </p:pic>
    </p:spTree>
    <p:extLst>
      <p:ext uri="{BB962C8B-B14F-4D97-AF65-F5344CB8AC3E}">
        <p14:creationId xmlns:p14="http://schemas.microsoft.com/office/powerpoint/2010/main" val="1820287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Role of Leaders - Reagan</a:t>
            </a:r>
            <a:endParaRPr lang="en-GB" b="1" u="sng" dirty="0"/>
          </a:p>
        </p:txBody>
      </p:sp>
      <p:sp>
        <p:nvSpPr>
          <p:cNvPr id="3" name="Content Placeholder 2"/>
          <p:cNvSpPr>
            <a:spLocks noGrp="1"/>
          </p:cNvSpPr>
          <p:nvPr>
            <p:ph idx="1"/>
          </p:nvPr>
        </p:nvSpPr>
        <p:spPr>
          <a:xfrm>
            <a:off x="0" y="1819564"/>
            <a:ext cx="6579477" cy="5038436"/>
          </a:xfrm>
        </p:spPr>
        <p:txBody>
          <a:bodyPr>
            <a:normAutofit/>
          </a:bodyPr>
          <a:lstStyle/>
          <a:p>
            <a:r>
              <a:rPr lang="en-GB" dirty="0" smtClean="0"/>
              <a:t>Many Western historians argue that despite Gorbachev’s role, it was the policies of Reagan that pressured the USSR into ending the Cold War.</a:t>
            </a:r>
          </a:p>
          <a:p>
            <a:endParaRPr lang="en-GB" dirty="0"/>
          </a:p>
          <a:p>
            <a:r>
              <a:rPr lang="en-GB" dirty="0" smtClean="0"/>
              <a:t>The ‘New Cold War’ started by Reagan in 1982 increased USA military spending by 13% and introduced the SDI programme. This pushed the Soviet economy to breaking point.</a:t>
            </a:r>
          </a:p>
          <a:p>
            <a:endParaRPr lang="en-GB" dirty="0"/>
          </a:p>
          <a:p>
            <a:r>
              <a:rPr lang="en-GB" dirty="0" smtClean="0"/>
              <a:t>These ‘Reagan Victory School’ historians are critical of the détente policies of Jimmy Carter in the 1970s. They argue that détente only helped to prolong the existence of the USSR.</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152" y="170109"/>
            <a:ext cx="2282426" cy="298078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3" y="3605047"/>
            <a:ext cx="2146913" cy="2683641"/>
          </a:xfrm>
          <a:prstGeom prst="rect">
            <a:avLst/>
          </a:prstGeom>
          <a:ln>
            <a:noFill/>
          </a:ln>
          <a:effectLst>
            <a:softEdge rad="112500"/>
          </a:effectLst>
        </p:spPr>
      </p:pic>
    </p:spTree>
    <p:extLst>
      <p:ext uri="{BB962C8B-B14F-4D97-AF65-F5344CB8AC3E}">
        <p14:creationId xmlns:p14="http://schemas.microsoft.com/office/powerpoint/2010/main" val="36608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Role of Leaders - Reagan</a:t>
            </a:r>
            <a:endParaRPr lang="en-GB" b="1" u="sng" dirty="0"/>
          </a:p>
        </p:txBody>
      </p:sp>
      <p:sp>
        <p:nvSpPr>
          <p:cNvPr id="3" name="Content Placeholder 2"/>
          <p:cNvSpPr>
            <a:spLocks noGrp="1"/>
          </p:cNvSpPr>
          <p:nvPr>
            <p:ph idx="1"/>
          </p:nvPr>
        </p:nvSpPr>
        <p:spPr>
          <a:xfrm>
            <a:off x="0" y="1838036"/>
            <a:ext cx="6579477" cy="5019964"/>
          </a:xfrm>
        </p:spPr>
        <p:txBody>
          <a:bodyPr>
            <a:normAutofit/>
          </a:bodyPr>
          <a:lstStyle/>
          <a:p>
            <a:r>
              <a:rPr lang="en-GB" dirty="0" smtClean="0"/>
              <a:t>Many also credit Reagan with being willing to negotiate and compromise with the Soviet Union when it was clear that Gorbachev was willing to introduce drastic changes.</a:t>
            </a:r>
          </a:p>
          <a:p>
            <a:endParaRPr lang="en-GB" dirty="0"/>
          </a:p>
          <a:p>
            <a:r>
              <a:rPr lang="en-GB" dirty="0" smtClean="0"/>
              <a:t>By being a hard-line republican who hated communism, Reagan had the political power to negotiate from a position of strength. Historian Robert J McMahon:</a:t>
            </a:r>
          </a:p>
          <a:p>
            <a:endParaRPr lang="en-GB" dirty="0"/>
          </a:p>
          <a:p>
            <a:r>
              <a:rPr lang="en-GB" dirty="0" smtClean="0"/>
              <a:t>‘</a:t>
            </a:r>
            <a:r>
              <a:rPr lang="en-GB" i="1" dirty="0" smtClean="0"/>
              <a:t>To his great credit, Reagan proved willing first to moderate, then to abandon, deeply held personal convictions about the malignant nature of Communism, thereby permitting a genuine rapprochement to occur</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8917" y="220716"/>
            <a:ext cx="2295566" cy="2927131"/>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214" y="3285140"/>
            <a:ext cx="2056414" cy="3281020"/>
          </a:xfrm>
          <a:prstGeom prst="rect">
            <a:avLst/>
          </a:prstGeom>
        </p:spPr>
      </p:pic>
    </p:spTree>
    <p:extLst>
      <p:ext uri="{BB962C8B-B14F-4D97-AF65-F5344CB8AC3E}">
        <p14:creationId xmlns:p14="http://schemas.microsoft.com/office/powerpoint/2010/main" val="22391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Long-term Causes: Economic Collapse </a:t>
            </a:r>
            <a:endParaRPr lang="en-GB" b="1" u="sng" dirty="0"/>
          </a:p>
        </p:txBody>
      </p:sp>
      <p:sp>
        <p:nvSpPr>
          <p:cNvPr id="3" name="Content Placeholder 2"/>
          <p:cNvSpPr>
            <a:spLocks noGrp="1"/>
          </p:cNvSpPr>
          <p:nvPr>
            <p:ph idx="1"/>
          </p:nvPr>
        </p:nvSpPr>
        <p:spPr>
          <a:xfrm>
            <a:off x="0" y="1865745"/>
            <a:ext cx="6127532" cy="4992254"/>
          </a:xfrm>
        </p:spPr>
        <p:txBody>
          <a:bodyPr>
            <a:normAutofit/>
          </a:bodyPr>
          <a:lstStyle/>
          <a:p>
            <a:r>
              <a:rPr lang="en-GB" dirty="0" smtClean="0"/>
              <a:t>It could be argued that by 1982, the Soviet economy was near collapse – this prompted Gorbachev to introduce reforms and end the arms race in the first place.</a:t>
            </a:r>
          </a:p>
          <a:p>
            <a:endParaRPr lang="en-GB" dirty="0"/>
          </a:p>
          <a:p>
            <a:r>
              <a:rPr lang="en-GB" dirty="0" smtClean="0"/>
              <a:t>Under Brezhnev, the USSR achieved nuclear parity with the USA but at a cost of spending 25% of GDP. The USA was only spending 4-6%!</a:t>
            </a:r>
          </a:p>
          <a:p>
            <a:endParaRPr lang="en-GB" dirty="0"/>
          </a:p>
          <a:p>
            <a:r>
              <a:rPr lang="en-GB" dirty="0" smtClean="0"/>
              <a:t>The USSR also had costly foreign commitments. The war in Afghanistan was draining resources. The USSR also gave $4 billion a year to Cuba, $6 billion to Vietnam. $3 billion was given to E. Europe.</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228" y="1156138"/>
            <a:ext cx="2624081" cy="2276390"/>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428" y="3605047"/>
            <a:ext cx="2045937" cy="2920751"/>
          </a:xfrm>
          <a:prstGeom prst="rect">
            <a:avLst/>
          </a:prstGeom>
        </p:spPr>
      </p:pic>
    </p:spTree>
    <p:extLst>
      <p:ext uri="{BB962C8B-B14F-4D97-AF65-F5344CB8AC3E}">
        <p14:creationId xmlns:p14="http://schemas.microsoft.com/office/powerpoint/2010/main" val="31622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3" y="365126"/>
            <a:ext cx="9170573" cy="6162237"/>
          </a:xfrm>
        </p:spPr>
      </p:pic>
    </p:spTree>
    <p:extLst>
      <p:ext uri="{BB962C8B-B14F-4D97-AF65-F5344CB8AC3E}">
        <p14:creationId xmlns:p14="http://schemas.microsoft.com/office/powerpoint/2010/main" val="258607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Long-term Causes: Economic Collapse </a:t>
            </a:r>
            <a:endParaRPr lang="en-GB" b="1" u="sng" dirty="0"/>
          </a:p>
        </p:txBody>
      </p:sp>
      <p:sp>
        <p:nvSpPr>
          <p:cNvPr id="3" name="Content Placeholder 2"/>
          <p:cNvSpPr>
            <a:spLocks noGrp="1"/>
          </p:cNvSpPr>
          <p:nvPr>
            <p:ph idx="1"/>
          </p:nvPr>
        </p:nvSpPr>
        <p:spPr>
          <a:xfrm>
            <a:off x="0" y="1958109"/>
            <a:ext cx="6127532" cy="4899890"/>
          </a:xfrm>
        </p:spPr>
        <p:txBody>
          <a:bodyPr>
            <a:normAutofit/>
          </a:bodyPr>
          <a:lstStyle/>
          <a:p>
            <a:r>
              <a:rPr lang="en-GB" dirty="0" smtClean="0"/>
              <a:t>It was also clear that the Stalinist-era ‘command economy’ was failing. Very little money was put into producing consumer goods and promoting domestic demand.</a:t>
            </a:r>
          </a:p>
          <a:p>
            <a:endParaRPr lang="en-GB" dirty="0"/>
          </a:p>
          <a:p>
            <a:r>
              <a:rPr lang="en-GB" dirty="0" smtClean="0"/>
              <a:t>No incentives to work harder or be more efficient. Corruption was rampant. Annual growth dropped from 5.2% in 1967 to 2% in 1980!</a:t>
            </a:r>
          </a:p>
          <a:p>
            <a:endParaRPr lang="en-GB" dirty="0"/>
          </a:p>
          <a:p>
            <a:r>
              <a:rPr lang="en-GB" dirty="0" smtClean="0"/>
              <a:t>The Soviet economy was therefore imploding under the strains of military competition with the USA.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568" y="1074980"/>
            <a:ext cx="2973755" cy="1950707"/>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024" y="3062528"/>
            <a:ext cx="2810299" cy="188908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0139" y="4951608"/>
            <a:ext cx="2380068" cy="1767327"/>
          </a:xfrm>
          <a:prstGeom prst="rect">
            <a:avLst/>
          </a:prstGeom>
          <a:ln>
            <a:noFill/>
          </a:ln>
          <a:effectLst>
            <a:softEdge rad="112500"/>
          </a:effectLst>
        </p:spPr>
      </p:pic>
    </p:spTree>
    <p:extLst>
      <p:ext uri="{BB962C8B-B14F-4D97-AF65-F5344CB8AC3E}">
        <p14:creationId xmlns:p14="http://schemas.microsoft.com/office/powerpoint/2010/main" val="34835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820" y="365126"/>
            <a:ext cx="5738650" cy="37530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495" y="3379568"/>
            <a:ext cx="4286250" cy="3209925"/>
          </a:xfrm>
          <a:prstGeom prst="rect">
            <a:avLst/>
          </a:prstGeom>
        </p:spPr>
      </p:pic>
    </p:spTree>
    <p:extLst>
      <p:ext uri="{BB962C8B-B14F-4D97-AF65-F5344CB8AC3E}">
        <p14:creationId xmlns:p14="http://schemas.microsoft.com/office/powerpoint/2010/main" val="4072740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Long-term Causes: Ideological Collapse </a:t>
            </a:r>
            <a:endParaRPr lang="en-GB" b="1" u="sng" dirty="0"/>
          </a:p>
        </p:txBody>
      </p:sp>
      <p:sp>
        <p:nvSpPr>
          <p:cNvPr id="3" name="Content Placeholder 2"/>
          <p:cNvSpPr>
            <a:spLocks noGrp="1"/>
          </p:cNvSpPr>
          <p:nvPr>
            <p:ph idx="1"/>
          </p:nvPr>
        </p:nvSpPr>
        <p:spPr>
          <a:xfrm>
            <a:off x="0" y="1856509"/>
            <a:ext cx="6127532" cy="5001490"/>
          </a:xfrm>
        </p:spPr>
        <p:txBody>
          <a:bodyPr>
            <a:normAutofit/>
          </a:bodyPr>
          <a:lstStyle/>
          <a:p>
            <a:r>
              <a:rPr lang="en-GB" dirty="0" smtClean="0"/>
              <a:t>The USSR was a regime built by Stalin with Communist ideology at its core. Its people were indoctrinated with the belief that they were building a better world and their system was better.</a:t>
            </a:r>
          </a:p>
          <a:p>
            <a:endParaRPr lang="en-GB" dirty="0"/>
          </a:p>
          <a:p>
            <a:r>
              <a:rPr lang="en-GB" dirty="0" smtClean="0"/>
              <a:t>Yet by the 1980s, all the promises of the system had failed to become true. World revolution had not occurred, crime had risen, nationalism and religion had not disappeared.</a:t>
            </a:r>
          </a:p>
          <a:p>
            <a:endParaRPr lang="en-GB" dirty="0"/>
          </a:p>
          <a:p>
            <a:r>
              <a:rPr lang="en-GB" dirty="0" smtClean="0"/>
              <a:t>The cohesive ‘faith’ that Soviet people had in the system was slowly eroded. This provided Gorbachev with the pressure for reform, even from people in leadership: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940" y="1156138"/>
            <a:ext cx="2757652" cy="153932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816" y="3129455"/>
            <a:ext cx="2247900" cy="3352800"/>
          </a:xfrm>
          <a:prstGeom prst="rect">
            <a:avLst/>
          </a:prstGeom>
          <a:ln>
            <a:noFill/>
          </a:ln>
          <a:effectLst>
            <a:softEdge rad="112500"/>
          </a:effectLst>
        </p:spPr>
      </p:pic>
    </p:spTree>
    <p:extLst>
      <p:ext uri="{BB962C8B-B14F-4D97-AF65-F5344CB8AC3E}">
        <p14:creationId xmlns:p14="http://schemas.microsoft.com/office/powerpoint/2010/main" val="27035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09" y="0"/>
            <a:ext cx="7886700" cy="1325563"/>
          </a:xfrm>
        </p:spPr>
        <p:txBody>
          <a:bodyPr/>
          <a:lstStyle/>
          <a:p>
            <a:pPr algn="ctr"/>
            <a:r>
              <a:rPr lang="en-US" b="1" u="sng" dirty="0"/>
              <a:t>General </a:t>
            </a:r>
            <a:r>
              <a:rPr lang="en-US" b="1" u="sng" dirty="0" err="1"/>
              <a:t>Dmitriy</a:t>
            </a:r>
            <a:r>
              <a:rPr lang="en-US" b="1" u="sng" dirty="0"/>
              <a:t> </a:t>
            </a:r>
            <a:r>
              <a:rPr lang="en-US" b="1" u="sng" dirty="0" err="1" smtClean="0"/>
              <a:t>Volkogonov</a:t>
            </a:r>
            <a:r>
              <a:rPr lang="en-US" b="1" u="sng" dirty="0" smtClean="0"/>
              <a:t>:</a:t>
            </a:r>
            <a:endParaRPr lang="en-GB" b="1" u="sng" dirty="0"/>
          </a:p>
        </p:txBody>
      </p:sp>
      <p:sp>
        <p:nvSpPr>
          <p:cNvPr id="3" name="Content Placeholder 2"/>
          <p:cNvSpPr>
            <a:spLocks noGrp="1"/>
          </p:cNvSpPr>
          <p:nvPr>
            <p:ph idx="1"/>
          </p:nvPr>
        </p:nvSpPr>
        <p:spPr>
          <a:xfrm>
            <a:off x="0" y="1782618"/>
            <a:ext cx="9144000" cy="5075382"/>
          </a:xfrm>
        </p:spPr>
        <p:txBody>
          <a:bodyPr>
            <a:normAutofit/>
          </a:bodyPr>
          <a:lstStyle/>
          <a:p>
            <a:pPr marL="0" indent="0" algn="ctr">
              <a:buNone/>
            </a:pPr>
            <a:r>
              <a:rPr lang="en-US" dirty="0" smtClean="0"/>
              <a:t>‘I </a:t>
            </a:r>
            <a:r>
              <a:rPr lang="en-US" dirty="0"/>
              <a:t>was an orthodox Marxist, an officer who knew his duty. I was not part of some liberal current. All my changes came from within, off on my own. </a:t>
            </a:r>
            <a:r>
              <a:rPr lang="en-US" dirty="0" smtClean="0"/>
              <a:t>I </a:t>
            </a:r>
            <a:r>
              <a:rPr lang="en-US" dirty="0"/>
              <a:t>had access to all kinds of literature. .. I was a Stalinist. I contributed to the strengthening of the system that I am now trying to dismantle. But latently, I had my ideas. I began asking myself questions about Lenin, how, if he was such a genius, none of his predictions came true. The proletarian dictatorship never came to be, the principle of class struggle was discredited, communism was not built in fifteen years as he had promised. None of Lenin's major predictions ever came true! I confess it: I used my position, I began gathering information even though I didn't know yet what I would do with </a:t>
            </a:r>
            <a:r>
              <a:rPr lang="en-US" dirty="0" smtClean="0"/>
              <a:t>it.’ </a:t>
            </a:r>
          </a:p>
          <a:p>
            <a:pPr marL="0" indent="0" algn="ctr">
              <a:buNone/>
            </a:pPr>
            <a:r>
              <a:rPr lang="en-US" dirty="0" smtClean="0"/>
              <a:t>(</a:t>
            </a:r>
            <a:r>
              <a:rPr lang="en-US" dirty="0" err="1"/>
              <a:t>Remnick</a:t>
            </a:r>
            <a:r>
              <a:rPr lang="en-US" dirty="0"/>
              <a:t>, 1992, p. 15</a:t>
            </a:r>
            <a:r>
              <a:rPr lang="en-US" dirty="0" smtClean="0"/>
              <a:t>)</a:t>
            </a:r>
            <a:endParaRPr lang="en-GB" dirty="0"/>
          </a:p>
        </p:txBody>
      </p:sp>
    </p:spTree>
    <p:extLst>
      <p:ext uri="{BB962C8B-B14F-4D97-AF65-F5344CB8AC3E}">
        <p14:creationId xmlns:p14="http://schemas.microsoft.com/office/powerpoint/2010/main" val="4293623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Long-term Causes: Social Collapse </a:t>
            </a:r>
            <a:endParaRPr lang="en-GB" b="1" u="sng" dirty="0"/>
          </a:p>
        </p:txBody>
      </p:sp>
      <p:sp>
        <p:nvSpPr>
          <p:cNvPr id="3" name="Content Placeholder 2"/>
          <p:cNvSpPr>
            <a:spLocks noGrp="1"/>
          </p:cNvSpPr>
          <p:nvPr>
            <p:ph idx="1"/>
          </p:nvPr>
        </p:nvSpPr>
        <p:spPr>
          <a:xfrm>
            <a:off x="0" y="1893455"/>
            <a:ext cx="5917324" cy="4964544"/>
          </a:xfrm>
        </p:spPr>
        <p:txBody>
          <a:bodyPr>
            <a:normAutofit/>
          </a:bodyPr>
          <a:lstStyle/>
          <a:p>
            <a:r>
              <a:rPr lang="en-GB" dirty="0" smtClean="0"/>
              <a:t>As the economy collapsed, members of society also lost faith in the system. Soviet citizens growing up in the 1970s/80s faced a lack of career opportunities.</a:t>
            </a:r>
          </a:p>
          <a:p>
            <a:endParaRPr lang="en-GB" dirty="0"/>
          </a:p>
          <a:p>
            <a:r>
              <a:rPr lang="en-GB" dirty="0" smtClean="0"/>
              <a:t>Ambitious young people had received a free education and were indoctrinated with high expectations in the Soviet system. Without enough jobs, many in society lost optimism and faith in the system.</a:t>
            </a:r>
          </a:p>
          <a:p>
            <a:endParaRPr lang="en-GB" dirty="0"/>
          </a:p>
          <a:p>
            <a:r>
              <a:rPr lang="en-GB" dirty="0" smtClean="0"/>
              <a:t>Alcoholism and anti-social behaviour became rampant throughout the Soviet bloc.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7822" y="1072053"/>
            <a:ext cx="2477331" cy="3095297"/>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149" y="4485726"/>
            <a:ext cx="3124679" cy="2053897"/>
          </a:xfrm>
          <a:prstGeom prst="rect">
            <a:avLst/>
          </a:prstGeom>
          <a:ln>
            <a:noFill/>
          </a:ln>
          <a:effectLst>
            <a:softEdge rad="112500"/>
          </a:effectLst>
        </p:spPr>
      </p:pic>
    </p:spTree>
    <p:extLst>
      <p:ext uri="{BB962C8B-B14F-4D97-AF65-F5344CB8AC3E}">
        <p14:creationId xmlns:p14="http://schemas.microsoft.com/office/powerpoint/2010/main" val="898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Long-term Causes: Nationalist Feeling</a:t>
            </a:r>
            <a:endParaRPr lang="en-GB" b="1" u="sng" dirty="0"/>
          </a:p>
        </p:txBody>
      </p:sp>
      <p:sp>
        <p:nvSpPr>
          <p:cNvPr id="3" name="Content Placeholder 2"/>
          <p:cNvSpPr>
            <a:spLocks noGrp="1"/>
          </p:cNvSpPr>
          <p:nvPr>
            <p:ph idx="1"/>
          </p:nvPr>
        </p:nvSpPr>
        <p:spPr>
          <a:xfrm>
            <a:off x="1" y="1874982"/>
            <a:ext cx="6127530" cy="4983017"/>
          </a:xfrm>
        </p:spPr>
        <p:txBody>
          <a:bodyPr>
            <a:normAutofit/>
          </a:bodyPr>
          <a:lstStyle/>
          <a:p>
            <a:r>
              <a:rPr lang="en-GB" dirty="0" smtClean="0"/>
              <a:t>Due to the combination of economic collapse and ideological/social decline, nationalist movements grew across Eastern Europe in the 1980s.</a:t>
            </a:r>
          </a:p>
          <a:p>
            <a:endParaRPr lang="en-GB" dirty="0"/>
          </a:p>
          <a:p>
            <a:r>
              <a:rPr lang="en-GB" dirty="0" smtClean="0"/>
              <a:t>Many in places like East Germany, Czechoslovakia and Poland grew disillusioned with the Communist Party. It seemed to have no interest in reform and was repressive.</a:t>
            </a:r>
          </a:p>
          <a:p>
            <a:endParaRPr lang="en-GB" dirty="0"/>
          </a:p>
          <a:p>
            <a:r>
              <a:rPr lang="en-GB" dirty="0" smtClean="0"/>
              <a:t>Many had access to radio and TV from the West. They could see the difference! Glasnost and Perestroika also seemed to allow people to criticise their leaders!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31" y="1058831"/>
            <a:ext cx="3148804" cy="192426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800" y="4830651"/>
            <a:ext cx="2931035" cy="1835083"/>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331" y="3107349"/>
            <a:ext cx="2331243" cy="1547506"/>
          </a:xfrm>
          <a:prstGeom prst="rect">
            <a:avLst/>
          </a:prstGeom>
          <a:ln>
            <a:noFill/>
          </a:ln>
          <a:effectLst>
            <a:softEdge rad="112500"/>
          </a:effectLst>
        </p:spPr>
      </p:pic>
    </p:spTree>
    <p:extLst>
      <p:ext uri="{BB962C8B-B14F-4D97-AF65-F5344CB8AC3E}">
        <p14:creationId xmlns:p14="http://schemas.microsoft.com/office/powerpoint/2010/main" val="28900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‘Sudden’ Collapse of the USSR</a:t>
            </a:r>
            <a:endParaRPr lang="en-GB" b="1" u="sng" dirty="0"/>
          </a:p>
        </p:txBody>
      </p:sp>
      <p:sp>
        <p:nvSpPr>
          <p:cNvPr id="3" name="Content Placeholder 2"/>
          <p:cNvSpPr>
            <a:spLocks noGrp="1"/>
          </p:cNvSpPr>
          <p:nvPr>
            <p:ph idx="1"/>
          </p:nvPr>
        </p:nvSpPr>
        <p:spPr>
          <a:xfrm>
            <a:off x="0" y="1607127"/>
            <a:ext cx="6799509" cy="5250872"/>
          </a:xfrm>
        </p:spPr>
        <p:txBody>
          <a:bodyPr>
            <a:normAutofit/>
          </a:bodyPr>
          <a:lstStyle/>
          <a:p>
            <a:r>
              <a:rPr lang="en-GB" dirty="0" smtClean="0"/>
              <a:t>On Xmas Day in 1991, Mikhail Gorbachev resigned as President and the USSR ceased to exist. Thus ending the Cold War. No one in the West had predicted it!</a:t>
            </a:r>
          </a:p>
          <a:p>
            <a:endParaRPr lang="en-GB" dirty="0"/>
          </a:p>
          <a:p>
            <a:r>
              <a:rPr lang="en-GB" dirty="0" smtClean="0"/>
              <a:t>The immediate collapse began in 1989 as communist governments fell all over Eastern Europe in a wave of popular protests. Even the Berlin Wall was torn down in November.</a:t>
            </a:r>
          </a:p>
          <a:p>
            <a:endParaRPr lang="en-GB" dirty="0"/>
          </a:p>
          <a:p>
            <a:r>
              <a:rPr lang="en-GB" dirty="0" smtClean="0"/>
              <a:t>Many have attributed the causes of the collapse to the reforming policies of Mikhail Gorbachev. Others argue that it was the pressures of the arms race put on the USSR by US President Ronald Reagan.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807" y="1140207"/>
            <a:ext cx="1905000" cy="218122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508" y="3511931"/>
            <a:ext cx="2174384" cy="3155568"/>
          </a:xfrm>
          <a:prstGeom prst="rect">
            <a:avLst/>
          </a:prstGeom>
          <a:ln>
            <a:noFill/>
          </a:ln>
          <a:effectLst>
            <a:softEdge rad="112500"/>
          </a:effectLst>
        </p:spPr>
      </p:pic>
    </p:spTree>
    <p:extLst>
      <p:ext uri="{BB962C8B-B14F-4D97-AF65-F5344CB8AC3E}">
        <p14:creationId xmlns:p14="http://schemas.microsoft.com/office/powerpoint/2010/main" val="17320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Long-term Causes: Nationalist Feeling</a:t>
            </a:r>
            <a:endParaRPr lang="en-GB" b="1" u="sng" dirty="0"/>
          </a:p>
        </p:txBody>
      </p:sp>
      <p:sp>
        <p:nvSpPr>
          <p:cNvPr id="3" name="Content Placeholder 2"/>
          <p:cNvSpPr>
            <a:spLocks noGrp="1"/>
          </p:cNvSpPr>
          <p:nvPr>
            <p:ph idx="1"/>
          </p:nvPr>
        </p:nvSpPr>
        <p:spPr>
          <a:xfrm>
            <a:off x="0" y="1607127"/>
            <a:ext cx="6810703" cy="5250872"/>
          </a:xfrm>
        </p:spPr>
        <p:txBody>
          <a:bodyPr>
            <a:normAutofit/>
          </a:bodyPr>
          <a:lstStyle/>
          <a:p>
            <a:r>
              <a:rPr lang="en-GB" dirty="0" smtClean="0"/>
              <a:t>In December 1988, Gorbachev gave a speech to the UN announcing that the USSR would cut its troop commitments to the Warsaw Pact by ½ million men.</a:t>
            </a:r>
          </a:p>
          <a:p>
            <a:endParaRPr lang="en-GB" dirty="0"/>
          </a:p>
          <a:p>
            <a:r>
              <a:rPr lang="en-GB" dirty="0" smtClean="0"/>
              <a:t>He argued that, ‘</a:t>
            </a:r>
            <a:r>
              <a:rPr lang="en-GB" i="1" dirty="0" smtClean="0">
                <a:solidFill>
                  <a:srgbClr val="00B050"/>
                </a:solidFill>
              </a:rPr>
              <a:t>force and the threat of force cannot be and should not be an instrument of foreign policy… Freedom of choice is… a universal principle and it should know no exceptions</a:t>
            </a:r>
            <a:r>
              <a:rPr lang="en-GB" dirty="0" smtClean="0"/>
              <a:t>’.</a:t>
            </a:r>
          </a:p>
          <a:p>
            <a:endParaRPr lang="en-GB" dirty="0"/>
          </a:p>
          <a:p>
            <a:r>
              <a:rPr lang="en-GB" dirty="0" smtClean="0"/>
              <a:t>This was a complete overturn of the Brezhnev Doctrine – using force to rule Eastern Europe. He seemed to be saying that he wouldn’t stop people in Eastern Europe from choosing their own rulers!</a:t>
            </a:r>
          </a:p>
        </p:txBody>
      </p:sp>
      <p:pic>
        <p:nvPicPr>
          <p:cNvPr id="5" name="Picture 4"/>
          <p:cNvPicPr>
            <a:picLocks noChangeAspect="1"/>
          </p:cNvPicPr>
          <p:nvPr/>
        </p:nvPicPr>
        <p:blipFill>
          <a:blip r:embed="rId2"/>
          <a:stretch>
            <a:fillRect/>
          </a:stretch>
        </p:blipFill>
        <p:spPr>
          <a:xfrm>
            <a:off x="6918732" y="1156138"/>
            <a:ext cx="2056282" cy="3090041"/>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746" y="3896080"/>
            <a:ext cx="2139066" cy="2703542"/>
          </a:xfrm>
          <a:prstGeom prst="rect">
            <a:avLst/>
          </a:prstGeom>
          <a:ln>
            <a:noFill/>
          </a:ln>
          <a:effectLst>
            <a:softEdge rad="112500"/>
          </a:effectLst>
        </p:spPr>
      </p:pic>
    </p:spTree>
    <p:extLst>
      <p:ext uri="{BB962C8B-B14F-4D97-AF65-F5344CB8AC3E}">
        <p14:creationId xmlns:p14="http://schemas.microsoft.com/office/powerpoint/2010/main" val="4982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The Events of 1989</a:t>
            </a:r>
            <a:endParaRPr lang="en-GB" b="1" u="sng" dirty="0"/>
          </a:p>
        </p:txBody>
      </p:sp>
      <p:sp>
        <p:nvSpPr>
          <p:cNvPr id="3" name="Content Placeholder 2"/>
          <p:cNvSpPr>
            <a:spLocks noGrp="1"/>
          </p:cNvSpPr>
          <p:nvPr>
            <p:ph idx="1"/>
          </p:nvPr>
        </p:nvSpPr>
        <p:spPr>
          <a:xfrm>
            <a:off x="0" y="1791855"/>
            <a:ext cx="6505903" cy="5066144"/>
          </a:xfrm>
        </p:spPr>
        <p:txBody>
          <a:bodyPr>
            <a:normAutofit/>
          </a:bodyPr>
          <a:lstStyle/>
          <a:p>
            <a:r>
              <a:rPr lang="en-GB" dirty="0" smtClean="0"/>
              <a:t>In May 1989, the Hungarian government stopped patrolling its Austrian border. Tens of thousands of people from East Germany simply went on holiday to Hungary and never came back!</a:t>
            </a:r>
          </a:p>
          <a:p>
            <a:endParaRPr lang="en-GB" dirty="0"/>
          </a:p>
          <a:p>
            <a:r>
              <a:rPr lang="en-GB" dirty="0" smtClean="0"/>
              <a:t>At the same time, in Poland, the ‘Solidarity’ union movement which was legalised in 1988, won the first free elections in Poland. Poland became the first country not to be ruled by communists. Gorbachev refused to use force to support the communists!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284" y="3825765"/>
            <a:ext cx="2606069" cy="2626271"/>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042" y="190446"/>
            <a:ext cx="2415171" cy="1695450"/>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335" y="2116001"/>
            <a:ext cx="2628836" cy="1479659"/>
          </a:xfrm>
          <a:prstGeom prst="rect">
            <a:avLst/>
          </a:prstGeom>
          <a:ln>
            <a:noFill/>
          </a:ln>
          <a:effectLst>
            <a:softEdge rad="112500"/>
          </a:effectLst>
        </p:spPr>
      </p:pic>
    </p:spTree>
    <p:extLst>
      <p:ext uri="{BB962C8B-B14F-4D97-AF65-F5344CB8AC3E}">
        <p14:creationId xmlns:p14="http://schemas.microsoft.com/office/powerpoint/2010/main" val="25274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7316" y="629963"/>
            <a:ext cx="8749368" cy="5697263"/>
          </a:xfrm>
          <a:prstGeom prst="rect">
            <a:avLst/>
          </a:prstGeom>
        </p:spPr>
      </p:pic>
    </p:spTree>
    <p:extLst>
      <p:ext uri="{BB962C8B-B14F-4D97-AF65-F5344CB8AC3E}">
        <p14:creationId xmlns:p14="http://schemas.microsoft.com/office/powerpoint/2010/main" val="61190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The Events of 1989</a:t>
            </a:r>
            <a:endParaRPr lang="en-GB" b="1" u="sng" dirty="0"/>
          </a:p>
        </p:txBody>
      </p:sp>
      <p:sp>
        <p:nvSpPr>
          <p:cNvPr id="3" name="Content Placeholder 2"/>
          <p:cNvSpPr>
            <a:spLocks noGrp="1"/>
          </p:cNvSpPr>
          <p:nvPr>
            <p:ph idx="1"/>
          </p:nvPr>
        </p:nvSpPr>
        <p:spPr>
          <a:xfrm>
            <a:off x="0" y="1801091"/>
            <a:ext cx="6505903" cy="5056908"/>
          </a:xfrm>
        </p:spPr>
        <p:txBody>
          <a:bodyPr>
            <a:normAutofit/>
          </a:bodyPr>
          <a:lstStyle/>
          <a:p>
            <a:r>
              <a:rPr lang="en-GB" dirty="0" smtClean="0"/>
              <a:t>By October, people across East Germany were either fleeing to Austria or were begin to publically protest against its government. Its leader, </a:t>
            </a:r>
            <a:r>
              <a:rPr lang="en-GB" dirty="0" smtClean="0">
                <a:solidFill>
                  <a:srgbClr val="00B050"/>
                </a:solidFill>
              </a:rPr>
              <a:t>Erich </a:t>
            </a:r>
            <a:r>
              <a:rPr lang="en-GB" dirty="0" err="1" smtClean="0">
                <a:solidFill>
                  <a:srgbClr val="00B050"/>
                </a:solidFill>
              </a:rPr>
              <a:t>Honecker</a:t>
            </a:r>
            <a:r>
              <a:rPr lang="en-GB" dirty="0" smtClean="0"/>
              <a:t>, wanted to use force to put down the protests.</a:t>
            </a:r>
          </a:p>
          <a:p>
            <a:endParaRPr lang="en-GB" dirty="0"/>
          </a:p>
          <a:p>
            <a:r>
              <a:rPr lang="en-GB" dirty="0" smtClean="0"/>
              <a:t>Gorbachev then visited </a:t>
            </a:r>
            <a:r>
              <a:rPr lang="en-GB" dirty="0" err="1" smtClean="0"/>
              <a:t>Honecker</a:t>
            </a:r>
            <a:r>
              <a:rPr lang="en-GB" dirty="0" smtClean="0"/>
              <a:t> and told him that the USSR would not intervene if the people revolted! In a panic, the government announced on 9</a:t>
            </a:r>
            <a:r>
              <a:rPr lang="en-GB" baseline="30000" dirty="0" smtClean="0"/>
              <a:t>th</a:t>
            </a:r>
            <a:r>
              <a:rPr lang="en-GB" dirty="0" smtClean="0"/>
              <a:t> November an easing of travel restrictions.</a:t>
            </a:r>
          </a:p>
          <a:p>
            <a:endParaRPr lang="en-GB" dirty="0"/>
          </a:p>
          <a:p>
            <a:r>
              <a:rPr lang="en-GB" dirty="0" smtClean="0"/>
              <a:t>In the confusion over the order, people descended on the Berlin Wall and the guards let them through. People on both sides then started dismantling the Wall!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5903" y="241738"/>
            <a:ext cx="2503631" cy="289437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215" y="4007068"/>
            <a:ext cx="2521007" cy="1841517"/>
          </a:xfrm>
          <a:prstGeom prst="rect">
            <a:avLst/>
          </a:prstGeom>
          <a:ln>
            <a:noFill/>
          </a:ln>
          <a:effectLst>
            <a:softEdge rad="112500"/>
          </a:effectLst>
        </p:spPr>
      </p:pic>
    </p:spTree>
    <p:extLst>
      <p:ext uri="{BB962C8B-B14F-4D97-AF65-F5344CB8AC3E}">
        <p14:creationId xmlns:p14="http://schemas.microsoft.com/office/powerpoint/2010/main" val="195965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050" y="257175"/>
            <a:ext cx="9182100" cy="6343650"/>
          </a:xfrm>
          <a:prstGeom prst="rect">
            <a:avLst/>
          </a:prstGeom>
          <a:ln>
            <a:noFill/>
          </a:ln>
          <a:effectLst>
            <a:softEdge rad="112500"/>
          </a:effectLst>
        </p:spPr>
      </p:pic>
    </p:spTree>
    <p:extLst>
      <p:ext uri="{BB962C8B-B14F-4D97-AF65-F5344CB8AC3E}">
        <p14:creationId xmlns:p14="http://schemas.microsoft.com/office/powerpoint/2010/main" val="133328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The Events of 1989</a:t>
            </a:r>
            <a:endParaRPr lang="en-GB" b="1" u="sng" dirty="0"/>
          </a:p>
        </p:txBody>
      </p:sp>
      <p:sp>
        <p:nvSpPr>
          <p:cNvPr id="3" name="Content Placeholder 2"/>
          <p:cNvSpPr>
            <a:spLocks noGrp="1"/>
          </p:cNvSpPr>
          <p:nvPr>
            <p:ph idx="1"/>
          </p:nvPr>
        </p:nvSpPr>
        <p:spPr>
          <a:xfrm>
            <a:off x="0" y="1681018"/>
            <a:ext cx="6505903" cy="5176981"/>
          </a:xfrm>
        </p:spPr>
        <p:txBody>
          <a:bodyPr>
            <a:normAutofit/>
          </a:bodyPr>
          <a:lstStyle/>
          <a:p>
            <a:r>
              <a:rPr lang="en-GB" dirty="0" smtClean="0"/>
              <a:t>In October, Hungary’s hardliner leader</a:t>
            </a:r>
            <a:r>
              <a:rPr lang="en-GB" dirty="0" smtClean="0">
                <a:solidFill>
                  <a:srgbClr val="00B050"/>
                </a:solidFill>
              </a:rPr>
              <a:t>, Janos Kadar</a:t>
            </a:r>
            <a:r>
              <a:rPr lang="en-GB" dirty="0" smtClean="0"/>
              <a:t>, was sacked by reforming communists. Free elections were held in 1990.</a:t>
            </a:r>
          </a:p>
          <a:p>
            <a:endParaRPr lang="en-GB" dirty="0"/>
          </a:p>
          <a:p>
            <a:r>
              <a:rPr lang="en-GB" dirty="0" smtClean="0"/>
              <a:t>In Czechoslovakia, the ‘Velvet Revolution’ took place. Mass demonstrations led to pressure for free elections. </a:t>
            </a:r>
            <a:r>
              <a:rPr lang="en-GB" dirty="0" smtClean="0">
                <a:solidFill>
                  <a:srgbClr val="92D050"/>
                </a:solidFill>
              </a:rPr>
              <a:t>Vaclav Havel </a:t>
            </a:r>
            <a:r>
              <a:rPr lang="en-GB" dirty="0" smtClean="0"/>
              <a:t>was elected President.</a:t>
            </a:r>
          </a:p>
          <a:p>
            <a:endParaRPr lang="en-GB" dirty="0"/>
          </a:p>
          <a:p>
            <a:r>
              <a:rPr lang="en-GB" dirty="0" smtClean="0"/>
              <a:t>In Romania, it’s repressive </a:t>
            </a:r>
            <a:r>
              <a:rPr lang="en-GB" dirty="0" smtClean="0">
                <a:solidFill>
                  <a:srgbClr val="00B0F0"/>
                </a:solidFill>
              </a:rPr>
              <a:t>President Nicolai Ceausescu </a:t>
            </a:r>
            <a:r>
              <a:rPr lang="en-GB" dirty="0" smtClean="0"/>
              <a:t>tried to use force to put down protests. However the army turned on him. He tried to flee but was arrested and executed by the army of Xmas Day 1989.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4786" y="203662"/>
            <a:ext cx="1986561" cy="2632512"/>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903" y="2186151"/>
            <a:ext cx="2175536" cy="2385457"/>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445" y="4202519"/>
            <a:ext cx="1907069" cy="2540688"/>
          </a:xfrm>
          <a:prstGeom prst="rect">
            <a:avLst/>
          </a:prstGeom>
          <a:ln>
            <a:noFill/>
          </a:ln>
          <a:effectLst>
            <a:softEdge rad="112500"/>
          </a:effectLst>
        </p:spPr>
      </p:pic>
    </p:spTree>
    <p:extLst>
      <p:ext uri="{BB962C8B-B14F-4D97-AF65-F5344CB8AC3E}">
        <p14:creationId xmlns:p14="http://schemas.microsoft.com/office/powerpoint/2010/main" val="14631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86735" y="812745"/>
            <a:ext cx="8576220" cy="4978456"/>
          </a:xfrm>
          <a:prstGeom prst="rect">
            <a:avLst/>
          </a:prstGeom>
        </p:spPr>
      </p:pic>
    </p:spTree>
    <p:extLst>
      <p:ext uri="{BB962C8B-B14F-4D97-AF65-F5344CB8AC3E}">
        <p14:creationId xmlns:p14="http://schemas.microsoft.com/office/powerpoint/2010/main" val="611518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9236" y="365126"/>
            <a:ext cx="8865528" cy="6002557"/>
          </a:xfrm>
          <a:prstGeom prst="rect">
            <a:avLst/>
          </a:prstGeom>
        </p:spPr>
      </p:pic>
    </p:spTree>
    <p:extLst>
      <p:ext uri="{BB962C8B-B14F-4D97-AF65-F5344CB8AC3E}">
        <p14:creationId xmlns:p14="http://schemas.microsoft.com/office/powerpoint/2010/main" val="2677073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47775" y="400050"/>
            <a:ext cx="6648450" cy="6057900"/>
          </a:xfrm>
          <a:prstGeom prst="rect">
            <a:avLst/>
          </a:prstGeom>
        </p:spPr>
      </p:pic>
    </p:spTree>
    <p:extLst>
      <p:ext uri="{BB962C8B-B14F-4D97-AF65-F5344CB8AC3E}">
        <p14:creationId xmlns:p14="http://schemas.microsoft.com/office/powerpoint/2010/main" val="4054739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The Collapse of the USSR</a:t>
            </a:r>
            <a:endParaRPr lang="en-GB" b="1" u="sng" dirty="0"/>
          </a:p>
        </p:txBody>
      </p:sp>
      <p:sp>
        <p:nvSpPr>
          <p:cNvPr id="3" name="Content Placeholder 2"/>
          <p:cNvSpPr>
            <a:spLocks noGrp="1"/>
          </p:cNvSpPr>
          <p:nvPr>
            <p:ph idx="1"/>
          </p:nvPr>
        </p:nvSpPr>
        <p:spPr>
          <a:xfrm>
            <a:off x="0" y="1727200"/>
            <a:ext cx="6505903" cy="5130799"/>
          </a:xfrm>
        </p:spPr>
        <p:txBody>
          <a:bodyPr>
            <a:normAutofit/>
          </a:bodyPr>
          <a:lstStyle/>
          <a:p>
            <a:r>
              <a:rPr lang="en-GB" dirty="0" smtClean="0"/>
              <a:t>The collapse of the communist regimes in Eastern Europe also encouraged calls for independence within the republics of the USSR.</a:t>
            </a:r>
          </a:p>
          <a:p>
            <a:endParaRPr lang="en-GB" dirty="0"/>
          </a:p>
          <a:p>
            <a:r>
              <a:rPr lang="en-GB" dirty="0" smtClean="0"/>
              <a:t>In 1991, </a:t>
            </a:r>
            <a:r>
              <a:rPr lang="en-GB" dirty="0" smtClean="0">
                <a:solidFill>
                  <a:srgbClr val="00B0F0"/>
                </a:solidFill>
              </a:rPr>
              <a:t>Estonia, Latvia and Lithuania</a:t>
            </a:r>
            <a:r>
              <a:rPr lang="en-GB" dirty="0" smtClean="0"/>
              <a:t> all declared independence from Russia. Gorbachev became deeply unpopular due to his inability to improve the economy.</a:t>
            </a:r>
          </a:p>
          <a:p>
            <a:endParaRPr lang="en-GB" dirty="0"/>
          </a:p>
          <a:p>
            <a:r>
              <a:rPr lang="en-GB" dirty="0" smtClean="0"/>
              <a:t>In August 1991, hard-line communists attempted a coup. This was defeated by the President of Russia, Boris Yeltsin who confronted the soldiers.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2538" y="262758"/>
            <a:ext cx="2327469" cy="3492077"/>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928" y="4669234"/>
            <a:ext cx="2479079" cy="1598215"/>
          </a:xfrm>
          <a:prstGeom prst="rect">
            <a:avLst/>
          </a:prstGeom>
          <a:ln>
            <a:noFill/>
          </a:ln>
          <a:effectLst>
            <a:softEdge rad="112500"/>
          </a:effectLst>
        </p:spPr>
      </p:pic>
    </p:spTree>
    <p:extLst>
      <p:ext uri="{BB962C8B-B14F-4D97-AF65-F5344CB8AC3E}">
        <p14:creationId xmlns:p14="http://schemas.microsoft.com/office/powerpoint/2010/main" val="323316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‘Sudden’ Collapse of the USSR</a:t>
            </a:r>
            <a:endParaRPr lang="en-GB" b="1" u="sng" dirty="0"/>
          </a:p>
        </p:txBody>
      </p:sp>
      <p:sp>
        <p:nvSpPr>
          <p:cNvPr id="3" name="Content Placeholder 2"/>
          <p:cNvSpPr>
            <a:spLocks noGrp="1"/>
          </p:cNvSpPr>
          <p:nvPr>
            <p:ph idx="1"/>
          </p:nvPr>
        </p:nvSpPr>
        <p:spPr>
          <a:xfrm>
            <a:off x="0" y="1634836"/>
            <a:ext cx="6915807" cy="5223163"/>
          </a:xfrm>
        </p:spPr>
        <p:txBody>
          <a:bodyPr>
            <a:normAutofit/>
          </a:bodyPr>
          <a:lstStyle/>
          <a:p>
            <a:r>
              <a:rPr lang="en-GB" dirty="0" smtClean="0"/>
              <a:t>In history, historians try to identify the key causes of events. This requires us to consider both the long-term and short-term reasons. </a:t>
            </a:r>
          </a:p>
          <a:p>
            <a:endParaRPr lang="en-GB" dirty="0"/>
          </a:p>
          <a:p>
            <a:r>
              <a:rPr lang="en-GB" dirty="0" smtClean="0"/>
              <a:t>Like an earthquake, we don’t often see the long-term underground geological pressures – all we see is the sudden shake on the surface!</a:t>
            </a:r>
          </a:p>
          <a:p>
            <a:endParaRPr lang="en-GB" dirty="0"/>
          </a:p>
          <a:p>
            <a:r>
              <a:rPr lang="en-GB" dirty="0" smtClean="0"/>
              <a:t>We therefore need to consider the long-term social, political, economic, ideological and military pressures (SPERM!) and how they made a collapse in 1989 possible.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807" y="1124606"/>
            <a:ext cx="2062217" cy="1546663"/>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322" y="2930852"/>
            <a:ext cx="2264755" cy="1508619"/>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3367" y="4724660"/>
            <a:ext cx="1848149" cy="1848149"/>
          </a:xfrm>
          <a:prstGeom prst="rect">
            <a:avLst/>
          </a:prstGeom>
          <a:ln>
            <a:noFill/>
          </a:ln>
          <a:effectLst>
            <a:softEdge rad="112500"/>
          </a:effectLst>
        </p:spPr>
      </p:pic>
    </p:spTree>
    <p:extLst>
      <p:ext uri="{BB962C8B-B14F-4D97-AF65-F5344CB8AC3E}">
        <p14:creationId xmlns:p14="http://schemas.microsoft.com/office/powerpoint/2010/main" val="29482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9075" y="85725"/>
            <a:ext cx="8705850" cy="6686550"/>
          </a:xfrm>
          <a:prstGeom prst="rect">
            <a:avLst/>
          </a:prstGeom>
        </p:spPr>
      </p:pic>
    </p:spTree>
    <p:extLst>
      <p:ext uri="{BB962C8B-B14F-4D97-AF65-F5344CB8AC3E}">
        <p14:creationId xmlns:p14="http://schemas.microsoft.com/office/powerpoint/2010/main" val="924188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GB" b="1" u="sng" dirty="0" smtClean="0"/>
              <a:t>The Collapse of the USSR</a:t>
            </a:r>
            <a:endParaRPr lang="en-GB" b="1" u="sng" dirty="0"/>
          </a:p>
        </p:txBody>
      </p:sp>
      <p:sp>
        <p:nvSpPr>
          <p:cNvPr id="3" name="Content Placeholder 2"/>
          <p:cNvSpPr>
            <a:spLocks noGrp="1"/>
          </p:cNvSpPr>
          <p:nvPr>
            <p:ph idx="1"/>
          </p:nvPr>
        </p:nvSpPr>
        <p:spPr>
          <a:xfrm>
            <a:off x="0" y="1828800"/>
            <a:ext cx="5759669" cy="5029199"/>
          </a:xfrm>
        </p:spPr>
        <p:txBody>
          <a:bodyPr>
            <a:normAutofit/>
          </a:bodyPr>
          <a:lstStyle/>
          <a:p>
            <a:r>
              <a:rPr lang="en-GB" dirty="0" smtClean="0"/>
              <a:t>Yeltsin restored Gorbachev who remained as President of the USSR. However he was put under pressure by Yeltsin to resign. On 25</a:t>
            </a:r>
            <a:r>
              <a:rPr lang="en-GB" baseline="30000" dirty="0" smtClean="0"/>
              <a:t>th</a:t>
            </a:r>
            <a:r>
              <a:rPr lang="en-GB" dirty="0" smtClean="0"/>
              <a:t> December 1991, Gorbachev resigned as President.</a:t>
            </a:r>
          </a:p>
          <a:p>
            <a:endParaRPr lang="en-GB" dirty="0"/>
          </a:p>
          <a:p>
            <a:r>
              <a:rPr lang="en-GB" dirty="0" smtClean="0"/>
              <a:t>The USSR was formally dissolved, being replaced by the Commonwealth of Independent States (CIS). Russia became the Russian Federation with Boris Yeltsin as its first President.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834" y="254000"/>
            <a:ext cx="3048000" cy="2143125"/>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669" y="4487917"/>
            <a:ext cx="3220107" cy="2146738"/>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944" y="2551003"/>
            <a:ext cx="2765556" cy="1730703"/>
          </a:xfrm>
          <a:prstGeom prst="rect">
            <a:avLst/>
          </a:prstGeom>
          <a:ln>
            <a:noFill/>
          </a:ln>
          <a:effectLst>
            <a:softEdge rad="112500"/>
          </a:effectLst>
        </p:spPr>
      </p:pic>
    </p:spTree>
    <p:extLst>
      <p:ext uri="{BB962C8B-B14F-4D97-AF65-F5344CB8AC3E}">
        <p14:creationId xmlns:p14="http://schemas.microsoft.com/office/powerpoint/2010/main" val="19595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516520"/>
              </p:ext>
            </p:extLst>
          </p:nvPr>
        </p:nvGraphicFramePr>
        <p:xfrm>
          <a:off x="241737" y="356476"/>
          <a:ext cx="8639503" cy="6170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103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Role of Leaders - Gorbachev</a:t>
            </a:r>
            <a:endParaRPr lang="en-GB" b="1" u="sng" dirty="0"/>
          </a:p>
        </p:txBody>
      </p:sp>
      <p:sp>
        <p:nvSpPr>
          <p:cNvPr id="3" name="Content Placeholder 2"/>
          <p:cNvSpPr>
            <a:spLocks noGrp="1"/>
          </p:cNvSpPr>
          <p:nvPr>
            <p:ph idx="1"/>
          </p:nvPr>
        </p:nvSpPr>
        <p:spPr>
          <a:xfrm>
            <a:off x="0" y="1847272"/>
            <a:ext cx="6905297" cy="5010727"/>
          </a:xfrm>
        </p:spPr>
        <p:txBody>
          <a:bodyPr>
            <a:normAutofit/>
          </a:bodyPr>
          <a:lstStyle/>
          <a:p>
            <a:r>
              <a:rPr lang="en-GB" dirty="0" smtClean="0"/>
              <a:t>When Mikhail Gorbachev became leader of the USSR in 1985, he introduced two new reforming ideas – Glasnost and Perestroika.</a:t>
            </a:r>
          </a:p>
          <a:p>
            <a:endParaRPr lang="en-GB" dirty="0"/>
          </a:p>
          <a:p>
            <a:r>
              <a:rPr lang="en-GB" dirty="0" smtClean="0"/>
              <a:t>Glasnost (openness) called for more democracy within the USSR. He believed the people should be able to scrutinise government in order to reform it.</a:t>
            </a:r>
          </a:p>
          <a:p>
            <a:endParaRPr lang="en-GB" dirty="0"/>
          </a:p>
          <a:p>
            <a:r>
              <a:rPr lang="en-GB" dirty="0" smtClean="0"/>
              <a:t>Perestroika (restructuring) called for changes to the command-economy. Market forces were to be introduced and private business allowed. Military spending was reduced.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142" y="1250732"/>
            <a:ext cx="1771903" cy="24383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706" y="4067504"/>
            <a:ext cx="1880777" cy="2407394"/>
          </a:xfrm>
          <a:prstGeom prst="rect">
            <a:avLst/>
          </a:prstGeom>
          <a:ln>
            <a:noFill/>
          </a:ln>
          <a:effectLst>
            <a:softEdge rad="112500"/>
          </a:effectLst>
        </p:spPr>
      </p:pic>
    </p:spTree>
    <p:extLst>
      <p:ext uri="{BB962C8B-B14F-4D97-AF65-F5344CB8AC3E}">
        <p14:creationId xmlns:p14="http://schemas.microsoft.com/office/powerpoint/2010/main" val="32235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Role of Leaders - Gorbachev</a:t>
            </a:r>
            <a:endParaRPr lang="en-GB" b="1" u="sng" dirty="0"/>
          </a:p>
        </p:txBody>
      </p:sp>
      <p:sp>
        <p:nvSpPr>
          <p:cNvPr id="3" name="Content Placeholder 2"/>
          <p:cNvSpPr>
            <a:spLocks noGrp="1"/>
          </p:cNvSpPr>
          <p:nvPr>
            <p:ph idx="1"/>
          </p:nvPr>
        </p:nvSpPr>
        <p:spPr>
          <a:xfrm>
            <a:off x="1" y="1915426"/>
            <a:ext cx="6537434" cy="4942573"/>
          </a:xfrm>
        </p:spPr>
        <p:txBody>
          <a:bodyPr>
            <a:normAutofit/>
          </a:bodyPr>
          <a:lstStyle/>
          <a:p>
            <a:r>
              <a:rPr lang="en-GB" dirty="0" smtClean="0"/>
              <a:t>Similar to the reforms in China that had begun under Deng Xiaoping in 1978, Glasnost and Perestroika was an attempt to reform the Communist system, not abolish it!</a:t>
            </a:r>
          </a:p>
          <a:p>
            <a:endParaRPr lang="en-GB" dirty="0"/>
          </a:p>
          <a:p>
            <a:r>
              <a:rPr lang="en-GB" dirty="0" smtClean="0"/>
              <a:t>Gorbachev also knew that the USSR couldn’t complete with the USA in the arms race. Reagan’s Strategic Defence Initiative (SDI) was too technologically advanced for the USSR.</a:t>
            </a:r>
          </a:p>
          <a:p>
            <a:endParaRPr lang="en-GB" dirty="0"/>
          </a:p>
          <a:p>
            <a:r>
              <a:rPr lang="en-GB" dirty="0" smtClean="0"/>
              <a:t>The arms race had to be abandoned. The USSR simply couldn’t compete anymore. The Chernobyl disaster in April 1986 also highlighted to Gorbachev the dangers of nuclear weapons.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9334" y="5048906"/>
            <a:ext cx="2529490" cy="142283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085" y="3147966"/>
            <a:ext cx="2271986" cy="1623613"/>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469" y="1045125"/>
            <a:ext cx="2159219" cy="1875014"/>
          </a:xfrm>
          <a:prstGeom prst="rect">
            <a:avLst/>
          </a:prstGeom>
          <a:ln>
            <a:noFill/>
          </a:ln>
          <a:effectLst>
            <a:softEdge rad="112500"/>
          </a:effectLst>
        </p:spPr>
      </p:pic>
    </p:spTree>
    <p:extLst>
      <p:ext uri="{BB962C8B-B14F-4D97-AF65-F5344CB8AC3E}">
        <p14:creationId xmlns:p14="http://schemas.microsoft.com/office/powerpoint/2010/main" val="428357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6"/>
            <a:ext cx="9158149" cy="6211614"/>
          </a:xfrm>
        </p:spPr>
      </p:pic>
    </p:spTree>
    <p:extLst>
      <p:ext uri="{BB962C8B-B14F-4D97-AF65-F5344CB8AC3E}">
        <p14:creationId xmlns:p14="http://schemas.microsoft.com/office/powerpoint/2010/main" val="97138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Role of Leaders - Gorbachev</a:t>
            </a:r>
            <a:endParaRPr lang="en-GB" b="1" u="sng" dirty="0"/>
          </a:p>
        </p:txBody>
      </p:sp>
      <p:sp>
        <p:nvSpPr>
          <p:cNvPr id="3" name="Content Placeholder 2"/>
          <p:cNvSpPr>
            <a:spLocks noGrp="1"/>
          </p:cNvSpPr>
          <p:nvPr>
            <p:ph idx="1"/>
          </p:nvPr>
        </p:nvSpPr>
        <p:spPr>
          <a:xfrm>
            <a:off x="0" y="1681018"/>
            <a:ext cx="6579477" cy="5176982"/>
          </a:xfrm>
        </p:spPr>
        <p:txBody>
          <a:bodyPr>
            <a:normAutofit/>
          </a:bodyPr>
          <a:lstStyle/>
          <a:p>
            <a:r>
              <a:rPr lang="en-GB" dirty="0" smtClean="0"/>
              <a:t>Gorbachev therefore knew that the arms race had to be ended if he was to reform the USSR. This led to a series of summits:</a:t>
            </a:r>
          </a:p>
          <a:p>
            <a:endParaRPr lang="en-GB" dirty="0"/>
          </a:p>
          <a:p>
            <a:r>
              <a:rPr lang="en-GB" dirty="0" smtClean="0"/>
              <a:t>Geneva, Nov 1985 – Gorbachev and Reagan agreed ‘a nuclear war cannot be won and must not be fought’.</a:t>
            </a:r>
          </a:p>
          <a:p>
            <a:r>
              <a:rPr lang="en-GB" dirty="0" smtClean="0"/>
              <a:t>Reykjavik, Oct 1986 – Disagreements over SDI but discussed arms control.</a:t>
            </a:r>
          </a:p>
          <a:p>
            <a:r>
              <a:rPr lang="en-GB" dirty="0" smtClean="0"/>
              <a:t>Washington, Dec 1987 – INF Treaty signed. Abolished land-based nukes, inspections.</a:t>
            </a:r>
          </a:p>
          <a:p>
            <a:r>
              <a:rPr lang="en-GB" dirty="0" smtClean="0"/>
              <a:t>Moscow, May 1988 – Further arms reductions. Reagan no longer believes in an ‘evil empire’.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192" y="1061546"/>
            <a:ext cx="2115015" cy="253496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192" y="3773214"/>
            <a:ext cx="2170251" cy="2859306"/>
          </a:xfrm>
          <a:prstGeom prst="rect">
            <a:avLst/>
          </a:prstGeom>
          <a:ln>
            <a:noFill/>
          </a:ln>
          <a:effectLst>
            <a:softEdge rad="112500"/>
          </a:effectLst>
        </p:spPr>
      </p:pic>
    </p:spTree>
    <p:extLst>
      <p:ext uri="{BB962C8B-B14F-4D97-AF65-F5344CB8AC3E}">
        <p14:creationId xmlns:p14="http://schemas.microsoft.com/office/powerpoint/2010/main" val="28779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516"/>
            <a:ext cx="9144000" cy="6246968"/>
          </a:xfrm>
          <a:prstGeom prst="rect">
            <a:avLst/>
          </a:prstGeom>
        </p:spPr>
      </p:pic>
    </p:spTree>
    <p:extLst>
      <p:ext uri="{BB962C8B-B14F-4D97-AF65-F5344CB8AC3E}">
        <p14:creationId xmlns:p14="http://schemas.microsoft.com/office/powerpoint/2010/main" val="1414119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Role of Leaders - Gorbachev</a:t>
            </a:r>
            <a:endParaRPr lang="en-GB" b="1" u="sng" dirty="0"/>
          </a:p>
        </p:txBody>
      </p:sp>
      <p:sp>
        <p:nvSpPr>
          <p:cNvPr id="3" name="Content Placeholder 2"/>
          <p:cNvSpPr>
            <a:spLocks noGrp="1"/>
          </p:cNvSpPr>
          <p:nvPr>
            <p:ph idx="1"/>
          </p:nvPr>
        </p:nvSpPr>
        <p:spPr>
          <a:xfrm>
            <a:off x="1" y="1838036"/>
            <a:ext cx="6431944" cy="5019964"/>
          </a:xfrm>
        </p:spPr>
        <p:txBody>
          <a:bodyPr>
            <a:normAutofit/>
          </a:bodyPr>
          <a:lstStyle/>
          <a:p>
            <a:r>
              <a:rPr lang="en-GB" dirty="0" smtClean="0"/>
              <a:t>The success of the summit meetings were in large part successful due to the personal chemistry between Gorbachev and Reagan and the desire to reach a deal.</a:t>
            </a:r>
          </a:p>
          <a:p>
            <a:endParaRPr lang="en-GB" dirty="0"/>
          </a:p>
          <a:p>
            <a:r>
              <a:rPr lang="en-GB" dirty="0" smtClean="0"/>
              <a:t>In 1988 Gorbachev improved relations even further by announcing the Soviet withdrawal from Afghanistan.</a:t>
            </a:r>
          </a:p>
          <a:p>
            <a:endParaRPr lang="en-GB" dirty="0"/>
          </a:p>
          <a:p>
            <a:r>
              <a:rPr lang="en-GB" dirty="0" smtClean="0"/>
              <a:t>In the Malta Summit of 1989, new US President George HW Bush announced that the superpowers had ‘buried the Cold War at the bottom of the Mediterranean’.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728" y="3959773"/>
            <a:ext cx="2050589" cy="27016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388" y="1325562"/>
            <a:ext cx="2780482" cy="2100809"/>
          </a:xfrm>
          <a:prstGeom prst="rect">
            <a:avLst/>
          </a:prstGeom>
          <a:ln>
            <a:noFill/>
          </a:ln>
          <a:effectLst>
            <a:softEdge rad="112500"/>
          </a:effectLst>
        </p:spPr>
      </p:pic>
    </p:spTree>
    <p:extLst>
      <p:ext uri="{BB962C8B-B14F-4D97-AF65-F5344CB8AC3E}">
        <p14:creationId xmlns:p14="http://schemas.microsoft.com/office/powerpoint/2010/main" val="39041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268</TotalTime>
  <Words>2116</Words>
  <Application>Microsoft Office PowerPoint</Application>
  <PresentationFormat>On-screen Show (4:3)</PresentationFormat>
  <Paragraphs>132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Tw Cen MT</vt:lpstr>
      <vt:lpstr>Tw Cen MT Condensed</vt:lpstr>
      <vt:lpstr>Wingdings 3</vt:lpstr>
      <vt:lpstr>Integral</vt:lpstr>
      <vt:lpstr>What caused the collapse of the USSR and end of the Cold War?</vt:lpstr>
      <vt:lpstr>The ‘Sudden’ Collapse of the USSR</vt:lpstr>
      <vt:lpstr>The ‘Sudden’ Collapse of the USSR</vt:lpstr>
      <vt:lpstr>The Role of Leaders - Gorbachev</vt:lpstr>
      <vt:lpstr>The Role of Leaders - Gorbachev</vt:lpstr>
      <vt:lpstr>PowerPoint Presentation</vt:lpstr>
      <vt:lpstr>The Role of Leaders - Gorbachev</vt:lpstr>
      <vt:lpstr>PowerPoint Presentation</vt:lpstr>
      <vt:lpstr>The Role of Leaders - Gorbachev</vt:lpstr>
      <vt:lpstr>The Role of Leaders - Reagan</vt:lpstr>
      <vt:lpstr>The Role of Leaders - Reagan</vt:lpstr>
      <vt:lpstr>Long-term Causes: Economic Collapse </vt:lpstr>
      <vt:lpstr>PowerPoint Presentation</vt:lpstr>
      <vt:lpstr>Long-term Causes: Economic Collapse </vt:lpstr>
      <vt:lpstr>PowerPoint Presentation</vt:lpstr>
      <vt:lpstr>Long-term Causes: Ideological Collapse </vt:lpstr>
      <vt:lpstr>General Dmitriy Volkogonov:</vt:lpstr>
      <vt:lpstr>Long-term Causes: Social Collapse </vt:lpstr>
      <vt:lpstr>Long-term Causes: Nationalist Feeling</vt:lpstr>
      <vt:lpstr>Long-term Causes: Nationalist Feeling</vt:lpstr>
      <vt:lpstr>The Events of 1989</vt:lpstr>
      <vt:lpstr>PowerPoint Presentation</vt:lpstr>
      <vt:lpstr>The Events of 1989</vt:lpstr>
      <vt:lpstr>PowerPoint Presentation</vt:lpstr>
      <vt:lpstr>The Events of 1989</vt:lpstr>
      <vt:lpstr>PowerPoint Presentation</vt:lpstr>
      <vt:lpstr>PowerPoint Presentation</vt:lpstr>
      <vt:lpstr>PowerPoint Presentation</vt:lpstr>
      <vt:lpstr>The Collapse of the USSR</vt:lpstr>
      <vt:lpstr>PowerPoint Presentation</vt:lpstr>
      <vt:lpstr>The Collapse of the USSR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caused the collapse of the USSR and end of the Cold War?</dc:title>
  <dc:creator>Stephen Budd</dc:creator>
  <cp:lastModifiedBy>Donald Lynch</cp:lastModifiedBy>
  <cp:revision>26</cp:revision>
  <dcterms:created xsi:type="dcterms:W3CDTF">2016-01-05T00:06:55Z</dcterms:created>
  <dcterms:modified xsi:type="dcterms:W3CDTF">2019-04-10T13:48:14Z</dcterms:modified>
</cp:coreProperties>
</file>