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31"/>
  </p:notesMasterIdLst>
  <p:sldIdLst>
    <p:sldId id="256" r:id="rId3"/>
    <p:sldId id="276" r:id="rId4"/>
    <p:sldId id="257" r:id="rId5"/>
    <p:sldId id="278" r:id="rId6"/>
    <p:sldId id="279" r:id="rId7"/>
    <p:sldId id="258" r:id="rId8"/>
    <p:sldId id="280" r:id="rId9"/>
    <p:sldId id="259" r:id="rId10"/>
    <p:sldId id="260" r:id="rId11"/>
    <p:sldId id="261" r:id="rId12"/>
    <p:sldId id="262" r:id="rId13"/>
    <p:sldId id="263" r:id="rId14"/>
    <p:sldId id="282" r:id="rId15"/>
    <p:sldId id="281" r:id="rId16"/>
    <p:sldId id="284" r:id="rId17"/>
    <p:sldId id="264" r:id="rId18"/>
    <p:sldId id="283" r:id="rId19"/>
    <p:sldId id="265" r:id="rId20"/>
    <p:sldId id="266" r:id="rId21"/>
    <p:sldId id="277" r:id="rId22"/>
    <p:sldId id="270" r:id="rId23"/>
    <p:sldId id="271" r:id="rId24"/>
    <p:sldId id="272" r:id="rId25"/>
    <p:sldId id="269" r:id="rId26"/>
    <p:sldId id="267" r:id="rId27"/>
    <p:sldId id="273" r:id="rId28"/>
    <p:sldId id="274" r:id="rId29"/>
    <p:sldId id="27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1CB620-5DE4-4D7D-A889-FAF767A645F7}" v="164" dt="2019-11-01T12:08:45.6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334" autoAdjust="0"/>
  </p:normalViewPr>
  <p:slideViewPr>
    <p:cSldViewPr>
      <p:cViewPr varScale="1">
        <p:scale>
          <a:sx n="56" d="100"/>
          <a:sy n="56" d="100"/>
        </p:scale>
        <p:origin x="158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nald Lynch" userId="874aedd4-8584-4ce0-af62-304e8e867e63" providerId="ADAL" clId="{F61CB620-5DE4-4D7D-A889-FAF767A645F7}"/>
    <pc:docChg chg="undo custSel addSld modSld sldOrd">
      <pc:chgData name="Donald Lynch" userId="874aedd4-8584-4ce0-af62-304e8e867e63" providerId="ADAL" clId="{F61CB620-5DE4-4D7D-A889-FAF767A645F7}" dt="2019-11-01T12:08:45.643" v="718" actId="114"/>
      <pc:docMkLst>
        <pc:docMk/>
      </pc:docMkLst>
      <pc:sldChg chg="modSp">
        <pc:chgData name="Donald Lynch" userId="874aedd4-8584-4ce0-af62-304e8e867e63" providerId="ADAL" clId="{F61CB620-5DE4-4D7D-A889-FAF767A645F7}" dt="2019-11-01T12:08:45.643" v="718" actId="114"/>
        <pc:sldMkLst>
          <pc:docMk/>
          <pc:sldMk cId="3184112680" sldId="262"/>
        </pc:sldMkLst>
        <pc:spChg chg="mod">
          <ac:chgData name="Donald Lynch" userId="874aedd4-8584-4ce0-af62-304e8e867e63" providerId="ADAL" clId="{F61CB620-5DE4-4D7D-A889-FAF767A645F7}" dt="2019-11-01T12:08:45.643" v="718" actId="114"/>
          <ac:spMkLst>
            <pc:docMk/>
            <pc:sldMk cId="3184112680" sldId="262"/>
            <ac:spMk id="3" creationId="{00000000-0000-0000-0000-000000000000}"/>
          </ac:spMkLst>
        </pc:spChg>
      </pc:sldChg>
      <pc:sldChg chg="modSp modAnim">
        <pc:chgData name="Donald Lynch" userId="874aedd4-8584-4ce0-af62-304e8e867e63" providerId="ADAL" clId="{F61CB620-5DE4-4D7D-A889-FAF767A645F7}" dt="2019-11-01T12:06:56.939" v="676" actId="404"/>
        <pc:sldMkLst>
          <pc:docMk/>
          <pc:sldMk cId="2940965060" sldId="264"/>
        </pc:sldMkLst>
        <pc:spChg chg="mod">
          <ac:chgData name="Donald Lynch" userId="874aedd4-8584-4ce0-af62-304e8e867e63" providerId="ADAL" clId="{F61CB620-5DE4-4D7D-A889-FAF767A645F7}" dt="2019-11-01T12:06:56.939" v="676" actId="404"/>
          <ac:spMkLst>
            <pc:docMk/>
            <pc:sldMk cId="2940965060" sldId="264"/>
            <ac:spMk id="3" creationId="{00000000-0000-0000-0000-000000000000}"/>
          </ac:spMkLst>
        </pc:spChg>
        <pc:picChg chg="mod">
          <ac:chgData name="Donald Lynch" userId="874aedd4-8584-4ce0-af62-304e8e867e63" providerId="ADAL" clId="{F61CB620-5DE4-4D7D-A889-FAF767A645F7}" dt="2019-11-01T12:06:46.759" v="670" actId="14100"/>
          <ac:picMkLst>
            <pc:docMk/>
            <pc:sldMk cId="2940965060" sldId="264"/>
            <ac:picMk id="2050" creationId="{00000000-0000-0000-0000-000000000000}"/>
          </ac:picMkLst>
        </pc:picChg>
      </pc:sldChg>
      <pc:sldChg chg="delSp modSp">
        <pc:chgData name="Donald Lynch" userId="874aedd4-8584-4ce0-af62-304e8e867e63" providerId="ADAL" clId="{F61CB620-5DE4-4D7D-A889-FAF767A645F7}" dt="2019-11-01T12:00:26.372" v="552"/>
        <pc:sldMkLst>
          <pc:docMk/>
          <pc:sldMk cId="1886997088" sldId="280"/>
        </pc:sldMkLst>
        <pc:spChg chg="del mod">
          <ac:chgData name="Donald Lynch" userId="874aedd4-8584-4ce0-af62-304e8e867e63" providerId="ADAL" clId="{F61CB620-5DE4-4D7D-A889-FAF767A645F7}" dt="2019-11-01T12:00:26.372" v="552"/>
          <ac:spMkLst>
            <pc:docMk/>
            <pc:sldMk cId="1886997088" sldId="280"/>
            <ac:spMk id="6" creationId="{00000000-0000-0000-0000-000000000000}"/>
          </ac:spMkLst>
        </pc:spChg>
        <pc:picChg chg="mod">
          <ac:chgData name="Donald Lynch" userId="874aedd4-8584-4ce0-af62-304e8e867e63" providerId="ADAL" clId="{F61CB620-5DE4-4D7D-A889-FAF767A645F7}" dt="2019-11-01T12:00:24.866" v="550" actId="14100"/>
          <ac:picMkLst>
            <pc:docMk/>
            <pc:sldMk cId="1886997088" sldId="280"/>
            <ac:picMk id="5" creationId="{00000000-0000-0000-0000-000000000000}"/>
          </ac:picMkLst>
        </pc:picChg>
      </pc:sldChg>
      <pc:sldChg chg="modSp add ord">
        <pc:chgData name="Donald Lynch" userId="874aedd4-8584-4ce0-af62-304e8e867e63" providerId="ADAL" clId="{F61CB620-5DE4-4D7D-A889-FAF767A645F7}" dt="2019-10-29T16:55:14.289" v="547" actId="20577"/>
        <pc:sldMkLst>
          <pc:docMk/>
          <pc:sldMk cId="3071428288" sldId="284"/>
        </pc:sldMkLst>
        <pc:spChg chg="mod">
          <ac:chgData name="Donald Lynch" userId="874aedd4-8584-4ce0-af62-304e8e867e63" providerId="ADAL" clId="{F61CB620-5DE4-4D7D-A889-FAF767A645F7}" dt="2019-10-29T16:55:14.289" v="547" actId="20577"/>
          <ac:spMkLst>
            <pc:docMk/>
            <pc:sldMk cId="3071428288" sldId="284"/>
            <ac:spMk id="2" creationId="{D1023C59-B2C9-4B7B-8BB4-C6AE2B85332E}"/>
          </ac:spMkLst>
        </pc:spChg>
        <pc:spChg chg="mod">
          <ac:chgData name="Donald Lynch" userId="874aedd4-8584-4ce0-af62-304e8e867e63" providerId="ADAL" clId="{F61CB620-5DE4-4D7D-A889-FAF767A645F7}" dt="2019-10-29T16:44:03.548" v="9" actId="20577"/>
          <ac:spMkLst>
            <pc:docMk/>
            <pc:sldMk cId="3071428288" sldId="284"/>
            <ac:spMk id="3" creationId="{C4FD817C-FE6E-42FB-AD2F-01E03A68E82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842230-1F45-4A72-AE27-8EEDAE620A6A}" type="datetimeFigureOut">
              <a:rPr lang="en-US" smtClean="0"/>
              <a:t>11/1/2019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20488C-C184-4D45-84AE-203235E37404}" type="slidenum">
              <a:rPr lang="en-US" smtClean="0"/>
              <a:t>‹#›</a:t>
            </a:fld>
            <a:endParaRPr lang="en-US"/>
          </a:p>
        </p:txBody>
      </p:sp>
    </p:spTree>
    <p:extLst>
      <p:ext uri="{BB962C8B-B14F-4D97-AF65-F5344CB8AC3E}">
        <p14:creationId xmlns:p14="http://schemas.microsoft.com/office/powerpoint/2010/main" val="3438524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20488C-C184-4D45-84AE-203235E37404}" type="slidenum">
              <a:rPr lang="en-US" smtClean="0"/>
              <a:t>1</a:t>
            </a:fld>
            <a:endParaRPr lang="en-US"/>
          </a:p>
        </p:txBody>
      </p:sp>
    </p:spTree>
    <p:extLst>
      <p:ext uri="{BB962C8B-B14F-4D97-AF65-F5344CB8AC3E}">
        <p14:creationId xmlns:p14="http://schemas.microsoft.com/office/powerpoint/2010/main" val="3766444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Collapse of world markets </a:t>
            </a:r>
            <a:r>
              <a:rPr lang="en-US" baseline="0" dirty="0"/>
              <a:t>– Young Plan (replaced Dawes) cannot be met, reparations payments not coming through. 5 Chancellor elected in 3 years. Hitler runs for president against von Hindenburg. </a:t>
            </a:r>
            <a:endParaRPr lang="en-US" dirty="0"/>
          </a:p>
        </p:txBody>
      </p:sp>
      <p:sp>
        <p:nvSpPr>
          <p:cNvPr id="4" name="Slide Number Placeholder 3"/>
          <p:cNvSpPr>
            <a:spLocks noGrp="1"/>
          </p:cNvSpPr>
          <p:nvPr>
            <p:ph type="sldNum" sz="quarter" idx="10"/>
          </p:nvPr>
        </p:nvSpPr>
        <p:spPr/>
        <p:txBody>
          <a:bodyPr/>
          <a:lstStyle/>
          <a:p>
            <a:fld id="{E820488C-C184-4D45-84AE-203235E37404}" type="slidenum">
              <a:rPr lang="en-US" smtClean="0"/>
              <a:t>12</a:t>
            </a:fld>
            <a:endParaRPr lang="en-US"/>
          </a:p>
        </p:txBody>
      </p:sp>
    </p:spTree>
    <p:extLst>
      <p:ext uri="{BB962C8B-B14F-4D97-AF65-F5344CB8AC3E}">
        <p14:creationId xmlns:p14="http://schemas.microsoft.com/office/powerpoint/2010/main" val="3546328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20488C-C184-4D45-84AE-203235E37404}" type="slidenum">
              <a:rPr lang="en-US" smtClean="0"/>
              <a:t>19</a:t>
            </a:fld>
            <a:endParaRPr lang="en-US"/>
          </a:p>
        </p:txBody>
      </p:sp>
    </p:spTree>
    <p:extLst>
      <p:ext uri="{BB962C8B-B14F-4D97-AF65-F5344CB8AC3E}">
        <p14:creationId xmlns:p14="http://schemas.microsoft.com/office/powerpoint/2010/main" val="2721867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Support of Concordat – moral authority will win the day in Germany;</a:t>
            </a:r>
            <a:r>
              <a:rPr lang="en-US" baseline="0" dirty="0"/>
              <a:t> Protestants and Jews will be supported by the moral majority 1/3 of individuals in Germany is Catholic; Pope must secure itself before reaching hands out to aid others. </a:t>
            </a:r>
          </a:p>
          <a:p>
            <a:r>
              <a:rPr lang="en-US" baseline="0" dirty="0"/>
              <a:t>Dissent of Concordat – again the decision to take political inaction drives Church to wait for higher morality, hoping the bad political institution will die out. </a:t>
            </a:r>
          </a:p>
          <a:p>
            <a:r>
              <a:rPr lang="en-US" baseline="0" dirty="0"/>
              <a:t>Violations of the Concordat occur fairly immediately – closing of Catholic educational institutions – Catholic Youth League, etc. seeking a return to Nordic and Germanic paganism; Pope considers removing Concordat, but fears retaliation against Catholics. </a:t>
            </a:r>
            <a:endParaRPr lang="en-US" dirty="0"/>
          </a:p>
        </p:txBody>
      </p:sp>
      <p:sp>
        <p:nvSpPr>
          <p:cNvPr id="4" name="Slide Number Placeholder 3"/>
          <p:cNvSpPr>
            <a:spLocks noGrp="1"/>
          </p:cNvSpPr>
          <p:nvPr>
            <p:ph type="sldNum" sz="quarter" idx="10"/>
          </p:nvPr>
        </p:nvSpPr>
        <p:spPr/>
        <p:txBody>
          <a:bodyPr/>
          <a:lstStyle/>
          <a:p>
            <a:fld id="{E820488C-C184-4D45-84AE-203235E37404}" type="slidenum">
              <a:rPr lang="en-US" smtClean="0"/>
              <a:t>21</a:t>
            </a:fld>
            <a:endParaRPr lang="en-US"/>
          </a:p>
        </p:txBody>
      </p:sp>
    </p:spTree>
    <p:extLst>
      <p:ext uri="{BB962C8B-B14F-4D97-AF65-F5344CB8AC3E}">
        <p14:creationId xmlns:p14="http://schemas.microsoft.com/office/powerpoint/2010/main" val="3998172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Leaning on older political structures resulted in division within the Nazi party</a:t>
            </a:r>
          </a:p>
          <a:p>
            <a:r>
              <a:rPr lang="en-US" dirty="0"/>
              <a:t>Hess attempts to create a unified governing body, but is unable to make justifiable</a:t>
            </a:r>
            <a:r>
              <a:rPr lang="en-US" baseline="0" dirty="0"/>
              <a:t> gains</a:t>
            </a:r>
            <a:endParaRPr lang="en-US" dirty="0"/>
          </a:p>
        </p:txBody>
      </p:sp>
      <p:sp>
        <p:nvSpPr>
          <p:cNvPr id="4" name="Slide Number Placeholder 3"/>
          <p:cNvSpPr>
            <a:spLocks noGrp="1"/>
          </p:cNvSpPr>
          <p:nvPr>
            <p:ph type="sldNum" sz="quarter" idx="10"/>
          </p:nvPr>
        </p:nvSpPr>
        <p:spPr/>
        <p:txBody>
          <a:bodyPr/>
          <a:lstStyle/>
          <a:p>
            <a:fld id="{E820488C-C184-4D45-84AE-203235E37404}" type="slidenum">
              <a:rPr lang="en-US" smtClean="0"/>
              <a:t>22</a:t>
            </a:fld>
            <a:endParaRPr lang="en-US"/>
          </a:p>
        </p:txBody>
      </p:sp>
    </p:spTree>
    <p:extLst>
      <p:ext uri="{BB962C8B-B14F-4D97-AF65-F5344CB8AC3E}">
        <p14:creationId xmlns:p14="http://schemas.microsoft.com/office/powerpoint/2010/main" val="3247196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and less socialism within the Nazi political realm</a:t>
            </a:r>
          </a:p>
          <a:p>
            <a:r>
              <a:rPr lang="en-US" dirty="0"/>
              <a:t>Little</a:t>
            </a:r>
            <a:r>
              <a:rPr lang="en-US" baseline="0" dirty="0"/>
              <a:t> state aid to the farmer – blood and soil</a:t>
            </a:r>
          </a:p>
          <a:p>
            <a:r>
              <a:rPr lang="en-US" baseline="0" dirty="0"/>
              <a:t>Women first discouraged from working, then sent to work during WWII (lack of males)</a:t>
            </a:r>
          </a:p>
          <a:p>
            <a:endParaRPr lang="en-US" dirty="0"/>
          </a:p>
        </p:txBody>
      </p:sp>
      <p:sp>
        <p:nvSpPr>
          <p:cNvPr id="4" name="Slide Number Placeholder 3"/>
          <p:cNvSpPr>
            <a:spLocks noGrp="1"/>
          </p:cNvSpPr>
          <p:nvPr>
            <p:ph type="sldNum" sz="quarter" idx="10"/>
          </p:nvPr>
        </p:nvSpPr>
        <p:spPr/>
        <p:txBody>
          <a:bodyPr/>
          <a:lstStyle/>
          <a:p>
            <a:fld id="{E820488C-C184-4D45-84AE-203235E37404}" type="slidenum">
              <a:rPr lang="en-US" smtClean="0"/>
              <a:t>24</a:t>
            </a:fld>
            <a:endParaRPr lang="en-US"/>
          </a:p>
        </p:txBody>
      </p:sp>
    </p:spTree>
    <p:extLst>
      <p:ext uri="{BB962C8B-B14F-4D97-AF65-F5344CB8AC3E}">
        <p14:creationId xmlns:p14="http://schemas.microsoft.com/office/powerpoint/2010/main" val="1037659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7710B61-8E87-4585-95B5-2D2F2C291241}" type="datetimeFigureOut">
              <a:rPr lang="en-US" smtClean="0"/>
              <a:t>11/1/2019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5B0E70B-561C-499F-A594-C8401423D980}" type="slidenum">
              <a:rPr lang="en-US" smtClean="0"/>
              <a:t>‹#›</a:t>
            </a:fld>
            <a:endParaRPr lang="en-US"/>
          </a:p>
        </p:txBody>
      </p:sp>
    </p:spTree>
    <p:extLst>
      <p:ext uri="{BB962C8B-B14F-4D97-AF65-F5344CB8AC3E}">
        <p14:creationId xmlns:p14="http://schemas.microsoft.com/office/powerpoint/2010/main" val="1966584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7710B61-8E87-4585-95B5-2D2F2C291241}" type="datetimeFigureOut">
              <a:rPr lang="en-US" smtClean="0"/>
              <a:t>11/1/2019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5B0E70B-561C-499F-A594-C8401423D980}" type="slidenum">
              <a:rPr lang="en-US" smtClean="0"/>
              <a:t>‹#›</a:t>
            </a:fld>
            <a:endParaRPr lang="en-US"/>
          </a:p>
        </p:txBody>
      </p:sp>
    </p:spTree>
    <p:extLst>
      <p:ext uri="{BB962C8B-B14F-4D97-AF65-F5344CB8AC3E}">
        <p14:creationId xmlns:p14="http://schemas.microsoft.com/office/powerpoint/2010/main" val="104561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D7710B61-8E87-4585-95B5-2D2F2C291241}" type="datetimeFigureOut">
              <a:rPr lang="en-US" smtClean="0"/>
              <a:t>11/1/2019</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A5B0E70B-561C-499F-A594-C8401423D980}"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a:t>Click to edit Master title style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710B61-8E87-4585-95B5-2D2F2C291241}"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0E70B-561C-499F-A594-C8401423D980}"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D7710B61-8E87-4585-95B5-2D2F2C291241}" type="datetimeFigureOut">
              <a:rPr lang="en-US" smtClean="0"/>
              <a:t>11/1/2019</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A5B0E70B-561C-499F-A594-C8401423D980}"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a:t>Click to edit Master title style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7710B61-8E87-4585-95B5-2D2F2C291241}"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B0E70B-561C-499F-A594-C8401423D980}"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710B61-8E87-4585-95B5-2D2F2C291241}"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B0E70B-561C-499F-A594-C8401423D980}"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7710B61-8E87-4585-95B5-2D2F2C291241}"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B0E70B-561C-499F-A594-C8401423D980}"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D7710B61-8E87-4585-95B5-2D2F2C291241}"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B0E70B-561C-499F-A594-C8401423D980}"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710B61-8E87-4585-95B5-2D2F2C291241}"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A5B0E70B-561C-499F-A594-C8401423D980}"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710B61-8E87-4585-95B5-2D2F2C291241}"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B0E70B-561C-499F-A594-C8401423D980}"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7710B61-8E87-4585-95B5-2D2F2C291241}" type="datetimeFigureOut">
              <a:rPr lang="en-US" smtClean="0"/>
              <a:t>11/1/2019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5B0E70B-561C-499F-A594-C8401423D980}" type="slidenum">
              <a:rPr lang="en-US" smtClean="0"/>
              <a:t>‹#›</a:t>
            </a:fld>
            <a:endParaRPr lang="en-US"/>
          </a:p>
        </p:txBody>
      </p:sp>
    </p:spTree>
    <p:extLst>
      <p:ext uri="{BB962C8B-B14F-4D97-AF65-F5344CB8AC3E}">
        <p14:creationId xmlns:p14="http://schemas.microsoft.com/office/powerpoint/2010/main" val="3774257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710B61-8E87-4585-95B5-2D2F2C291241}"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0E70B-561C-499F-A594-C8401423D980}"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710B61-8E87-4585-95B5-2D2F2C291241}"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A5B0E70B-561C-499F-A594-C8401423D98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7710B61-8E87-4585-95B5-2D2F2C291241}" type="datetimeFigureOut">
              <a:rPr lang="en-US" smtClean="0"/>
              <a:t>11/1/2019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5B0E70B-561C-499F-A594-C8401423D980}" type="slidenum">
              <a:rPr lang="en-US" smtClean="0"/>
              <a:t>‹#›</a:t>
            </a:fld>
            <a:endParaRPr lang="en-US"/>
          </a:p>
        </p:txBody>
      </p:sp>
    </p:spTree>
    <p:extLst>
      <p:ext uri="{BB962C8B-B14F-4D97-AF65-F5344CB8AC3E}">
        <p14:creationId xmlns:p14="http://schemas.microsoft.com/office/powerpoint/2010/main" val="2817863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D7710B61-8E87-4585-95B5-2D2F2C291241}" type="datetimeFigureOut">
              <a:rPr lang="en-US" smtClean="0"/>
              <a:t>11/1/2019</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5B0E70B-561C-499F-A594-C8401423D980}" type="slidenum">
              <a:rPr lang="en-US" smtClean="0"/>
              <a:t>‹#›</a:t>
            </a:fld>
            <a:endParaRPr lang="en-US"/>
          </a:p>
        </p:txBody>
      </p:sp>
    </p:spTree>
    <p:extLst>
      <p:ext uri="{BB962C8B-B14F-4D97-AF65-F5344CB8AC3E}">
        <p14:creationId xmlns:p14="http://schemas.microsoft.com/office/powerpoint/2010/main" val="373186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7710B61-8E87-4585-95B5-2D2F2C291241}" type="datetimeFigureOut">
              <a:rPr lang="en-US" smtClean="0"/>
              <a:t>11/1/2019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5B0E70B-561C-499F-A594-C8401423D980}" type="slidenum">
              <a:rPr lang="en-US" smtClean="0"/>
              <a:t>‹#›</a:t>
            </a:fld>
            <a:endParaRPr lang="en-US"/>
          </a:p>
        </p:txBody>
      </p:sp>
    </p:spTree>
    <p:extLst>
      <p:ext uri="{BB962C8B-B14F-4D97-AF65-F5344CB8AC3E}">
        <p14:creationId xmlns:p14="http://schemas.microsoft.com/office/powerpoint/2010/main" val="2758080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7710B61-8E87-4585-95B5-2D2F2C291241}" type="datetimeFigureOut">
              <a:rPr lang="en-US" smtClean="0"/>
              <a:t>11/1/2019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5B0E70B-561C-499F-A594-C8401423D980}" type="slidenum">
              <a:rPr lang="en-US" smtClean="0"/>
              <a:t>‹#›</a:t>
            </a:fld>
            <a:endParaRPr lang="en-US"/>
          </a:p>
        </p:txBody>
      </p:sp>
    </p:spTree>
    <p:extLst>
      <p:ext uri="{BB962C8B-B14F-4D97-AF65-F5344CB8AC3E}">
        <p14:creationId xmlns:p14="http://schemas.microsoft.com/office/powerpoint/2010/main" val="2108475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7710B61-8E87-4585-95B5-2D2F2C291241}" type="datetimeFigureOut">
              <a:rPr lang="en-US" smtClean="0"/>
              <a:t>11/1/2019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5B0E70B-561C-499F-A594-C8401423D980}" type="slidenum">
              <a:rPr lang="en-US" smtClean="0"/>
              <a:t>‹#›</a:t>
            </a:fld>
            <a:endParaRPr lang="en-US"/>
          </a:p>
        </p:txBody>
      </p:sp>
    </p:spTree>
    <p:extLst>
      <p:ext uri="{BB962C8B-B14F-4D97-AF65-F5344CB8AC3E}">
        <p14:creationId xmlns:p14="http://schemas.microsoft.com/office/powerpoint/2010/main" val="4097607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7710B61-8E87-4585-95B5-2D2F2C291241}" type="datetimeFigureOut">
              <a:rPr lang="en-US" smtClean="0"/>
              <a:t>11/1/2019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5B0E70B-561C-499F-A594-C8401423D980}" type="slidenum">
              <a:rPr lang="en-US" smtClean="0"/>
              <a:t>‹#›</a:t>
            </a:fld>
            <a:endParaRPr lang="en-US"/>
          </a:p>
        </p:txBody>
      </p:sp>
    </p:spTree>
    <p:extLst>
      <p:ext uri="{BB962C8B-B14F-4D97-AF65-F5344CB8AC3E}">
        <p14:creationId xmlns:p14="http://schemas.microsoft.com/office/powerpoint/2010/main" val="2951589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7710B61-8E87-4585-95B5-2D2F2C291241}" type="datetimeFigureOut">
              <a:rPr lang="en-US" smtClean="0"/>
              <a:t>11/1/2019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5B0E70B-561C-499F-A594-C8401423D980}" type="slidenum">
              <a:rPr lang="en-US" smtClean="0"/>
              <a:t>‹#›</a:t>
            </a:fld>
            <a:endParaRPr lang="en-US"/>
          </a:p>
        </p:txBody>
      </p:sp>
    </p:spTree>
    <p:extLst>
      <p:ext uri="{BB962C8B-B14F-4D97-AF65-F5344CB8AC3E}">
        <p14:creationId xmlns:p14="http://schemas.microsoft.com/office/powerpoint/2010/main" val="1163795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raphShape" hidden="1"/>
          <p:cNvSpPr/>
          <p:nvPr userDrawn="1"/>
        </p:nvSpPr>
        <p:spPr>
          <a:xfrm>
            <a:off x="127000" y="254000"/>
            <a:ext cx="1270000" cy="1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iRespond Graph</a:t>
            </a:r>
          </a:p>
        </p:txBody>
      </p:sp>
      <p:grpSp>
        <p:nvGrpSpPr>
          <p:cNvPr id="37" name="CorrectBarGroup"/>
          <p:cNvGrpSpPr/>
          <p:nvPr userDrawn="1"/>
        </p:nvGrpSpPr>
        <p:grpSpPr>
          <a:xfrm>
            <a:off x="1270000" y="3175000"/>
            <a:ext cx="2667000" cy="2540000"/>
            <a:chOff x="1270000" y="3175000"/>
            <a:chExt cx="2667000" cy="2540000"/>
          </a:xfrm>
        </p:grpSpPr>
        <p:sp>
          <p:nvSpPr>
            <p:cNvPr id="9" name="CorrectBar0"/>
            <p:cNvSpPr/>
            <p:nvPr userDrawn="1"/>
          </p:nvSpPr>
          <p:spPr>
            <a:xfrm>
              <a:off x="1270000" y="3175000"/>
              <a:ext cx="1079500" cy="254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rrectBar1"/>
            <p:cNvSpPr/>
            <p:nvPr userDrawn="1"/>
          </p:nvSpPr>
          <p:spPr>
            <a:xfrm>
              <a:off x="2857500" y="4445000"/>
              <a:ext cx="1079500" cy="127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PercentLabelGroup"/>
          <p:cNvGrpSpPr/>
          <p:nvPr userDrawn="1"/>
        </p:nvGrpSpPr>
        <p:grpSpPr>
          <a:xfrm>
            <a:off x="1270000" y="1270000"/>
            <a:ext cx="7429500" cy="317500"/>
            <a:chOff x="1270000" y="1270000"/>
            <a:chExt cx="7429500" cy="317500"/>
          </a:xfrm>
        </p:grpSpPr>
        <p:sp>
          <p:nvSpPr>
            <p:cNvPr id="8" name="PercentLabel0"/>
            <p:cNvSpPr/>
            <p:nvPr userDrawn="1"/>
          </p:nvSpPr>
          <p:spPr>
            <a:xfrm>
              <a:off x="127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67%</a:t>
              </a:r>
            </a:p>
          </p:txBody>
        </p:sp>
        <p:sp>
          <p:nvSpPr>
            <p:cNvPr id="11" name="PercentLabel1"/>
            <p:cNvSpPr/>
            <p:nvPr userDrawn="1"/>
          </p:nvSpPr>
          <p:spPr>
            <a:xfrm>
              <a:off x="2857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33%</a:t>
              </a:r>
            </a:p>
          </p:txBody>
        </p:sp>
        <p:sp>
          <p:nvSpPr>
            <p:cNvPr id="14" name="PercentLabel2"/>
            <p:cNvSpPr/>
            <p:nvPr userDrawn="1"/>
          </p:nvSpPr>
          <p:spPr>
            <a:xfrm>
              <a:off x="4445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100%</a:t>
              </a:r>
            </a:p>
          </p:txBody>
        </p:sp>
        <p:sp>
          <p:nvSpPr>
            <p:cNvPr id="17" name="PercentLabel3"/>
            <p:cNvSpPr/>
            <p:nvPr userDrawn="1"/>
          </p:nvSpPr>
          <p:spPr>
            <a:xfrm>
              <a:off x="6032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100%</a:t>
              </a:r>
            </a:p>
          </p:txBody>
        </p:sp>
        <p:sp>
          <p:nvSpPr>
            <p:cNvPr id="20" name="PercentLabel4"/>
            <p:cNvSpPr/>
            <p:nvPr userDrawn="1"/>
          </p:nvSpPr>
          <p:spPr>
            <a:xfrm>
              <a:off x="762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67%</a:t>
              </a:r>
            </a:p>
          </p:txBody>
        </p:sp>
      </p:grpSp>
      <p:grpSp>
        <p:nvGrpSpPr>
          <p:cNvPr id="38" name="IncorrectBarGroup"/>
          <p:cNvGrpSpPr/>
          <p:nvPr userDrawn="1"/>
        </p:nvGrpSpPr>
        <p:grpSpPr>
          <a:xfrm>
            <a:off x="4445000" y="1905000"/>
            <a:ext cx="4254500" cy="3810000"/>
            <a:chOff x="4445000" y="1905000"/>
            <a:chExt cx="4254500" cy="3810000"/>
          </a:xfrm>
        </p:grpSpPr>
        <p:sp>
          <p:nvSpPr>
            <p:cNvPr id="15" name="IncorrectBar2"/>
            <p:cNvSpPr/>
            <p:nvPr userDrawn="1"/>
          </p:nvSpPr>
          <p:spPr>
            <a:xfrm>
              <a:off x="44450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ncorrectBar3"/>
            <p:cNvSpPr/>
            <p:nvPr userDrawn="1"/>
          </p:nvSpPr>
          <p:spPr>
            <a:xfrm>
              <a:off x="60325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ncorrectBar4"/>
            <p:cNvSpPr/>
            <p:nvPr userDrawn="1"/>
          </p:nvSpPr>
          <p:spPr>
            <a:xfrm>
              <a:off x="7620000" y="3175000"/>
              <a:ext cx="1079500" cy="254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XLabelGroup"/>
          <p:cNvGrpSpPr/>
          <p:nvPr userDrawn="1"/>
        </p:nvGrpSpPr>
        <p:grpSpPr>
          <a:xfrm>
            <a:off x="1270000" y="5842000"/>
            <a:ext cx="7429500" cy="317500"/>
            <a:chOff x="1270000" y="5842000"/>
            <a:chExt cx="7429500" cy="317500"/>
          </a:xfrm>
        </p:grpSpPr>
        <p:sp>
          <p:nvSpPr>
            <p:cNvPr id="10" name="XValueLabel0"/>
            <p:cNvSpPr/>
            <p:nvPr userDrawn="1"/>
          </p:nvSpPr>
          <p:spPr>
            <a:xfrm>
              <a:off x="127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A*</a:t>
              </a:r>
            </a:p>
          </p:txBody>
        </p:sp>
        <p:sp>
          <p:nvSpPr>
            <p:cNvPr id="13" name="XValueLabel1"/>
            <p:cNvSpPr/>
            <p:nvPr userDrawn="1"/>
          </p:nvSpPr>
          <p:spPr>
            <a:xfrm>
              <a:off x="2857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B*</a:t>
              </a:r>
            </a:p>
          </p:txBody>
        </p:sp>
        <p:sp>
          <p:nvSpPr>
            <p:cNvPr id="16" name="XValueLabel2"/>
            <p:cNvSpPr/>
            <p:nvPr userDrawn="1"/>
          </p:nvSpPr>
          <p:spPr>
            <a:xfrm>
              <a:off x="4445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C</a:t>
              </a:r>
            </a:p>
          </p:txBody>
        </p:sp>
        <p:sp>
          <p:nvSpPr>
            <p:cNvPr id="19" name="XValueLabel3"/>
            <p:cNvSpPr/>
            <p:nvPr userDrawn="1"/>
          </p:nvSpPr>
          <p:spPr>
            <a:xfrm>
              <a:off x="6032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D</a:t>
              </a:r>
            </a:p>
          </p:txBody>
        </p:sp>
        <p:sp>
          <p:nvSpPr>
            <p:cNvPr id="22" name="XValueLabel4"/>
            <p:cNvSpPr/>
            <p:nvPr userDrawn="1"/>
          </p:nvSpPr>
          <p:spPr>
            <a:xfrm>
              <a:off x="762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E</a:t>
              </a:r>
            </a:p>
          </p:txBody>
        </p:sp>
      </p:grpSp>
      <p:grpSp>
        <p:nvGrpSpPr>
          <p:cNvPr id="36" name="AxisLineGroup"/>
          <p:cNvGrpSpPr/>
          <p:nvPr userDrawn="1"/>
        </p:nvGrpSpPr>
        <p:grpSpPr>
          <a:xfrm>
            <a:off x="889000" y="1587500"/>
            <a:ext cx="8001000" cy="4127500"/>
            <a:chOff x="889000" y="1587500"/>
            <a:chExt cx="8001000" cy="4127500"/>
          </a:xfrm>
        </p:grpSpPr>
        <p:cxnSp>
          <p:nvCxnSpPr>
            <p:cNvPr id="23" name="XAxisLine"/>
            <p:cNvCxnSpPr/>
            <p:nvPr userDrawn="1"/>
          </p:nvCxnSpPr>
          <p:spPr>
            <a:xfrm>
              <a:off x="889000" y="5715000"/>
              <a:ext cx="8001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YAxisLine"/>
            <p:cNvCxnSpPr/>
            <p:nvPr userDrawn="1"/>
          </p:nvCxnSpPr>
          <p:spPr>
            <a:xfrm>
              <a:off x="1016000" y="1587500"/>
              <a:ext cx="0" cy="412750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YAxisTick0"/>
            <p:cNvCxnSpPr/>
            <p:nvPr userDrawn="1"/>
          </p:nvCxnSpPr>
          <p:spPr>
            <a:xfrm>
              <a:off x="889000" y="571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YAxisTick1"/>
            <p:cNvCxnSpPr/>
            <p:nvPr userDrawn="1"/>
          </p:nvCxnSpPr>
          <p:spPr>
            <a:xfrm>
              <a:off x="889000" y="444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YAxisTick2"/>
            <p:cNvCxnSpPr/>
            <p:nvPr userDrawn="1"/>
          </p:nvCxnSpPr>
          <p:spPr>
            <a:xfrm>
              <a:off x="889000" y="317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YAxisTick3"/>
            <p:cNvCxnSpPr/>
            <p:nvPr userDrawn="1"/>
          </p:nvCxnSpPr>
          <p:spPr>
            <a:xfrm>
              <a:off x="889000" y="190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4" name="YLabelGroup"/>
          <p:cNvGrpSpPr/>
          <p:nvPr userDrawn="1"/>
        </p:nvGrpSpPr>
        <p:grpSpPr>
          <a:xfrm>
            <a:off x="254000" y="1841500"/>
            <a:ext cx="762000" cy="3937000"/>
            <a:chOff x="254000" y="1841500"/>
            <a:chExt cx="762000" cy="3937000"/>
          </a:xfrm>
        </p:grpSpPr>
        <p:sp>
          <p:nvSpPr>
            <p:cNvPr id="26" name="YValueLabel0"/>
            <p:cNvSpPr/>
            <p:nvPr userDrawn="1"/>
          </p:nvSpPr>
          <p:spPr>
            <a:xfrm>
              <a:off x="254000" y="565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0</a:t>
              </a:r>
            </a:p>
          </p:txBody>
        </p:sp>
        <p:sp>
          <p:nvSpPr>
            <p:cNvPr id="28" name="YValueLabel1"/>
            <p:cNvSpPr/>
            <p:nvPr userDrawn="1"/>
          </p:nvSpPr>
          <p:spPr>
            <a:xfrm>
              <a:off x="254000" y="438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1</a:t>
              </a:r>
            </a:p>
          </p:txBody>
        </p:sp>
        <p:sp>
          <p:nvSpPr>
            <p:cNvPr id="30" name="YValueLabel2"/>
            <p:cNvSpPr/>
            <p:nvPr userDrawn="1"/>
          </p:nvSpPr>
          <p:spPr>
            <a:xfrm>
              <a:off x="254000" y="311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2</a:t>
              </a:r>
            </a:p>
          </p:txBody>
        </p:sp>
        <p:sp>
          <p:nvSpPr>
            <p:cNvPr id="32" name="YValueLabel3"/>
            <p:cNvSpPr/>
            <p:nvPr userDrawn="1"/>
          </p:nvSpPr>
          <p:spPr>
            <a:xfrm>
              <a:off x="254000" y="184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3</a:t>
              </a:r>
            </a:p>
          </p:txBody>
        </p:sp>
      </p:grpSp>
    </p:spTree>
    <p:extLst>
      <p:ext uri="{BB962C8B-B14F-4D97-AF65-F5344CB8AC3E}">
        <p14:creationId xmlns:p14="http://schemas.microsoft.com/office/powerpoint/2010/main" val="9735685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D7710B61-8E87-4585-95B5-2D2F2C291241}" type="datetimeFigureOut">
              <a:rPr lang="en-US" smtClean="0"/>
              <a:t>11/1/2019</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A5B0E70B-561C-499F-A594-C8401423D98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s://en.wikipedia.org/wiki/Habeas_corpus" TargetMode="External"/><Relationship Id="rId2" Type="http://schemas.openxmlformats.org/officeDocument/2006/relationships/hyperlink" Target="https://en.wikipedia.org/wiki/Article_48_(Weimar_Constitution)" TargetMode="Externa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4.xml"/><Relationship Id="rId5" Type="http://schemas.openxmlformats.org/officeDocument/2006/relationships/image" Target="../media/image31.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4.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Nazi Germany</a:t>
            </a:r>
          </a:p>
        </p:txBody>
      </p:sp>
      <p:sp>
        <p:nvSpPr>
          <p:cNvPr id="2" name="Title 1"/>
          <p:cNvSpPr>
            <a:spLocks noGrp="1"/>
          </p:cNvSpPr>
          <p:nvPr>
            <p:ph type="title"/>
          </p:nvPr>
        </p:nvSpPr>
        <p:spPr/>
        <p:txBody>
          <a:bodyPr/>
          <a:lstStyle/>
          <a:p>
            <a:r>
              <a:rPr lang="en-US" dirty="0"/>
              <a:t>Authoritarian states</a:t>
            </a:r>
          </a:p>
        </p:txBody>
      </p:sp>
    </p:spTree>
    <p:extLst>
      <p:ext uri="{BB962C8B-B14F-4D97-AF65-F5344CB8AC3E}">
        <p14:creationId xmlns:p14="http://schemas.microsoft.com/office/powerpoint/2010/main" val="1876129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600200"/>
            <a:ext cx="4038600" cy="5138928"/>
          </a:xfrm>
        </p:spPr>
        <p:txBody>
          <a:bodyPr>
            <a:normAutofit fontScale="70000" lnSpcReduction="20000"/>
          </a:bodyPr>
          <a:lstStyle/>
          <a:p>
            <a:r>
              <a:rPr lang="en-US" dirty="0"/>
              <a:t>1889 – born </a:t>
            </a:r>
            <a:r>
              <a:rPr lang="en-US" dirty="0" err="1"/>
              <a:t>Branau</a:t>
            </a:r>
            <a:r>
              <a:rPr lang="en-US" dirty="0"/>
              <a:t>, Austria</a:t>
            </a:r>
          </a:p>
          <a:p>
            <a:r>
              <a:rPr lang="en-US" dirty="0"/>
              <a:t>1907/1908 – failed art student</a:t>
            </a:r>
          </a:p>
          <a:p>
            <a:r>
              <a:rPr lang="en-US" dirty="0"/>
              <a:t>1914 – Western front, dispatch runner, eventual corporal</a:t>
            </a:r>
          </a:p>
          <a:p>
            <a:r>
              <a:rPr lang="en-US" dirty="0"/>
              <a:t>1918 – hospital recovering from poison gas attack – armistice</a:t>
            </a:r>
          </a:p>
          <a:p>
            <a:r>
              <a:rPr lang="en-US" dirty="0"/>
              <a:t>1919 – enlightenment project spying on political movements for army – first encounter with German Worker’s Party</a:t>
            </a:r>
          </a:p>
          <a:p>
            <a:r>
              <a:rPr lang="en-US" dirty="0"/>
              <a:t>1920 – helps write party platform, name changes to NAZI</a:t>
            </a:r>
          </a:p>
          <a:p>
            <a:r>
              <a:rPr lang="en-US" dirty="0"/>
              <a:t>1921 – leader of party</a:t>
            </a:r>
          </a:p>
          <a:p>
            <a:endParaRPr lang="en-US" dirty="0"/>
          </a:p>
        </p:txBody>
      </p:sp>
      <p:sp>
        <p:nvSpPr>
          <p:cNvPr id="4" name="Title 3"/>
          <p:cNvSpPr>
            <a:spLocks noGrp="1"/>
          </p:cNvSpPr>
          <p:nvPr>
            <p:ph type="title"/>
          </p:nvPr>
        </p:nvSpPr>
        <p:spPr/>
        <p:txBody>
          <a:bodyPr/>
          <a:lstStyle/>
          <a:p>
            <a:r>
              <a:rPr lang="en-US" dirty="0"/>
              <a:t>Adolf Hitler</a:t>
            </a:r>
          </a:p>
        </p:txBody>
      </p:sp>
      <p:pic>
        <p:nvPicPr>
          <p:cNvPr id="512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578827" y="3964781"/>
            <a:ext cx="1304925"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3920" y="2057400"/>
            <a:ext cx="2854427" cy="4424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5365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ircle(in)">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circle(in)">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circle(in)">
                                      <p:cBhvr>
                                        <p:cTn id="27" dur="2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circle(in)">
                                      <p:cBhvr>
                                        <p:cTn id="32" dur="20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circle(in)">
                                      <p:cBhvr>
                                        <p:cTn id="37"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648200" y="1719072"/>
            <a:ext cx="4038600" cy="4910328"/>
          </a:xfrm>
        </p:spPr>
        <p:txBody>
          <a:bodyPr>
            <a:normAutofit fontScale="62500" lnSpcReduction="20000"/>
          </a:bodyPr>
          <a:lstStyle/>
          <a:p>
            <a:r>
              <a:rPr lang="en-US" dirty="0"/>
              <a:t>1921 – SA (</a:t>
            </a:r>
            <a:r>
              <a:rPr lang="en-US" i="1" dirty="0" err="1"/>
              <a:t>sturmabteilung</a:t>
            </a:r>
            <a:r>
              <a:rPr lang="en-US" i="1" dirty="0"/>
              <a:t>)</a:t>
            </a:r>
            <a:r>
              <a:rPr lang="en-US" dirty="0"/>
              <a:t> created </a:t>
            </a:r>
            <a:r>
              <a:rPr lang="en-US" dirty="0">
                <a:sym typeface="Wingdings" panose="05000000000000000000" pitchFamily="2" charset="2"/>
              </a:rPr>
              <a:t> becomes paramilitary group (will be replaced by SS (</a:t>
            </a:r>
            <a:r>
              <a:rPr lang="en-US" i="1" dirty="0">
                <a:sym typeface="Wingdings" panose="05000000000000000000" pitchFamily="2" charset="2"/>
              </a:rPr>
              <a:t>Schutzstaffel</a:t>
            </a:r>
            <a:r>
              <a:rPr lang="en-US" dirty="0">
                <a:sym typeface="Wingdings" panose="05000000000000000000" pitchFamily="2" charset="2"/>
              </a:rPr>
              <a:t>); </a:t>
            </a:r>
            <a:r>
              <a:rPr lang="en-US" i="1" dirty="0" err="1">
                <a:sym typeface="Wingdings" panose="05000000000000000000" pitchFamily="2" charset="2"/>
              </a:rPr>
              <a:t>Voelkischer</a:t>
            </a:r>
            <a:r>
              <a:rPr lang="en-US" i="1" dirty="0">
                <a:sym typeface="Wingdings" panose="05000000000000000000" pitchFamily="2" charset="2"/>
              </a:rPr>
              <a:t> </a:t>
            </a:r>
            <a:r>
              <a:rPr lang="en-US" i="1" dirty="0" err="1">
                <a:sym typeface="Wingdings" panose="05000000000000000000" pitchFamily="2" charset="2"/>
              </a:rPr>
              <a:t>beobachter</a:t>
            </a:r>
            <a:r>
              <a:rPr lang="en-US" i="1" dirty="0">
                <a:sym typeface="Wingdings" panose="05000000000000000000" pitchFamily="2" charset="2"/>
              </a:rPr>
              <a:t> (People’s Observer) </a:t>
            </a:r>
            <a:r>
              <a:rPr lang="en-US" dirty="0">
                <a:sym typeface="Wingdings" panose="05000000000000000000" pitchFamily="2" charset="2"/>
              </a:rPr>
              <a:t>Nazi newspaper</a:t>
            </a:r>
          </a:p>
          <a:p>
            <a:r>
              <a:rPr lang="en-US" dirty="0">
                <a:sym typeface="Wingdings" panose="05000000000000000000" pitchFamily="2" charset="2"/>
              </a:rPr>
              <a:t>1923 – 55,000 members (German electorate of 38 million)</a:t>
            </a:r>
          </a:p>
          <a:p>
            <a:r>
              <a:rPr lang="en-US" dirty="0">
                <a:sym typeface="Wingdings" panose="05000000000000000000" pitchFamily="2" charset="2"/>
              </a:rPr>
              <a:t>Nov. 1923 – Beer Hall Putsch – Nazi led attempted coup “March on Munich”</a:t>
            </a:r>
          </a:p>
          <a:p>
            <a:r>
              <a:rPr lang="en-US" dirty="0">
                <a:sym typeface="Wingdings" panose="05000000000000000000" pitchFamily="2" charset="2"/>
              </a:rPr>
              <a:t>March on Rome – Mussolini comes to power in Italy leading to Fascist control of gov’t Oct. 1922</a:t>
            </a:r>
          </a:p>
          <a:p>
            <a:r>
              <a:rPr lang="en-US" dirty="0">
                <a:sym typeface="Wingdings" panose="05000000000000000000" pitchFamily="2" charset="2"/>
              </a:rPr>
              <a:t>Late 1920’s see participation in Reichstag and development of SS</a:t>
            </a:r>
          </a:p>
        </p:txBody>
      </p:sp>
      <p:sp>
        <p:nvSpPr>
          <p:cNvPr id="4" name="Title 3"/>
          <p:cNvSpPr>
            <a:spLocks noGrp="1"/>
          </p:cNvSpPr>
          <p:nvPr>
            <p:ph type="title"/>
          </p:nvPr>
        </p:nvSpPr>
        <p:spPr/>
        <p:txBody>
          <a:bodyPr/>
          <a:lstStyle/>
          <a:p>
            <a:r>
              <a:rPr lang="en-US" dirty="0"/>
              <a:t>Nazis development</a:t>
            </a:r>
          </a:p>
        </p:txBody>
      </p:sp>
      <p:pic>
        <p:nvPicPr>
          <p:cNvPr id="614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4267200"/>
            <a:ext cx="3048000" cy="218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411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62500" lnSpcReduction="20000"/>
          </a:bodyPr>
          <a:lstStyle/>
          <a:p>
            <a:r>
              <a:rPr lang="en-US" dirty="0"/>
              <a:t>1929 forces changes in world markets</a:t>
            </a:r>
          </a:p>
          <a:p>
            <a:pPr lvl="1"/>
            <a:r>
              <a:rPr lang="en-US" dirty="0"/>
              <a:t>President Hindenburg invokes Article 48 – allowing President to bypass Reichstag in times of state emergency</a:t>
            </a:r>
          </a:p>
          <a:p>
            <a:r>
              <a:rPr lang="en-US" dirty="0"/>
              <a:t>Rising fervor among German people </a:t>
            </a:r>
          </a:p>
          <a:p>
            <a:pPr lvl="1"/>
            <a:r>
              <a:rPr lang="en-US" dirty="0"/>
              <a:t>Turning to groups to fix economy</a:t>
            </a:r>
          </a:p>
          <a:p>
            <a:r>
              <a:rPr lang="en-US" dirty="0"/>
              <a:t>Nazis begin gaining seats – 230 in July 1932, largest in Reichstag (608 total seats)</a:t>
            </a:r>
          </a:p>
          <a:p>
            <a:pPr lvl="1"/>
            <a:r>
              <a:rPr lang="en-US" dirty="0"/>
              <a:t>Promises of jobs, middle class values, and a restoration of national strength for Germans</a:t>
            </a:r>
          </a:p>
          <a:p>
            <a:pPr lvl="1"/>
            <a:r>
              <a:rPr lang="en-US" dirty="0"/>
              <a:t>Communist and Jews enemies of German people</a:t>
            </a:r>
          </a:p>
          <a:p>
            <a:pPr lvl="1"/>
            <a:r>
              <a:rPr lang="en-US" dirty="0"/>
              <a:t>Unify German people</a:t>
            </a:r>
          </a:p>
          <a:p>
            <a:pPr lvl="1"/>
            <a:r>
              <a:rPr lang="en-US" dirty="0"/>
              <a:t>Dismantle Treaty of Versailles</a:t>
            </a:r>
          </a:p>
        </p:txBody>
      </p:sp>
      <p:sp>
        <p:nvSpPr>
          <p:cNvPr id="4" name="Title 3"/>
          <p:cNvSpPr>
            <a:spLocks noGrp="1"/>
          </p:cNvSpPr>
          <p:nvPr>
            <p:ph type="title"/>
          </p:nvPr>
        </p:nvSpPr>
        <p:spPr/>
        <p:txBody>
          <a:bodyPr/>
          <a:lstStyle/>
          <a:p>
            <a:r>
              <a:rPr lang="en-US" dirty="0"/>
              <a:t>Rise to power</a:t>
            </a:r>
          </a:p>
        </p:txBody>
      </p:sp>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495800" y="2057400"/>
            <a:ext cx="4038600" cy="2915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330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2">
                                            <p:txEl>
                                              <p:pRg st="2" end="2"/>
                                            </p:txEl>
                                          </p:spTgt>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 calcmode="lin" valueType="num">
                                      <p:cBhvr>
                                        <p:cTn id="27"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29"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30" dur="10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37"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38" dur="1000"/>
                                        <p:tgtEl>
                                          <p:spTgt spid="2">
                                            <p:txEl>
                                              <p:pRg st="4" end="4"/>
                                            </p:txEl>
                                          </p:spTgt>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
                                            <p:txEl>
                                              <p:pRg st="5" end="5"/>
                                            </p:txEl>
                                          </p:spTgt>
                                        </p:tgtEl>
                                        <p:attrNameLst>
                                          <p:attrName>style.visibility</p:attrName>
                                        </p:attrNameLst>
                                      </p:cBhvr>
                                      <p:to>
                                        <p:strVal val="visible"/>
                                      </p:to>
                                    </p:set>
                                    <p:anim calcmode="lin" valueType="num">
                                      <p:cBhvr>
                                        <p:cTn id="41"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2"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43" dur="1000" fill="hold"/>
                                        <p:tgtEl>
                                          <p:spTgt spid="2">
                                            <p:txEl>
                                              <p:pRg st="5" end="5"/>
                                            </p:txEl>
                                          </p:spTgt>
                                        </p:tgtEl>
                                        <p:attrNameLst>
                                          <p:attrName>style.rotation</p:attrName>
                                        </p:attrNameLst>
                                      </p:cBhvr>
                                      <p:tavLst>
                                        <p:tav tm="0">
                                          <p:val>
                                            <p:fltVal val="90"/>
                                          </p:val>
                                        </p:tav>
                                        <p:tav tm="100000">
                                          <p:val>
                                            <p:fltVal val="0"/>
                                          </p:val>
                                        </p:tav>
                                      </p:tavLst>
                                    </p:anim>
                                    <p:animEffect transition="in" filter="fade">
                                      <p:cBhvr>
                                        <p:cTn id="44" dur="1000"/>
                                        <p:tgtEl>
                                          <p:spTgt spid="2">
                                            <p:txEl>
                                              <p:pRg st="5" end="5"/>
                                            </p:txEl>
                                          </p:spTgt>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2">
                                            <p:txEl>
                                              <p:pRg st="6" end="6"/>
                                            </p:txEl>
                                          </p:spTgt>
                                        </p:tgtEl>
                                        <p:attrNameLst>
                                          <p:attrName>style.visibility</p:attrName>
                                        </p:attrNameLst>
                                      </p:cBhvr>
                                      <p:to>
                                        <p:strVal val="visible"/>
                                      </p:to>
                                    </p:set>
                                    <p:anim calcmode="lin" valueType="num">
                                      <p:cBhvr>
                                        <p:cTn id="47" dur="10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8" dur="1000" fill="hold"/>
                                        <p:tgtEl>
                                          <p:spTgt spid="2">
                                            <p:txEl>
                                              <p:pRg st="6" end="6"/>
                                            </p:txEl>
                                          </p:spTgt>
                                        </p:tgtEl>
                                        <p:attrNameLst>
                                          <p:attrName>ppt_h</p:attrName>
                                        </p:attrNameLst>
                                      </p:cBhvr>
                                      <p:tavLst>
                                        <p:tav tm="0">
                                          <p:val>
                                            <p:fltVal val="0"/>
                                          </p:val>
                                        </p:tav>
                                        <p:tav tm="100000">
                                          <p:val>
                                            <p:strVal val="#ppt_h"/>
                                          </p:val>
                                        </p:tav>
                                      </p:tavLst>
                                    </p:anim>
                                    <p:anim calcmode="lin" valueType="num">
                                      <p:cBhvr>
                                        <p:cTn id="49" dur="1000" fill="hold"/>
                                        <p:tgtEl>
                                          <p:spTgt spid="2">
                                            <p:txEl>
                                              <p:pRg st="6" end="6"/>
                                            </p:txEl>
                                          </p:spTgt>
                                        </p:tgtEl>
                                        <p:attrNameLst>
                                          <p:attrName>style.rotation</p:attrName>
                                        </p:attrNameLst>
                                      </p:cBhvr>
                                      <p:tavLst>
                                        <p:tav tm="0">
                                          <p:val>
                                            <p:fltVal val="90"/>
                                          </p:val>
                                        </p:tav>
                                        <p:tav tm="100000">
                                          <p:val>
                                            <p:fltVal val="0"/>
                                          </p:val>
                                        </p:tav>
                                      </p:tavLst>
                                    </p:anim>
                                    <p:animEffect transition="in" filter="fade">
                                      <p:cBhvr>
                                        <p:cTn id="50" dur="1000"/>
                                        <p:tgtEl>
                                          <p:spTgt spid="2">
                                            <p:txEl>
                                              <p:pRg st="6" end="6"/>
                                            </p:txEl>
                                          </p:spTgt>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2">
                                            <p:txEl>
                                              <p:pRg st="7" end="7"/>
                                            </p:txEl>
                                          </p:spTgt>
                                        </p:tgtEl>
                                        <p:attrNameLst>
                                          <p:attrName>style.visibility</p:attrName>
                                        </p:attrNameLst>
                                      </p:cBhvr>
                                      <p:to>
                                        <p:strVal val="visible"/>
                                      </p:to>
                                    </p:set>
                                    <p:anim calcmode="lin" valueType="num">
                                      <p:cBhvr>
                                        <p:cTn id="53" dur="10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4" dur="1000" fill="hold"/>
                                        <p:tgtEl>
                                          <p:spTgt spid="2">
                                            <p:txEl>
                                              <p:pRg st="7" end="7"/>
                                            </p:txEl>
                                          </p:spTgt>
                                        </p:tgtEl>
                                        <p:attrNameLst>
                                          <p:attrName>ppt_h</p:attrName>
                                        </p:attrNameLst>
                                      </p:cBhvr>
                                      <p:tavLst>
                                        <p:tav tm="0">
                                          <p:val>
                                            <p:fltVal val="0"/>
                                          </p:val>
                                        </p:tav>
                                        <p:tav tm="100000">
                                          <p:val>
                                            <p:strVal val="#ppt_h"/>
                                          </p:val>
                                        </p:tav>
                                      </p:tavLst>
                                    </p:anim>
                                    <p:anim calcmode="lin" valueType="num">
                                      <p:cBhvr>
                                        <p:cTn id="55" dur="1000" fill="hold"/>
                                        <p:tgtEl>
                                          <p:spTgt spid="2">
                                            <p:txEl>
                                              <p:pRg st="7" end="7"/>
                                            </p:txEl>
                                          </p:spTgt>
                                        </p:tgtEl>
                                        <p:attrNameLst>
                                          <p:attrName>style.rotation</p:attrName>
                                        </p:attrNameLst>
                                      </p:cBhvr>
                                      <p:tavLst>
                                        <p:tav tm="0">
                                          <p:val>
                                            <p:fltVal val="90"/>
                                          </p:val>
                                        </p:tav>
                                        <p:tav tm="100000">
                                          <p:val>
                                            <p:fltVal val="0"/>
                                          </p:val>
                                        </p:tav>
                                      </p:tavLst>
                                    </p:anim>
                                    <p:animEffect transition="in" filter="fade">
                                      <p:cBhvr>
                                        <p:cTn id="56" dur="1000"/>
                                        <p:tgtEl>
                                          <p:spTgt spid="2">
                                            <p:txEl>
                                              <p:pRg st="7" end="7"/>
                                            </p:txEl>
                                          </p:spTgt>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2">
                                            <p:txEl>
                                              <p:pRg st="8" end="8"/>
                                            </p:txEl>
                                          </p:spTgt>
                                        </p:tgtEl>
                                        <p:attrNameLst>
                                          <p:attrName>style.visibility</p:attrName>
                                        </p:attrNameLst>
                                      </p:cBhvr>
                                      <p:to>
                                        <p:strVal val="visible"/>
                                      </p:to>
                                    </p:set>
                                    <p:anim calcmode="lin" valueType="num">
                                      <p:cBhvr>
                                        <p:cTn id="59" dur="1000" fill="hold"/>
                                        <p:tgtEl>
                                          <p:spTgt spid="2">
                                            <p:txEl>
                                              <p:pRg st="8" end="8"/>
                                            </p:txEl>
                                          </p:spTgt>
                                        </p:tgtEl>
                                        <p:attrNameLst>
                                          <p:attrName>ppt_w</p:attrName>
                                        </p:attrNameLst>
                                      </p:cBhvr>
                                      <p:tavLst>
                                        <p:tav tm="0">
                                          <p:val>
                                            <p:fltVal val="0"/>
                                          </p:val>
                                        </p:tav>
                                        <p:tav tm="100000">
                                          <p:val>
                                            <p:strVal val="#ppt_w"/>
                                          </p:val>
                                        </p:tav>
                                      </p:tavLst>
                                    </p:anim>
                                    <p:anim calcmode="lin" valueType="num">
                                      <p:cBhvr>
                                        <p:cTn id="60" dur="1000" fill="hold"/>
                                        <p:tgtEl>
                                          <p:spTgt spid="2">
                                            <p:txEl>
                                              <p:pRg st="8" end="8"/>
                                            </p:txEl>
                                          </p:spTgt>
                                        </p:tgtEl>
                                        <p:attrNameLst>
                                          <p:attrName>ppt_h</p:attrName>
                                        </p:attrNameLst>
                                      </p:cBhvr>
                                      <p:tavLst>
                                        <p:tav tm="0">
                                          <p:val>
                                            <p:fltVal val="0"/>
                                          </p:val>
                                        </p:tav>
                                        <p:tav tm="100000">
                                          <p:val>
                                            <p:strVal val="#ppt_h"/>
                                          </p:val>
                                        </p:tav>
                                      </p:tavLst>
                                    </p:anim>
                                    <p:anim calcmode="lin" valueType="num">
                                      <p:cBhvr>
                                        <p:cTn id="61" dur="1000" fill="hold"/>
                                        <p:tgtEl>
                                          <p:spTgt spid="2">
                                            <p:txEl>
                                              <p:pRg st="8" end="8"/>
                                            </p:txEl>
                                          </p:spTgt>
                                        </p:tgtEl>
                                        <p:attrNameLst>
                                          <p:attrName>style.rotation</p:attrName>
                                        </p:attrNameLst>
                                      </p:cBhvr>
                                      <p:tavLst>
                                        <p:tav tm="0">
                                          <p:val>
                                            <p:fltVal val="90"/>
                                          </p:val>
                                        </p:tav>
                                        <p:tav tm="100000">
                                          <p:val>
                                            <p:fltVal val="0"/>
                                          </p:val>
                                        </p:tav>
                                      </p:tavLst>
                                    </p:anim>
                                    <p:animEffect transition="in" filter="fade">
                                      <p:cBhvr>
                                        <p:cTn id="62" dur="1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Paul von Hindenburg – President 1925 – 1934; field marshal and commander in German military during WWI. </a:t>
            </a:r>
          </a:p>
          <a:p>
            <a:r>
              <a:rPr lang="en-US" dirty="0"/>
              <a:t>Franz von Papen – Chancellor of Germany June 1932-Nov 1932; Vice Chancellor 1933-1934; would be voted out of office by NSDAP and Communist party. </a:t>
            </a:r>
          </a:p>
          <a:p>
            <a:r>
              <a:rPr lang="en-US" dirty="0"/>
              <a:t>Kurt von Schleicher – Chancellor of Germany Dec 1932-Jan 1933; instrumental in von Papen’s rise to Chancellor. </a:t>
            </a:r>
          </a:p>
          <a:p>
            <a:r>
              <a:rPr lang="en-US" dirty="0"/>
              <a:t>Adolf Hitler – Chancellor of Germany Jan 1933-April 1945; leader of NSDAP</a:t>
            </a:r>
          </a:p>
          <a:p>
            <a:r>
              <a:rPr lang="en-US" dirty="0"/>
              <a:t>Herman </a:t>
            </a:r>
            <a:r>
              <a:rPr lang="en-US" dirty="0" err="1"/>
              <a:t>Göring</a:t>
            </a:r>
            <a:r>
              <a:rPr lang="en-US" dirty="0"/>
              <a:t> – NSDAP military leaders, President of Reichstag July 1932; Commander of Gestapo</a:t>
            </a:r>
          </a:p>
          <a:p>
            <a:r>
              <a:rPr lang="en-US" dirty="0"/>
              <a:t>Heinrich Himmler – </a:t>
            </a:r>
            <a:r>
              <a:rPr lang="en-US" dirty="0" err="1"/>
              <a:t>Reichsfuhrer</a:t>
            </a:r>
            <a:r>
              <a:rPr lang="en-US" dirty="0"/>
              <a:t> of the SS (Schutzstaffel), head of Gestapo and </a:t>
            </a:r>
            <a:r>
              <a:rPr lang="en-US" dirty="0" err="1"/>
              <a:t>Waffenn</a:t>
            </a:r>
            <a:r>
              <a:rPr lang="en-US" dirty="0"/>
              <a:t>-SS, organizer of Holocaust</a:t>
            </a:r>
          </a:p>
          <a:p>
            <a:r>
              <a:rPr lang="en-US" dirty="0"/>
              <a:t>Ernst </a:t>
            </a:r>
            <a:r>
              <a:rPr lang="en-US" dirty="0" err="1"/>
              <a:t>Röhm</a:t>
            </a:r>
            <a:r>
              <a:rPr lang="en-US" dirty="0"/>
              <a:t> – leader of the S.A.; becomes increasingly demanding that the S.A. replace the German army – Killed during Night of Long Knives</a:t>
            </a:r>
          </a:p>
        </p:txBody>
      </p:sp>
      <p:sp>
        <p:nvSpPr>
          <p:cNvPr id="3" name="Title 2"/>
          <p:cNvSpPr>
            <a:spLocks noGrp="1"/>
          </p:cNvSpPr>
          <p:nvPr>
            <p:ph type="title"/>
          </p:nvPr>
        </p:nvSpPr>
        <p:spPr/>
        <p:txBody>
          <a:bodyPr/>
          <a:lstStyle/>
          <a:p>
            <a:r>
              <a:rPr lang="en-US" dirty="0"/>
              <a:t>Political Power Players</a:t>
            </a:r>
          </a:p>
        </p:txBody>
      </p:sp>
    </p:spTree>
    <p:extLst>
      <p:ext uri="{BB962C8B-B14F-4D97-AF65-F5344CB8AC3E}">
        <p14:creationId xmlns:p14="http://schemas.microsoft.com/office/powerpoint/2010/main" val="340169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randombar(horizont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randombar(horizontal)">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Article 25 – President may dissolve Reichstag</a:t>
            </a:r>
          </a:p>
          <a:p>
            <a:r>
              <a:rPr lang="en-US" dirty="0"/>
              <a:t>Article 48 – President may sign emergency bills into law without Reichstag consent. Simple majority within 6 days would dissolve said law. </a:t>
            </a:r>
          </a:p>
          <a:p>
            <a:r>
              <a:rPr lang="en-US" dirty="0"/>
              <a:t>Article 53 – President appoints the Chancellor</a:t>
            </a:r>
          </a:p>
          <a:p>
            <a:r>
              <a:rPr lang="en-US" dirty="0"/>
              <a:t>Kurt von Schleicher and Franz von Papen would support this “presidential government” over parliamentary government beginning in 1926</a:t>
            </a:r>
          </a:p>
          <a:p>
            <a:pPr lvl="1"/>
            <a:r>
              <a:rPr lang="en-US" dirty="0"/>
              <a:t>Essentially begins the descent into authoritarianism</a:t>
            </a:r>
          </a:p>
          <a:p>
            <a:pPr lvl="1"/>
            <a:r>
              <a:rPr lang="en-US" dirty="0"/>
              <a:t>Br</a:t>
            </a:r>
            <a:r>
              <a:rPr lang="el-GR" dirty="0"/>
              <a:t>ϋ</a:t>
            </a:r>
            <a:r>
              <a:rPr lang="en-US" dirty="0" err="1"/>
              <a:t>ning</a:t>
            </a:r>
            <a:r>
              <a:rPr lang="en-US" dirty="0"/>
              <a:t> (current chancellor) urged by von Papen and von Schleicher to support this idea</a:t>
            </a:r>
          </a:p>
        </p:txBody>
      </p:sp>
      <p:sp>
        <p:nvSpPr>
          <p:cNvPr id="3" name="Title 2"/>
          <p:cNvSpPr>
            <a:spLocks noGrp="1"/>
          </p:cNvSpPr>
          <p:nvPr>
            <p:ph type="title"/>
          </p:nvPr>
        </p:nvSpPr>
        <p:spPr/>
        <p:txBody>
          <a:bodyPr/>
          <a:lstStyle/>
          <a:p>
            <a:r>
              <a:rPr lang="en-US" dirty="0"/>
              <a:t>German Constitutional Articles</a:t>
            </a:r>
          </a:p>
        </p:txBody>
      </p:sp>
    </p:spTree>
    <p:extLst>
      <p:ext uri="{BB962C8B-B14F-4D97-AF65-F5344CB8AC3E}">
        <p14:creationId xmlns:p14="http://schemas.microsoft.com/office/powerpoint/2010/main" val="139966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023C59-B2C9-4B7B-8BB4-C6AE2B85332E}"/>
              </a:ext>
            </a:extLst>
          </p:cNvPr>
          <p:cNvSpPr>
            <a:spLocks noGrp="1"/>
          </p:cNvSpPr>
          <p:nvPr>
            <p:ph idx="1"/>
          </p:nvPr>
        </p:nvSpPr>
        <p:spPr/>
        <p:txBody>
          <a:bodyPr/>
          <a:lstStyle/>
          <a:p>
            <a:r>
              <a:rPr lang="en-US" dirty="0"/>
              <a:t>Weimar Republic Elections</a:t>
            </a:r>
          </a:p>
          <a:p>
            <a:pPr lvl="1"/>
            <a:r>
              <a:rPr lang="en-US" dirty="0"/>
              <a:t>1919 Federal Elections</a:t>
            </a:r>
          </a:p>
          <a:p>
            <a:pPr lvl="1"/>
            <a:r>
              <a:rPr lang="en-US" dirty="0"/>
              <a:t>1920 Federal Elections</a:t>
            </a:r>
          </a:p>
          <a:p>
            <a:pPr lvl="1"/>
            <a:r>
              <a:rPr lang="en-US" dirty="0"/>
              <a:t>May, 1924 (dissolved March 13 over disagreements related to emergency decrees)</a:t>
            </a:r>
          </a:p>
          <a:p>
            <a:pPr lvl="1"/>
            <a:r>
              <a:rPr lang="en-US" dirty="0"/>
              <a:t>December, 1924 (dissolved Oct. 20 over inaction related to Dawes Plan)</a:t>
            </a:r>
          </a:p>
          <a:p>
            <a:pPr lvl="1"/>
            <a:r>
              <a:rPr lang="en-US" dirty="0"/>
              <a:t>1928 Federal Elections</a:t>
            </a:r>
          </a:p>
          <a:p>
            <a:pPr lvl="1"/>
            <a:r>
              <a:rPr lang="en-US" dirty="0"/>
              <a:t>1930 Federal Elections</a:t>
            </a:r>
          </a:p>
          <a:p>
            <a:pPr lvl="1"/>
            <a:r>
              <a:rPr lang="en-US" dirty="0"/>
              <a:t>July, 1932 (Dissolved following replacing of , Nazis gain large number of seats, 37% of total)</a:t>
            </a:r>
          </a:p>
          <a:p>
            <a:pPr lvl="1"/>
            <a:r>
              <a:rPr lang="en-US" dirty="0"/>
              <a:t>November 8, 1932 (Dissolved following no confidence vote in von Papen government, Nazis drop to 32%)</a:t>
            </a:r>
          </a:p>
        </p:txBody>
      </p:sp>
      <p:sp>
        <p:nvSpPr>
          <p:cNvPr id="3" name="Title 2">
            <a:extLst>
              <a:ext uri="{FF2B5EF4-FFF2-40B4-BE49-F238E27FC236}">
                <a16:creationId xmlns:a16="http://schemas.microsoft.com/office/drawing/2014/main" id="{C4FD817C-FE6E-42FB-AD2F-01E03A68E821}"/>
              </a:ext>
            </a:extLst>
          </p:cNvPr>
          <p:cNvSpPr>
            <a:spLocks noGrp="1"/>
          </p:cNvSpPr>
          <p:nvPr>
            <p:ph type="title"/>
          </p:nvPr>
        </p:nvSpPr>
        <p:spPr/>
        <p:txBody>
          <a:bodyPr/>
          <a:lstStyle/>
          <a:p>
            <a:r>
              <a:rPr lang="en-US" dirty="0"/>
              <a:t>Politics</a:t>
            </a:r>
          </a:p>
        </p:txBody>
      </p:sp>
    </p:spTree>
    <p:extLst>
      <p:ext uri="{BB962C8B-B14F-4D97-AF65-F5344CB8AC3E}">
        <p14:creationId xmlns:p14="http://schemas.microsoft.com/office/powerpoint/2010/main" val="3071428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3550310" y="1706125"/>
            <a:ext cx="5638800" cy="4783081"/>
          </a:xfrm>
        </p:spPr>
        <p:txBody>
          <a:bodyPr>
            <a:noAutofit/>
          </a:bodyPr>
          <a:lstStyle/>
          <a:p>
            <a:r>
              <a:rPr lang="en-US" sz="1400" dirty="0"/>
              <a:t>1932 Nazis win 37% of votes – largest in Reichstag</a:t>
            </a:r>
          </a:p>
          <a:p>
            <a:r>
              <a:rPr lang="en-US" sz="1400" dirty="0"/>
              <a:t>Hitler demands to be Chancellor</a:t>
            </a:r>
          </a:p>
          <a:p>
            <a:r>
              <a:rPr lang="en-US" sz="1400" dirty="0"/>
              <a:t>von Hindenburg (President) denies request</a:t>
            </a:r>
          </a:p>
          <a:p>
            <a:pPr lvl="1"/>
            <a:r>
              <a:rPr lang="en-US" sz="1200" dirty="0"/>
              <a:t>von Schleicher discusses Presidential government with Hitler</a:t>
            </a:r>
          </a:p>
          <a:p>
            <a:pPr lvl="1"/>
            <a:r>
              <a:rPr lang="en-US" sz="1200" dirty="0"/>
              <a:t>Agreement – </a:t>
            </a:r>
            <a:r>
              <a:rPr lang="en-US" sz="1200" dirty="0" err="1"/>
              <a:t>Brϋning</a:t>
            </a:r>
            <a:r>
              <a:rPr lang="en-US" sz="1200" dirty="0"/>
              <a:t> government brought down</a:t>
            </a:r>
          </a:p>
          <a:p>
            <a:pPr lvl="2"/>
            <a:r>
              <a:rPr lang="en-US" sz="1100" dirty="0"/>
              <a:t>Had been ruling via emergency decrees after a failure of Reichstag to implement his austerity measures</a:t>
            </a:r>
          </a:p>
          <a:p>
            <a:pPr lvl="1"/>
            <a:r>
              <a:rPr lang="en-US" sz="1200" dirty="0"/>
              <a:t>Lift ban on SA and SS</a:t>
            </a:r>
          </a:p>
          <a:p>
            <a:pPr lvl="1"/>
            <a:r>
              <a:rPr lang="en-US" sz="1200" dirty="0"/>
              <a:t>Dissolve Reichstag for 1932 Summer elections</a:t>
            </a:r>
          </a:p>
          <a:p>
            <a:r>
              <a:rPr lang="en-US" sz="1400" dirty="0"/>
              <a:t>von Papen appointed Chancellor</a:t>
            </a:r>
          </a:p>
          <a:p>
            <a:pPr lvl="1"/>
            <a:r>
              <a:rPr lang="en-US" sz="1200" dirty="0"/>
              <a:t>Uses Article 48 – obtains decree from Hindenburg dissolving Reichstag </a:t>
            </a:r>
            <a:r>
              <a:rPr lang="en-US" sz="1200" dirty="0">
                <a:sym typeface="Wingdings" panose="05000000000000000000" pitchFamily="2" charset="2"/>
              </a:rPr>
              <a:t> move to dictatorship</a:t>
            </a:r>
          </a:p>
          <a:p>
            <a:pPr lvl="1"/>
            <a:r>
              <a:rPr lang="en-US" sz="1200" dirty="0">
                <a:sym typeface="Wingdings" panose="05000000000000000000" pitchFamily="2" charset="2"/>
              </a:rPr>
              <a:t>Sept. 1932 Reichstag meeting elects Hermann </a:t>
            </a:r>
            <a:r>
              <a:rPr lang="en-US" sz="1200" dirty="0" err="1">
                <a:sym typeface="Wingdings" panose="05000000000000000000" pitchFamily="2" charset="2"/>
              </a:rPr>
              <a:t>Göring</a:t>
            </a:r>
            <a:r>
              <a:rPr lang="en-US" sz="1200" dirty="0">
                <a:sym typeface="Wingdings" panose="05000000000000000000" pitchFamily="2" charset="2"/>
              </a:rPr>
              <a:t> as speaker</a:t>
            </a:r>
          </a:p>
          <a:p>
            <a:pPr lvl="1"/>
            <a:r>
              <a:rPr lang="en-US" sz="1200" dirty="0">
                <a:sym typeface="Wingdings" panose="05000000000000000000" pitchFamily="2" charset="2"/>
              </a:rPr>
              <a:t>Communist party brings vote of no confidence against von Papen</a:t>
            </a:r>
          </a:p>
          <a:p>
            <a:pPr lvl="1"/>
            <a:r>
              <a:rPr lang="en-US" sz="1200" dirty="0">
                <a:sym typeface="Wingdings" panose="05000000000000000000" pitchFamily="2" charset="2"/>
              </a:rPr>
              <a:t>Hitler tells </a:t>
            </a:r>
            <a:r>
              <a:rPr lang="en-US" sz="1200" dirty="0" err="1">
                <a:sym typeface="Wingdings" panose="05000000000000000000" pitchFamily="2" charset="2"/>
              </a:rPr>
              <a:t>Göring</a:t>
            </a:r>
            <a:r>
              <a:rPr lang="en-US" sz="1200" dirty="0">
                <a:sym typeface="Wingdings" panose="05000000000000000000" pitchFamily="2" charset="2"/>
              </a:rPr>
              <a:t>, vote WITH the Communists</a:t>
            </a:r>
          </a:p>
          <a:p>
            <a:pPr lvl="1"/>
            <a:r>
              <a:rPr lang="en-US" sz="1200" dirty="0">
                <a:sym typeface="Wingdings" panose="05000000000000000000" pitchFamily="2" charset="2"/>
              </a:rPr>
              <a:t>Papen government disbanded 512 votes to 42. </a:t>
            </a:r>
            <a:r>
              <a:rPr lang="en-US" sz="1200" dirty="0"/>
              <a:t> </a:t>
            </a:r>
          </a:p>
        </p:txBody>
      </p:sp>
      <p:sp>
        <p:nvSpPr>
          <p:cNvPr id="4" name="Title 3"/>
          <p:cNvSpPr>
            <a:spLocks noGrp="1"/>
          </p:cNvSpPr>
          <p:nvPr>
            <p:ph type="title"/>
          </p:nvPr>
        </p:nvSpPr>
        <p:spPr/>
        <p:txBody>
          <a:bodyPr/>
          <a:lstStyle/>
          <a:p>
            <a:r>
              <a:rPr lang="en-US" dirty="0"/>
              <a:t>Politics</a:t>
            </a:r>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81000" y="1981200"/>
            <a:ext cx="3142945"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096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arn(inVertical)">
                                      <p:cBhvr>
                                        <p:cTn id="30" dur="500"/>
                                        <p:tgtEl>
                                          <p:spTgt spid="3">
                                            <p:txEl>
                                              <p:pRg st="5" end="5"/>
                                            </p:txEl>
                                          </p:spTgt>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barn(inVertical)">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barn(inVertical)">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barn(inVertical)">
                                      <p:cBhvr>
                                        <p:cTn id="43" dur="500"/>
                                        <p:tgtEl>
                                          <p:spTgt spid="3">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barn(inVertical)">
                                      <p:cBhvr>
                                        <p:cTn id="48" dur="500"/>
                                        <p:tgtEl>
                                          <p:spTgt spid="3">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barn(inVertical)">
                                      <p:cBhvr>
                                        <p:cTn id="53" dur="500"/>
                                        <p:tgtEl>
                                          <p:spTgt spid="3">
                                            <p:txEl>
                                              <p:pRg st="10" end="1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3">
                                            <p:txEl>
                                              <p:pRg st="11" end="11"/>
                                            </p:txEl>
                                          </p:spTgt>
                                        </p:tgtEl>
                                        <p:attrNameLst>
                                          <p:attrName>style.visibility</p:attrName>
                                        </p:attrNameLst>
                                      </p:cBhvr>
                                      <p:to>
                                        <p:strVal val="visible"/>
                                      </p:to>
                                    </p:set>
                                    <p:animEffect transition="in" filter="barn(inVertical)">
                                      <p:cBhvr>
                                        <p:cTn id="58" dur="500"/>
                                        <p:tgtEl>
                                          <p:spTgt spid="3">
                                            <p:txEl>
                                              <p:pRg st="11" end="1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3">
                                            <p:txEl>
                                              <p:pRg st="12" end="12"/>
                                            </p:txEl>
                                          </p:spTgt>
                                        </p:tgtEl>
                                        <p:attrNameLst>
                                          <p:attrName>style.visibility</p:attrName>
                                        </p:attrNameLst>
                                      </p:cBhvr>
                                      <p:to>
                                        <p:strVal val="visible"/>
                                      </p:to>
                                    </p:set>
                                    <p:animEffect transition="in" filter="barn(inVertical)">
                                      <p:cBhvr>
                                        <p:cTn id="63" dur="500"/>
                                        <p:tgtEl>
                                          <p:spTgt spid="3">
                                            <p:txEl>
                                              <p:pRg st="12" end="1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3">
                                            <p:txEl>
                                              <p:pRg st="13" end="13"/>
                                            </p:txEl>
                                          </p:spTgt>
                                        </p:tgtEl>
                                        <p:attrNameLst>
                                          <p:attrName>style.visibility</p:attrName>
                                        </p:attrNameLst>
                                      </p:cBhvr>
                                      <p:to>
                                        <p:strVal val="visible"/>
                                      </p:to>
                                    </p:set>
                                    <p:animEffect transition="in" filter="barn(inVertical)">
                                      <p:cBhvr>
                                        <p:cTn id="68"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57200" y="1719072"/>
            <a:ext cx="4038600" cy="4757928"/>
          </a:xfrm>
        </p:spPr>
        <p:txBody>
          <a:bodyPr>
            <a:normAutofit fontScale="55000" lnSpcReduction="20000"/>
          </a:bodyPr>
          <a:lstStyle/>
          <a:p>
            <a:r>
              <a:rPr lang="en-US" dirty="0"/>
              <a:t>Nov. 1932 elections</a:t>
            </a:r>
          </a:p>
          <a:p>
            <a:r>
              <a:rPr lang="en-US" dirty="0"/>
              <a:t>Nazis lose minimal seats</a:t>
            </a:r>
          </a:p>
          <a:p>
            <a:r>
              <a:rPr lang="en-US" dirty="0"/>
              <a:t>Hitler still demands presidential government led by himself</a:t>
            </a:r>
          </a:p>
          <a:p>
            <a:r>
              <a:rPr lang="en-US" dirty="0"/>
              <a:t>Papen resigns Nov. 17, 1932</a:t>
            </a:r>
          </a:p>
          <a:p>
            <a:r>
              <a:rPr lang="en-US" dirty="0"/>
              <a:t>Schleicher appointed Chancellor</a:t>
            </a:r>
          </a:p>
          <a:p>
            <a:pPr lvl="1"/>
            <a:r>
              <a:rPr lang="en-US" dirty="0"/>
              <a:t>Hopes to cause division within Nazi party to force Hitler to support his gov’t</a:t>
            </a:r>
          </a:p>
          <a:p>
            <a:r>
              <a:rPr lang="en-US" dirty="0"/>
              <a:t>Papen convinces Hindenburg to put Hitler as Chancellor</a:t>
            </a:r>
          </a:p>
          <a:p>
            <a:pPr lvl="1"/>
            <a:r>
              <a:rPr lang="en-US" dirty="0"/>
              <a:t>Government of National Concentration</a:t>
            </a:r>
          </a:p>
          <a:p>
            <a:pPr lvl="1"/>
            <a:r>
              <a:rPr lang="en-US" dirty="0"/>
              <a:t>Coalition gov’t of NSDAP and Nationalists, with Papen as Vice-Chancellor</a:t>
            </a:r>
          </a:p>
          <a:p>
            <a:r>
              <a:rPr lang="en-US" dirty="0"/>
              <a:t>Vote of no confidence in Schleicher’s gov’t to occur Jan. 31 </a:t>
            </a:r>
          </a:p>
          <a:p>
            <a:pPr lvl="1"/>
            <a:r>
              <a:rPr lang="en-US" dirty="0"/>
              <a:t>Schleicher was not supporting landed </a:t>
            </a:r>
            <a:r>
              <a:rPr lang="en-US" i="1" dirty="0"/>
              <a:t>Junker </a:t>
            </a:r>
            <a:r>
              <a:rPr lang="en-US" dirty="0"/>
              <a:t>class through protectionism</a:t>
            </a:r>
          </a:p>
          <a:p>
            <a:pPr lvl="1"/>
            <a:r>
              <a:rPr lang="en-US" dirty="0"/>
              <a:t>Schleicher resigns Jan. 28</a:t>
            </a:r>
          </a:p>
          <a:p>
            <a:r>
              <a:rPr lang="en-US" dirty="0"/>
              <a:t>Hitler becomes chancellor Jan. 30, 1933</a:t>
            </a:r>
          </a:p>
          <a:p>
            <a:endParaRPr lang="en-US" dirty="0"/>
          </a:p>
        </p:txBody>
      </p:sp>
      <p:pic>
        <p:nvPicPr>
          <p:cNvPr id="6" name="Content Placeholder 5"/>
          <p:cNvPicPr>
            <a:picLocks noGrp="1" noChangeAspect="1"/>
          </p:cNvPicPr>
          <p:nvPr>
            <p:ph sz="half" idx="2"/>
          </p:nvPr>
        </p:nvPicPr>
        <p:blipFill>
          <a:blip r:embed="rId2"/>
          <a:stretch>
            <a:fillRect/>
          </a:stretch>
        </p:blipFill>
        <p:spPr>
          <a:xfrm>
            <a:off x="5028028" y="1719263"/>
            <a:ext cx="3278943" cy="4406900"/>
          </a:xfrm>
          <a:prstGeom prst="rect">
            <a:avLst/>
          </a:prstGeom>
        </p:spPr>
      </p:pic>
      <p:sp>
        <p:nvSpPr>
          <p:cNvPr id="3" name="Title 2"/>
          <p:cNvSpPr>
            <a:spLocks noGrp="1"/>
          </p:cNvSpPr>
          <p:nvPr>
            <p:ph type="title"/>
          </p:nvPr>
        </p:nvSpPr>
        <p:spPr/>
        <p:txBody>
          <a:bodyPr/>
          <a:lstStyle/>
          <a:p>
            <a:r>
              <a:rPr lang="en-US" dirty="0"/>
              <a:t>politics</a:t>
            </a:r>
          </a:p>
        </p:txBody>
      </p:sp>
      <p:sp>
        <p:nvSpPr>
          <p:cNvPr id="8" name="Rectangle 7"/>
          <p:cNvSpPr/>
          <p:nvPr/>
        </p:nvSpPr>
        <p:spPr>
          <a:xfrm>
            <a:off x="4895850" y="6101448"/>
            <a:ext cx="4572000" cy="230832"/>
          </a:xfrm>
          <a:prstGeom prst="rect">
            <a:avLst/>
          </a:prstGeom>
        </p:spPr>
        <p:txBody>
          <a:bodyPr>
            <a:spAutoFit/>
          </a:bodyPr>
          <a:lstStyle/>
          <a:p>
            <a:r>
              <a:rPr lang="en-US" sz="900" dirty="0"/>
              <a:t>https://en.wikipedia.org/wiki/Paul_von_Hindenburg</a:t>
            </a:r>
          </a:p>
        </p:txBody>
      </p:sp>
    </p:spTree>
    <p:extLst>
      <p:ext uri="{BB962C8B-B14F-4D97-AF65-F5344CB8AC3E}">
        <p14:creationId xmlns:p14="http://schemas.microsoft.com/office/powerpoint/2010/main" val="1191866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heel(1)">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heel(1)">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heel(1)">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heel(1)">
                                      <p:cBhvr>
                                        <p:cTn id="27" dur="2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heel(1)">
                                      <p:cBhvr>
                                        <p:cTn id="32" dur="2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heel(1)">
                                      <p:cBhvr>
                                        <p:cTn id="37" dur="20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heel(1)">
                                      <p:cBhvr>
                                        <p:cTn id="42" dur="20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wheel(1)">
                                      <p:cBhvr>
                                        <p:cTn id="47" dur="20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wheel(1)">
                                      <p:cBhvr>
                                        <p:cTn id="52" dur="2000"/>
                                        <p:tgtEl>
                                          <p:spTgt spid="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wheel(1)">
                                      <p:cBhvr>
                                        <p:cTn id="57" dur="2000"/>
                                        <p:tgtEl>
                                          <p:spTgt spid="4">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grpId="0" nodeType="clickEffect">
                                  <p:stCondLst>
                                    <p:cond delay="0"/>
                                  </p:stCondLst>
                                  <p:childTnLst>
                                    <p:set>
                                      <p:cBhvr>
                                        <p:cTn id="61" dur="1" fill="hold">
                                          <p:stCondLst>
                                            <p:cond delay="0"/>
                                          </p:stCondLst>
                                        </p:cTn>
                                        <p:tgtEl>
                                          <p:spTgt spid="4">
                                            <p:txEl>
                                              <p:pRg st="11" end="11"/>
                                            </p:txEl>
                                          </p:spTgt>
                                        </p:tgtEl>
                                        <p:attrNameLst>
                                          <p:attrName>style.visibility</p:attrName>
                                        </p:attrNameLst>
                                      </p:cBhvr>
                                      <p:to>
                                        <p:strVal val="visible"/>
                                      </p:to>
                                    </p:set>
                                    <p:animEffect transition="in" filter="wheel(1)">
                                      <p:cBhvr>
                                        <p:cTn id="62" dur="2000"/>
                                        <p:tgtEl>
                                          <p:spTgt spid="4">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1" fill="hold" grpId="0" nodeType="clickEffect">
                                  <p:stCondLst>
                                    <p:cond delay="0"/>
                                  </p:stCondLst>
                                  <p:childTnLst>
                                    <p:set>
                                      <p:cBhvr>
                                        <p:cTn id="66" dur="1" fill="hold">
                                          <p:stCondLst>
                                            <p:cond delay="0"/>
                                          </p:stCondLst>
                                        </p:cTn>
                                        <p:tgtEl>
                                          <p:spTgt spid="4">
                                            <p:txEl>
                                              <p:pRg st="12" end="12"/>
                                            </p:txEl>
                                          </p:spTgt>
                                        </p:tgtEl>
                                        <p:attrNameLst>
                                          <p:attrName>style.visibility</p:attrName>
                                        </p:attrNameLst>
                                      </p:cBhvr>
                                      <p:to>
                                        <p:strVal val="visible"/>
                                      </p:to>
                                    </p:set>
                                    <p:animEffect transition="in" filter="wheel(1)">
                                      <p:cBhvr>
                                        <p:cTn id="67" dur="20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719072"/>
            <a:ext cx="4038600" cy="4834128"/>
          </a:xfrm>
        </p:spPr>
        <p:txBody>
          <a:bodyPr>
            <a:normAutofit fontScale="70000" lnSpcReduction="20000"/>
          </a:bodyPr>
          <a:lstStyle/>
          <a:p>
            <a:r>
              <a:rPr lang="en-US" dirty="0"/>
              <a:t>Reichstag Fire – Feb. 27, 1933. </a:t>
            </a:r>
          </a:p>
          <a:p>
            <a:pPr lvl="1"/>
            <a:r>
              <a:rPr lang="en-US" dirty="0"/>
              <a:t>Dutch Communist </a:t>
            </a:r>
            <a:r>
              <a:rPr lang="en-US" b="1" dirty="0"/>
              <a:t>accused</a:t>
            </a:r>
            <a:r>
              <a:rPr lang="en-US" dirty="0"/>
              <a:t> of setting fire to the Reichstag</a:t>
            </a:r>
          </a:p>
          <a:p>
            <a:r>
              <a:rPr lang="en-US" dirty="0"/>
              <a:t>Hitler  seeks emergency decree</a:t>
            </a:r>
          </a:p>
          <a:p>
            <a:r>
              <a:rPr lang="en-US" i="1" dirty="0"/>
              <a:t>For the Protection of People and State – Reichstag Fire Decree Feb. 28, 1933</a:t>
            </a:r>
            <a:endParaRPr lang="en-US" dirty="0"/>
          </a:p>
          <a:p>
            <a:pPr lvl="1"/>
            <a:r>
              <a:rPr lang="en-US" dirty="0"/>
              <a:t>Forces Communists from Reichstag</a:t>
            </a:r>
          </a:p>
          <a:p>
            <a:pPr lvl="1"/>
            <a:r>
              <a:rPr lang="en-US" dirty="0"/>
              <a:t>Leads Nazis to small majority with DNVP (Nationalist Party) </a:t>
            </a:r>
          </a:p>
          <a:p>
            <a:pPr lvl="1"/>
            <a:r>
              <a:rPr lang="en-US" dirty="0"/>
              <a:t>Moves state power to that of the Reich – Reich Commissars sent to take over states with force and repression</a:t>
            </a:r>
          </a:p>
        </p:txBody>
      </p:sp>
      <p:sp>
        <p:nvSpPr>
          <p:cNvPr id="4" name="Title 3"/>
          <p:cNvSpPr>
            <a:spLocks noGrp="1"/>
          </p:cNvSpPr>
          <p:nvPr>
            <p:ph type="title"/>
          </p:nvPr>
        </p:nvSpPr>
        <p:spPr/>
        <p:txBody>
          <a:bodyPr/>
          <a:lstStyle/>
          <a:p>
            <a:r>
              <a:rPr lang="en-US" dirty="0"/>
              <a:t>Politics</a:t>
            </a:r>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181600" y="2133600"/>
            <a:ext cx="3112057"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592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648200" y="1719072"/>
            <a:ext cx="4038600" cy="5154168"/>
          </a:xfrm>
        </p:spPr>
        <p:txBody>
          <a:bodyPr>
            <a:normAutofit fontScale="70000" lnSpcReduction="20000"/>
          </a:bodyPr>
          <a:lstStyle/>
          <a:p>
            <a:r>
              <a:rPr lang="en-US" dirty="0"/>
              <a:t>Enabling Act March 24 1933</a:t>
            </a:r>
          </a:p>
          <a:p>
            <a:pPr lvl="1"/>
            <a:r>
              <a:rPr lang="en-US" dirty="0"/>
              <a:t>Hitler allowed to issue decrees without oversight from Reichstag or President</a:t>
            </a:r>
          </a:p>
          <a:p>
            <a:pPr lvl="1"/>
            <a:r>
              <a:rPr lang="en-US" i="1" dirty="0"/>
              <a:t>Formally: Law to Remedy the Distress of People and Reich</a:t>
            </a:r>
            <a:endParaRPr lang="en-US" dirty="0"/>
          </a:p>
          <a:p>
            <a:pPr lvl="1"/>
            <a:r>
              <a:rPr lang="en-US" dirty="0"/>
              <a:t>Required 2/3 vote as an amendment to Constitution</a:t>
            </a:r>
          </a:p>
          <a:p>
            <a:r>
              <a:rPr lang="en-US" dirty="0"/>
              <a:t>Gained from Centre Party and Right-wing parties</a:t>
            </a:r>
          </a:p>
          <a:p>
            <a:pPr lvl="1"/>
            <a:r>
              <a:rPr lang="en-US" dirty="0"/>
              <a:t>Votes held behind closed door with SA bodyguards</a:t>
            </a:r>
          </a:p>
          <a:p>
            <a:r>
              <a:rPr lang="en-US" dirty="0"/>
              <a:t>After passage, Hitler begins </a:t>
            </a:r>
            <a:r>
              <a:rPr lang="en-US" i="1" dirty="0" err="1"/>
              <a:t>Gleichschaltung</a:t>
            </a:r>
            <a:r>
              <a:rPr lang="en-US" i="1" dirty="0"/>
              <a:t> </a:t>
            </a:r>
            <a:r>
              <a:rPr lang="en-US" dirty="0"/>
              <a:t>– </a:t>
            </a:r>
            <a:r>
              <a:rPr lang="en-US" dirty="0" err="1"/>
              <a:t>Nazification</a:t>
            </a:r>
            <a:r>
              <a:rPr lang="en-US" dirty="0"/>
              <a:t> of German institutions (eliminates </a:t>
            </a:r>
            <a:r>
              <a:rPr lang="en-US" dirty="0" err="1"/>
              <a:t>Reichsrat</a:t>
            </a:r>
            <a:r>
              <a:rPr lang="en-US" dirty="0"/>
              <a:t> (representatives of states))</a:t>
            </a:r>
          </a:p>
        </p:txBody>
      </p:sp>
      <p:sp>
        <p:nvSpPr>
          <p:cNvPr id="4" name="Title 3"/>
          <p:cNvSpPr>
            <a:spLocks noGrp="1"/>
          </p:cNvSpPr>
          <p:nvPr>
            <p:ph type="title"/>
          </p:nvPr>
        </p:nvSpPr>
        <p:spPr/>
        <p:txBody>
          <a:bodyPr/>
          <a:lstStyle/>
          <a:p>
            <a:r>
              <a:rPr lang="en-US" dirty="0"/>
              <a:t>Enabling Act 1933</a:t>
            </a:r>
          </a:p>
        </p:txBody>
      </p:sp>
      <p:pic>
        <p:nvPicPr>
          <p:cNvPr id="4098"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381000" y="1981200"/>
            <a:ext cx="2857500" cy="197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191000"/>
            <a:ext cx="3567113"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972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par>
                                <p:cTn id="57" presetID="26" presetClass="entr" presetSubtype="0" fill="hold" grpId="0" nodeType="withEffect">
                                  <p:stCondLst>
                                    <p:cond delay="0"/>
                                  </p:stCondLst>
                                  <p:childTnLst>
                                    <p:set>
                                      <p:cBhvr>
                                        <p:cTn id="58" dur="1" fill="hold">
                                          <p:stCondLst>
                                            <p:cond delay="0"/>
                                          </p:stCondLst>
                                        </p:cTn>
                                        <p:tgtEl>
                                          <p:spTgt spid="3">
                                            <p:txEl>
                                              <p:pRg st="3" end="3"/>
                                            </p:txEl>
                                          </p:spTgt>
                                        </p:tgtEl>
                                        <p:attrNameLst>
                                          <p:attrName>style.visibility</p:attrName>
                                        </p:attrNameLst>
                                      </p:cBhvr>
                                      <p:to>
                                        <p:strVal val="visible"/>
                                      </p:to>
                                    </p:set>
                                    <p:animEffect transition="in" filter="wipe(down)">
                                      <p:cBhvr>
                                        <p:cTn id="59" dur="580">
                                          <p:stCondLst>
                                            <p:cond delay="0"/>
                                          </p:stCondLst>
                                        </p:cTn>
                                        <p:tgtEl>
                                          <p:spTgt spid="3">
                                            <p:txEl>
                                              <p:pRg st="3" end="3"/>
                                            </p:txEl>
                                          </p:spTgt>
                                        </p:tgtEl>
                                      </p:cBhvr>
                                    </p:animEffect>
                                    <p:anim calcmode="lin" valueType="num">
                                      <p:cBhvr>
                                        <p:cTn id="60"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xEl>
                                              <p:pRg st="3" end="3"/>
                                            </p:txEl>
                                          </p:spTgt>
                                        </p:tgtEl>
                                      </p:cBhvr>
                                      <p:to x="100000" y="60000"/>
                                    </p:animScale>
                                    <p:animScale>
                                      <p:cBhvr>
                                        <p:cTn id="66" dur="166" decel="50000">
                                          <p:stCondLst>
                                            <p:cond delay="676"/>
                                          </p:stCondLst>
                                        </p:cTn>
                                        <p:tgtEl>
                                          <p:spTgt spid="3">
                                            <p:txEl>
                                              <p:pRg st="3" end="3"/>
                                            </p:txEl>
                                          </p:spTgt>
                                        </p:tgtEl>
                                      </p:cBhvr>
                                      <p:to x="100000" y="100000"/>
                                    </p:animScale>
                                    <p:animScale>
                                      <p:cBhvr>
                                        <p:cTn id="67" dur="26">
                                          <p:stCondLst>
                                            <p:cond delay="1312"/>
                                          </p:stCondLst>
                                        </p:cTn>
                                        <p:tgtEl>
                                          <p:spTgt spid="3">
                                            <p:txEl>
                                              <p:pRg st="3" end="3"/>
                                            </p:txEl>
                                          </p:spTgt>
                                        </p:tgtEl>
                                      </p:cBhvr>
                                      <p:to x="100000" y="80000"/>
                                    </p:animScale>
                                    <p:animScale>
                                      <p:cBhvr>
                                        <p:cTn id="68" dur="166" decel="50000">
                                          <p:stCondLst>
                                            <p:cond delay="1338"/>
                                          </p:stCondLst>
                                        </p:cTn>
                                        <p:tgtEl>
                                          <p:spTgt spid="3">
                                            <p:txEl>
                                              <p:pRg st="3" end="3"/>
                                            </p:txEl>
                                          </p:spTgt>
                                        </p:tgtEl>
                                      </p:cBhvr>
                                      <p:to x="100000" y="100000"/>
                                    </p:animScale>
                                    <p:animScale>
                                      <p:cBhvr>
                                        <p:cTn id="69" dur="26">
                                          <p:stCondLst>
                                            <p:cond delay="1642"/>
                                          </p:stCondLst>
                                        </p:cTn>
                                        <p:tgtEl>
                                          <p:spTgt spid="3">
                                            <p:txEl>
                                              <p:pRg st="3" end="3"/>
                                            </p:txEl>
                                          </p:spTgt>
                                        </p:tgtEl>
                                      </p:cBhvr>
                                      <p:to x="100000" y="90000"/>
                                    </p:animScale>
                                    <p:animScale>
                                      <p:cBhvr>
                                        <p:cTn id="70" dur="166" decel="50000">
                                          <p:stCondLst>
                                            <p:cond delay="1668"/>
                                          </p:stCondLst>
                                        </p:cTn>
                                        <p:tgtEl>
                                          <p:spTgt spid="3">
                                            <p:txEl>
                                              <p:pRg st="3" end="3"/>
                                            </p:txEl>
                                          </p:spTgt>
                                        </p:tgtEl>
                                      </p:cBhvr>
                                      <p:to x="100000" y="100000"/>
                                    </p:animScale>
                                    <p:animScale>
                                      <p:cBhvr>
                                        <p:cTn id="71" dur="26">
                                          <p:stCondLst>
                                            <p:cond delay="1808"/>
                                          </p:stCondLst>
                                        </p:cTn>
                                        <p:tgtEl>
                                          <p:spTgt spid="3">
                                            <p:txEl>
                                              <p:pRg st="3" end="3"/>
                                            </p:txEl>
                                          </p:spTgt>
                                        </p:tgtEl>
                                      </p:cBhvr>
                                      <p:to x="100000" y="95000"/>
                                    </p:animScale>
                                    <p:animScale>
                                      <p:cBhvr>
                                        <p:cTn id="72" dur="166" decel="50000">
                                          <p:stCondLst>
                                            <p:cond delay="1834"/>
                                          </p:stCondLst>
                                        </p:cTn>
                                        <p:tgtEl>
                                          <p:spTgt spid="3">
                                            <p:txEl>
                                              <p:pRg st="3" end="3"/>
                                            </p:txEl>
                                          </p:spTgt>
                                        </p:tgtEl>
                                      </p:cBhvr>
                                      <p:to x="100000" y="100000"/>
                                    </p:animScale>
                                  </p:childTnLst>
                                </p:cTn>
                              </p:par>
                            </p:childTnLst>
                          </p:cTn>
                        </p:par>
                      </p:childTnLst>
                    </p:cTn>
                  </p:par>
                  <p:par>
                    <p:cTn id="73" fill="hold">
                      <p:stCondLst>
                        <p:cond delay="indefinite"/>
                      </p:stCondLst>
                      <p:childTnLst>
                        <p:par>
                          <p:cTn id="74" fill="hold">
                            <p:stCondLst>
                              <p:cond delay="0"/>
                            </p:stCondLst>
                            <p:childTnLst>
                              <p:par>
                                <p:cTn id="75" presetID="26" presetClass="entr" presetSubtype="0" fill="hold" grpId="0" nodeType="clickEffect">
                                  <p:stCondLst>
                                    <p:cond delay="0"/>
                                  </p:stCondLst>
                                  <p:childTnLst>
                                    <p:set>
                                      <p:cBhvr>
                                        <p:cTn id="76" dur="1" fill="hold">
                                          <p:stCondLst>
                                            <p:cond delay="0"/>
                                          </p:stCondLst>
                                        </p:cTn>
                                        <p:tgtEl>
                                          <p:spTgt spid="3">
                                            <p:txEl>
                                              <p:pRg st="4" end="4"/>
                                            </p:txEl>
                                          </p:spTgt>
                                        </p:tgtEl>
                                        <p:attrNameLst>
                                          <p:attrName>style.visibility</p:attrName>
                                        </p:attrNameLst>
                                      </p:cBhvr>
                                      <p:to>
                                        <p:strVal val="visible"/>
                                      </p:to>
                                    </p:set>
                                    <p:animEffect transition="in" filter="wipe(down)">
                                      <p:cBhvr>
                                        <p:cTn id="77" dur="580">
                                          <p:stCondLst>
                                            <p:cond delay="0"/>
                                          </p:stCondLst>
                                        </p:cTn>
                                        <p:tgtEl>
                                          <p:spTgt spid="3">
                                            <p:txEl>
                                              <p:pRg st="4" end="4"/>
                                            </p:txEl>
                                          </p:spTgt>
                                        </p:tgtEl>
                                      </p:cBhvr>
                                    </p:animEffect>
                                    <p:anim calcmode="lin" valueType="num">
                                      <p:cBhvr>
                                        <p:cTn id="78"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3" dur="26">
                                          <p:stCondLst>
                                            <p:cond delay="650"/>
                                          </p:stCondLst>
                                        </p:cTn>
                                        <p:tgtEl>
                                          <p:spTgt spid="3">
                                            <p:txEl>
                                              <p:pRg st="4" end="4"/>
                                            </p:txEl>
                                          </p:spTgt>
                                        </p:tgtEl>
                                      </p:cBhvr>
                                      <p:to x="100000" y="60000"/>
                                    </p:animScale>
                                    <p:animScale>
                                      <p:cBhvr>
                                        <p:cTn id="84" dur="166" decel="50000">
                                          <p:stCondLst>
                                            <p:cond delay="676"/>
                                          </p:stCondLst>
                                        </p:cTn>
                                        <p:tgtEl>
                                          <p:spTgt spid="3">
                                            <p:txEl>
                                              <p:pRg st="4" end="4"/>
                                            </p:txEl>
                                          </p:spTgt>
                                        </p:tgtEl>
                                      </p:cBhvr>
                                      <p:to x="100000" y="100000"/>
                                    </p:animScale>
                                    <p:animScale>
                                      <p:cBhvr>
                                        <p:cTn id="85" dur="26">
                                          <p:stCondLst>
                                            <p:cond delay="1312"/>
                                          </p:stCondLst>
                                        </p:cTn>
                                        <p:tgtEl>
                                          <p:spTgt spid="3">
                                            <p:txEl>
                                              <p:pRg st="4" end="4"/>
                                            </p:txEl>
                                          </p:spTgt>
                                        </p:tgtEl>
                                      </p:cBhvr>
                                      <p:to x="100000" y="80000"/>
                                    </p:animScale>
                                    <p:animScale>
                                      <p:cBhvr>
                                        <p:cTn id="86" dur="166" decel="50000">
                                          <p:stCondLst>
                                            <p:cond delay="1338"/>
                                          </p:stCondLst>
                                        </p:cTn>
                                        <p:tgtEl>
                                          <p:spTgt spid="3">
                                            <p:txEl>
                                              <p:pRg st="4" end="4"/>
                                            </p:txEl>
                                          </p:spTgt>
                                        </p:tgtEl>
                                      </p:cBhvr>
                                      <p:to x="100000" y="100000"/>
                                    </p:animScale>
                                    <p:animScale>
                                      <p:cBhvr>
                                        <p:cTn id="87" dur="26">
                                          <p:stCondLst>
                                            <p:cond delay="1642"/>
                                          </p:stCondLst>
                                        </p:cTn>
                                        <p:tgtEl>
                                          <p:spTgt spid="3">
                                            <p:txEl>
                                              <p:pRg st="4" end="4"/>
                                            </p:txEl>
                                          </p:spTgt>
                                        </p:tgtEl>
                                      </p:cBhvr>
                                      <p:to x="100000" y="90000"/>
                                    </p:animScale>
                                    <p:animScale>
                                      <p:cBhvr>
                                        <p:cTn id="88" dur="166" decel="50000">
                                          <p:stCondLst>
                                            <p:cond delay="1668"/>
                                          </p:stCondLst>
                                        </p:cTn>
                                        <p:tgtEl>
                                          <p:spTgt spid="3">
                                            <p:txEl>
                                              <p:pRg st="4" end="4"/>
                                            </p:txEl>
                                          </p:spTgt>
                                        </p:tgtEl>
                                      </p:cBhvr>
                                      <p:to x="100000" y="100000"/>
                                    </p:animScale>
                                    <p:animScale>
                                      <p:cBhvr>
                                        <p:cTn id="89" dur="26">
                                          <p:stCondLst>
                                            <p:cond delay="1808"/>
                                          </p:stCondLst>
                                        </p:cTn>
                                        <p:tgtEl>
                                          <p:spTgt spid="3">
                                            <p:txEl>
                                              <p:pRg st="4" end="4"/>
                                            </p:txEl>
                                          </p:spTgt>
                                        </p:tgtEl>
                                      </p:cBhvr>
                                      <p:to x="100000" y="95000"/>
                                    </p:animScale>
                                    <p:animScale>
                                      <p:cBhvr>
                                        <p:cTn id="90" dur="166" decel="50000">
                                          <p:stCondLst>
                                            <p:cond delay="1834"/>
                                          </p:stCondLst>
                                        </p:cTn>
                                        <p:tgtEl>
                                          <p:spTgt spid="3">
                                            <p:txEl>
                                              <p:pRg st="4" end="4"/>
                                            </p:txEl>
                                          </p:spTgt>
                                        </p:tgtEl>
                                      </p:cBhvr>
                                      <p:to x="100000" y="100000"/>
                                    </p:animScale>
                                  </p:childTnLst>
                                </p:cTn>
                              </p:par>
                              <p:par>
                                <p:cTn id="91" presetID="26" presetClass="entr" presetSubtype="0" fill="hold" grpId="0" nodeType="withEffect">
                                  <p:stCondLst>
                                    <p:cond delay="0"/>
                                  </p:stCondLst>
                                  <p:childTnLst>
                                    <p:set>
                                      <p:cBhvr>
                                        <p:cTn id="92" dur="1" fill="hold">
                                          <p:stCondLst>
                                            <p:cond delay="0"/>
                                          </p:stCondLst>
                                        </p:cTn>
                                        <p:tgtEl>
                                          <p:spTgt spid="3">
                                            <p:txEl>
                                              <p:pRg st="5" end="5"/>
                                            </p:txEl>
                                          </p:spTgt>
                                        </p:tgtEl>
                                        <p:attrNameLst>
                                          <p:attrName>style.visibility</p:attrName>
                                        </p:attrNameLst>
                                      </p:cBhvr>
                                      <p:to>
                                        <p:strVal val="visible"/>
                                      </p:to>
                                    </p:set>
                                    <p:animEffect transition="in" filter="wipe(down)">
                                      <p:cBhvr>
                                        <p:cTn id="93" dur="580">
                                          <p:stCondLst>
                                            <p:cond delay="0"/>
                                          </p:stCondLst>
                                        </p:cTn>
                                        <p:tgtEl>
                                          <p:spTgt spid="3">
                                            <p:txEl>
                                              <p:pRg st="5" end="5"/>
                                            </p:txEl>
                                          </p:spTgt>
                                        </p:tgtEl>
                                      </p:cBhvr>
                                    </p:animEffect>
                                    <p:anim calcmode="lin" valueType="num">
                                      <p:cBhvr>
                                        <p:cTn id="94"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99" dur="26">
                                          <p:stCondLst>
                                            <p:cond delay="650"/>
                                          </p:stCondLst>
                                        </p:cTn>
                                        <p:tgtEl>
                                          <p:spTgt spid="3">
                                            <p:txEl>
                                              <p:pRg st="5" end="5"/>
                                            </p:txEl>
                                          </p:spTgt>
                                        </p:tgtEl>
                                      </p:cBhvr>
                                      <p:to x="100000" y="60000"/>
                                    </p:animScale>
                                    <p:animScale>
                                      <p:cBhvr>
                                        <p:cTn id="100" dur="166" decel="50000">
                                          <p:stCondLst>
                                            <p:cond delay="676"/>
                                          </p:stCondLst>
                                        </p:cTn>
                                        <p:tgtEl>
                                          <p:spTgt spid="3">
                                            <p:txEl>
                                              <p:pRg st="5" end="5"/>
                                            </p:txEl>
                                          </p:spTgt>
                                        </p:tgtEl>
                                      </p:cBhvr>
                                      <p:to x="100000" y="100000"/>
                                    </p:animScale>
                                    <p:animScale>
                                      <p:cBhvr>
                                        <p:cTn id="101" dur="26">
                                          <p:stCondLst>
                                            <p:cond delay="1312"/>
                                          </p:stCondLst>
                                        </p:cTn>
                                        <p:tgtEl>
                                          <p:spTgt spid="3">
                                            <p:txEl>
                                              <p:pRg st="5" end="5"/>
                                            </p:txEl>
                                          </p:spTgt>
                                        </p:tgtEl>
                                      </p:cBhvr>
                                      <p:to x="100000" y="80000"/>
                                    </p:animScale>
                                    <p:animScale>
                                      <p:cBhvr>
                                        <p:cTn id="102" dur="166" decel="50000">
                                          <p:stCondLst>
                                            <p:cond delay="1338"/>
                                          </p:stCondLst>
                                        </p:cTn>
                                        <p:tgtEl>
                                          <p:spTgt spid="3">
                                            <p:txEl>
                                              <p:pRg st="5" end="5"/>
                                            </p:txEl>
                                          </p:spTgt>
                                        </p:tgtEl>
                                      </p:cBhvr>
                                      <p:to x="100000" y="100000"/>
                                    </p:animScale>
                                    <p:animScale>
                                      <p:cBhvr>
                                        <p:cTn id="103" dur="26">
                                          <p:stCondLst>
                                            <p:cond delay="1642"/>
                                          </p:stCondLst>
                                        </p:cTn>
                                        <p:tgtEl>
                                          <p:spTgt spid="3">
                                            <p:txEl>
                                              <p:pRg st="5" end="5"/>
                                            </p:txEl>
                                          </p:spTgt>
                                        </p:tgtEl>
                                      </p:cBhvr>
                                      <p:to x="100000" y="90000"/>
                                    </p:animScale>
                                    <p:animScale>
                                      <p:cBhvr>
                                        <p:cTn id="104" dur="166" decel="50000">
                                          <p:stCondLst>
                                            <p:cond delay="1668"/>
                                          </p:stCondLst>
                                        </p:cTn>
                                        <p:tgtEl>
                                          <p:spTgt spid="3">
                                            <p:txEl>
                                              <p:pRg st="5" end="5"/>
                                            </p:txEl>
                                          </p:spTgt>
                                        </p:tgtEl>
                                      </p:cBhvr>
                                      <p:to x="100000" y="100000"/>
                                    </p:animScale>
                                    <p:animScale>
                                      <p:cBhvr>
                                        <p:cTn id="105" dur="26">
                                          <p:stCondLst>
                                            <p:cond delay="1808"/>
                                          </p:stCondLst>
                                        </p:cTn>
                                        <p:tgtEl>
                                          <p:spTgt spid="3">
                                            <p:txEl>
                                              <p:pRg st="5" end="5"/>
                                            </p:txEl>
                                          </p:spTgt>
                                        </p:tgtEl>
                                      </p:cBhvr>
                                      <p:to x="100000" y="95000"/>
                                    </p:animScale>
                                    <p:animScale>
                                      <p:cBhvr>
                                        <p:cTn id="106" dur="166" decel="50000">
                                          <p:stCondLst>
                                            <p:cond delay="1834"/>
                                          </p:stCondLst>
                                        </p:cTn>
                                        <p:tgtEl>
                                          <p:spTgt spid="3">
                                            <p:txEl>
                                              <p:pRg st="5" end="5"/>
                                            </p:txEl>
                                          </p:spTgt>
                                        </p:tgtEl>
                                      </p:cBhvr>
                                      <p:to x="100000" y="100000"/>
                                    </p:animScale>
                                  </p:childTnLst>
                                </p:cTn>
                              </p:par>
                            </p:childTnLst>
                          </p:cTn>
                        </p:par>
                      </p:childTnLst>
                    </p:cTn>
                  </p:par>
                  <p:par>
                    <p:cTn id="107" fill="hold">
                      <p:stCondLst>
                        <p:cond delay="indefinite"/>
                      </p:stCondLst>
                      <p:childTnLst>
                        <p:par>
                          <p:cTn id="108" fill="hold">
                            <p:stCondLst>
                              <p:cond delay="0"/>
                            </p:stCondLst>
                            <p:childTnLst>
                              <p:par>
                                <p:cTn id="109" presetID="26" presetClass="entr" presetSubtype="0" fill="hold" grpId="0" nodeType="clickEffect">
                                  <p:stCondLst>
                                    <p:cond delay="0"/>
                                  </p:stCondLst>
                                  <p:childTnLst>
                                    <p:set>
                                      <p:cBhvr>
                                        <p:cTn id="110" dur="1" fill="hold">
                                          <p:stCondLst>
                                            <p:cond delay="0"/>
                                          </p:stCondLst>
                                        </p:cTn>
                                        <p:tgtEl>
                                          <p:spTgt spid="3">
                                            <p:txEl>
                                              <p:pRg st="6" end="6"/>
                                            </p:txEl>
                                          </p:spTgt>
                                        </p:tgtEl>
                                        <p:attrNameLst>
                                          <p:attrName>style.visibility</p:attrName>
                                        </p:attrNameLst>
                                      </p:cBhvr>
                                      <p:to>
                                        <p:strVal val="visible"/>
                                      </p:to>
                                    </p:set>
                                    <p:animEffect transition="in" filter="wipe(down)">
                                      <p:cBhvr>
                                        <p:cTn id="111" dur="580">
                                          <p:stCondLst>
                                            <p:cond delay="0"/>
                                          </p:stCondLst>
                                        </p:cTn>
                                        <p:tgtEl>
                                          <p:spTgt spid="3">
                                            <p:txEl>
                                              <p:pRg st="6" end="6"/>
                                            </p:txEl>
                                          </p:spTgt>
                                        </p:tgtEl>
                                      </p:cBhvr>
                                    </p:animEffect>
                                    <p:anim calcmode="lin" valueType="num">
                                      <p:cBhvr>
                                        <p:cTn id="112"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13"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14"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15"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16"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17" dur="26">
                                          <p:stCondLst>
                                            <p:cond delay="650"/>
                                          </p:stCondLst>
                                        </p:cTn>
                                        <p:tgtEl>
                                          <p:spTgt spid="3">
                                            <p:txEl>
                                              <p:pRg st="6" end="6"/>
                                            </p:txEl>
                                          </p:spTgt>
                                        </p:tgtEl>
                                      </p:cBhvr>
                                      <p:to x="100000" y="60000"/>
                                    </p:animScale>
                                    <p:animScale>
                                      <p:cBhvr>
                                        <p:cTn id="118" dur="166" decel="50000">
                                          <p:stCondLst>
                                            <p:cond delay="676"/>
                                          </p:stCondLst>
                                        </p:cTn>
                                        <p:tgtEl>
                                          <p:spTgt spid="3">
                                            <p:txEl>
                                              <p:pRg st="6" end="6"/>
                                            </p:txEl>
                                          </p:spTgt>
                                        </p:tgtEl>
                                      </p:cBhvr>
                                      <p:to x="100000" y="100000"/>
                                    </p:animScale>
                                    <p:animScale>
                                      <p:cBhvr>
                                        <p:cTn id="119" dur="26">
                                          <p:stCondLst>
                                            <p:cond delay="1312"/>
                                          </p:stCondLst>
                                        </p:cTn>
                                        <p:tgtEl>
                                          <p:spTgt spid="3">
                                            <p:txEl>
                                              <p:pRg st="6" end="6"/>
                                            </p:txEl>
                                          </p:spTgt>
                                        </p:tgtEl>
                                      </p:cBhvr>
                                      <p:to x="100000" y="80000"/>
                                    </p:animScale>
                                    <p:animScale>
                                      <p:cBhvr>
                                        <p:cTn id="120" dur="166" decel="50000">
                                          <p:stCondLst>
                                            <p:cond delay="1338"/>
                                          </p:stCondLst>
                                        </p:cTn>
                                        <p:tgtEl>
                                          <p:spTgt spid="3">
                                            <p:txEl>
                                              <p:pRg st="6" end="6"/>
                                            </p:txEl>
                                          </p:spTgt>
                                        </p:tgtEl>
                                      </p:cBhvr>
                                      <p:to x="100000" y="100000"/>
                                    </p:animScale>
                                    <p:animScale>
                                      <p:cBhvr>
                                        <p:cTn id="121" dur="26">
                                          <p:stCondLst>
                                            <p:cond delay="1642"/>
                                          </p:stCondLst>
                                        </p:cTn>
                                        <p:tgtEl>
                                          <p:spTgt spid="3">
                                            <p:txEl>
                                              <p:pRg st="6" end="6"/>
                                            </p:txEl>
                                          </p:spTgt>
                                        </p:tgtEl>
                                      </p:cBhvr>
                                      <p:to x="100000" y="90000"/>
                                    </p:animScale>
                                    <p:animScale>
                                      <p:cBhvr>
                                        <p:cTn id="122" dur="166" decel="50000">
                                          <p:stCondLst>
                                            <p:cond delay="1668"/>
                                          </p:stCondLst>
                                        </p:cTn>
                                        <p:tgtEl>
                                          <p:spTgt spid="3">
                                            <p:txEl>
                                              <p:pRg st="6" end="6"/>
                                            </p:txEl>
                                          </p:spTgt>
                                        </p:tgtEl>
                                      </p:cBhvr>
                                      <p:to x="100000" y="100000"/>
                                    </p:animScale>
                                    <p:animScale>
                                      <p:cBhvr>
                                        <p:cTn id="123" dur="26">
                                          <p:stCondLst>
                                            <p:cond delay="1808"/>
                                          </p:stCondLst>
                                        </p:cTn>
                                        <p:tgtEl>
                                          <p:spTgt spid="3">
                                            <p:txEl>
                                              <p:pRg st="6" end="6"/>
                                            </p:txEl>
                                          </p:spTgt>
                                        </p:tgtEl>
                                      </p:cBhvr>
                                      <p:to x="100000" y="95000"/>
                                    </p:animScale>
                                    <p:animScale>
                                      <p:cBhvr>
                                        <p:cTn id="124" dur="166" decel="50000">
                                          <p:stCondLst>
                                            <p:cond delay="1834"/>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Collapse of empires</a:t>
            </a:r>
          </a:p>
        </p:txBody>
      </p:sp>
      <p:pic>
        <p:nvPicPr>
          <p:cNvPr id="1026" name="Picture 2" descr="Image result for germany wwi and post wwi ma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4352" y="1719263"/>
            <a:ext cx="7820695" cy="440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989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80443152"/>
              </p:ext>
            </p:extLst>
          </p:nvPr>
        </p:nvGraphicFramePr>
        <p:xfrm>
          <a:off x="1066800" y="153580"/>
          <a:ext cx="7239000" cy="6719660"/>
        </p:xfrm>
        <a:graphic>
          <a:graphicData uri="http://schemas.openxmlformats.org/drawingml/2006/table">
            <a:tbl>
              <a:tblPr/>
              <a:tblGrid>
                <a:gridCol w="381000">
                  <a:extLst>
                    <a:ext uri="{9D8B030D-6E8A-4147-A177-3AD203B41FA5}">
                      <a16:colId xmlns:a16="http://schemas.microsoft.com/office/drawing/2014/main" val="20000"/>
                    </a:ext>
                  </a:extLst>
                </a:gridCol>
                <a:gridCol w="3238500">
                  <a:extLst>
                    <a:ext uri="{9D8B030D-6E8A-4147-A177-3AD203B41FA5}">
                      <a16:colId xmlns:a16="http://schemas.microsoft.com/office/drawing/2014/main" val="20001"/>
                    </a:ext>
                  </a:extLst>
                </a:gridCol>
                <a:gridCol w="419100">
                  <a:extLst>
                    <a:ext uri="{9D8B030D-6E8A-4147-A177-3AD203B41FA5}">
                      <a16:colId xmlns:a16="http://schemas.microsoft.com/office/drawing/2014/main" val="20002"/>
                    </a:ext>
                  </a:extLst>
                </a:gridCol>
                <a:gridCol w="3200400">
                  <a:extLst>
                    <a:ext uri="{9D8B030D-6E8A-4147-A177-3AD203B41FA5}">
                      <a16:colId xmlns:a16="http://schemas.microsoft.com/office/drawing/2014/main" val="20003"/>
                    </a:ext>
                  </a:extLst>
                </a:gridCol>
              </a:tblGrid>
              <a:tr h="338823">
                <a:tc gridSpan="2">
                  <a:txBody>
                    <a:bodyPr/>
                    <a:lstStyle/>
                    <a:p>
                      <a:pPr algn="ctr"/>
                      <a:r>
                        <a:rPr lang="de-DE" sz="1400" dirty="0">
                          <a:effectLst/>
                        </a:rPr>
                        <a:t>Verordnung des Reichspräsidenten zum Schutz von Volk und Staat</a:t>
                      </a:r>
                    </a:p>
                  </a:txBody>
                  <a:tcPr marL="34162" marR="34162" marT="17081" marB="17081">
                    <a:lnL>
                      <a:noFill/>
                    </a:lnL>
                    <a:lnR>
                      <a:noFill/>
                    </a:lnR>
                    <a:lnT>
                      <a:noFill/>
                    </a:lnT>
                    <a:lnB>
                      <a:noFill/>
                    </a:lnB>
                    <a:solidFill>
                      <a:srgbClr val="EFEFEF"/>
                    </a:solidFill>
                  </a:tcPr>
                </a:tc>
                <a:tc hMerge="1">
                  <a:txBody>
                    <a:bodyPr/>
                    <a:lstStyle/>
                    <a:p>
                      <a:endParaRPr lang="en-US"/>
                    </a:p>
                  </a:txBody>
                  <a:tcPr/>
                </a:tc>
                <a:tc gridSpan="2">
                  <a:txBody>
                    <a:bodyPr/>
                    <a:lstStyle/>
                    <a:p>
                      <a:pPr algn="ctr"/>
                      <a:r>
                        <a:rPr lang="en-US" sz="1400">
                          <a:effectLst/>
                        </a:rPr>
                        <a:t>Order of the Reich President for the Protection of People and State</a:t>
                      </a:r>
                    </a:p>
                  </a:txBody>
                  <a:tcPr marL="34162" marR="34162" marT="17081" marB="17081">
                    <a:lnL>
                      <a:noFill/>
                    </a:lnL>
                    <a:lnR>
                      <a:noFill/>
                    </a:lnR>
                    <a:lnT>
                      <a:noFill/>
                    </a:lnT>
                    <a:lnB>
                      <a:noFill/>
                    </a:lnB>
                    <a:solidFill>
                      <a:srgbClr val="FFDEAD"/>
                    </a:solidFill>
                  </a:tcPr>
                </a:tc>
                <a:tc hMerge="1">
                  <a:txBody>
                    <a:bodyPr/>
                    <a:lstStyle/>
                    <a:p>
                      <a:endParaRPr lang="en-US"/>
                    </a:p>
                  </a:txBody>
                  <a:tcPr/>
                </a:tc>
                <a:extLst>
                  <a:ext uri="{0D108BD9-81ED-4DB2-BD59-A6C34878D82A}">
                    <a16:rowId xmlns:a16="http://schemas.microsoft.com/office/drawing/2014/main" val="10000"/>
                  </a:ext>
                </a:extLst>
              </a:tr>
              <a:tr h="776914">
                <a:tc gridSpan="2">
                  <a:txBody>
                    <a:bodyPr/>
                    <a:lstStyle/>
                    <a:p>
                      <a:r>
                        <a:rPr lang="de-DE" sz="1400">
                          <a:effectLst/>
                        </a:rPr>
                        <a:t>Auf Grund des Artikels 48 Abs. 2 der Reichsverfassung wird zur Abwehr kommunistischer staatsgefährdender Gewaltakte folgendes verordnet:</a:t>
                      </a:r>
                    </a:p>
                  </a:txBody>
                  <a:tcPr marL="34162" marR="34162" marT="17081" marB="17081">
                    <a:lnL>
                      <a:noFill/>
                    </a:lnL>
                    <a:lnR>
                      <a:noFill/>
                    </a:lnR>
                    <a:lnT>
                      <a:noFill/>
                    </a:lnT>
                    <a:lnB>
                      <a:noFill/>
                    </a:lnB>
                    <a:solidFill>
                      <a:srgbClr val="EFEFEF"/>
                    </a:solidFill>
                  </a:tcPr>
                </a:tc>
                <a:tc hMerge="1">
                  <a:txBody>
                    <a:bodyPr/>
                    <a:lstStyle/>
                    <a:p>
                      <a:endParaRPr lang="en-US"/>
                    </a:p>
                  </a:txBody>
                  <a:tcPr/>
                </a:tc>
                <a:tc gridSpan="2">
                  <a:txBody>
                    <a:bodyPr/>
                    <a:lstStyle/>
                    <a:p>
                      <a:r>
                        <a:rPr lang="en-US" sz="1400">
                          <a:effectLst/>
                        </a:rPr>
                        <a:t>On the basis of </a:t>
                      </a:r>
                      <a:r>
                        <a:rPr lang="en-US" sz="1400" u="none" strike="noStrike">
                          <a:solidFill>
                            <a:srgbClr val="0B0080"/>
                          </a:solidFill>
                          <a:effectLst/>
                          <a:hlinkClick r:id="rId2" tooltip="Article 48 (Weimar Constitution)"/>
                        </a:rPr>
                        <a:t>Article 48</a:t>
                      </a:r>
                      <a:r>
                        <a:rPr lang="en-US" sz="1400">
                          <a:effectLst/>
                        </a:rPr>
                        <a:t> paragraph 2 of the Constitution of the German Reich, the following is ordered in defense against Communist state-endangering acts of violence:</a:t>
                      </a:r>
                    </a:p>
                  </a:txBody>
                  <a:tcPr marL="34162" marR="34162" marT="17081" marB="17081">
                    <a:lnL>
                      <a:noFill/>
                    </a:lnL>
                    <a:lnR>
                      <a:noFill/>
                    </a:lnR>
                    <a:lnT>
                      <a:noFill/>
                    </a:lnT>
                    <a:lnB>
                      <a:noFill/>
                    </a:lnB>
                    <a:solidFill>
                      <a:srgbClr val="FFDEAD"/>
                    </a:solidFill>
                  </a:tcPr>
                </a:tc>
                <a:tc hMerge="1">
                  <a:txBody>
                    <a:bodyPr/>
                    <a:lstStyle/>
                    <a:p>
                      <a:endParaRPr lang="en-US"/>
                    </a:p>
                  </a:txBody>
                  <a:tcPr/>
                </a:tc>
                <a:extLst>
                  <a:ext uri="{0D108BD9-81ED-4DB2-BD59-A6C34878D82A}">
                    <a16:rowId xmlns:a16="http://schemas.microsoft.com/office/drawing/2014/main" val="10001"/>
                  </a:ext>
                </a:extLst>
              </a:tr>
              <a:tr h="5157816">
                <a:tc>
                  <a:txBody>
                    <a:bodyPr/>
                    <a:lstStyle/>
                    <a:p>
                      <a:r>
                        <a:rPr lang="en-US" sz="1400">
                          <a:effectLst/>
                        </a:rPr>
                        <a:t>§ 1.</a:t>
                      </a:r>
                    </a:p>
                  </a:txBody>
                  <a:tcPr marL="34162" marR="34162" marT="17081" marB="17081">
                    <a:lnL>
                      <a:noFill/>
                    </a:lnL>
                    <a:lnR>
                      <a:noFill/>
                    </a:lnR>
                    <a:lnT>
                      <a:noFill/>
                    </a:lnT>
                    <a:lnB>
                      <a:noFill/>
                    </a:lnB>
                    <a:solidFill>
                      <a:srgbClr val="EFEFEF"/>
                    </a:solidFill>
                  </a:tcPr>
                </a:tc>
                <a:tc>
                  <a:txBody>
                    <a:bodyPr/>
                    <a:lstStyle/>
                    <a:p>
                      <a:r>
                        <a:rPr lang="de-DE" sz="1400" dirty="0">
                          <a:effectLst/>
                        </a:rPr>
                        <a:t>Die Artikel 114, 115, 117, 118, 123, 124 und 153 der Verfassung des Deutschen Reichs werden bis auf weiteres außer Kraft gesetzt. Es sind daher Beschränkungen der persönlichen Freiheit, des Rechts der freien Meinungsäußerung, einschließlich der Pressefreiheit, des Vereins- und Versammlungsrechts, Eingriffe in das Brief-, Post-, Telegraphen- und Fernsprechgeheimnis, Anordnungen von Haussuchungen und von Beschlagnahmen sowie Beschränkungen des Eigentums auch außerhalb der sonst hierfür bestimmten gesetzlichen Grenzen zulässig.</a:t>
                      </a:r>
                    </a:p>
                  </a:txBody>
                  <a:tcPr marL="34162" marR="34162" marT="17081" marB="17081">
                    <a:lnL>
                      <a:noFill/>
                    </a:lnL>
                    <a:lnR>
                      <a:noFill/>
                    </a:lnR>
                    <a:lnT>
                      <a:noFill/>
                    </a:lnT>
                    <a:lnB>
                      <a:noFill/>
                    </a:lnB>
                    <a:solidFill>
                      <a:srgbClr val="EFEFEF"/>
                    </a:solidFill>
                  </a:tcPr>
                </a:tc>
                <a:tc>
                  <a:txBody>
                    <a:bodyPr/>
                    <a:lstStyle/>
                    <a:p>
                      <a:r>
                        <a:rPr lang="en-US" sz="1400" dirty="0">
                          <a:effectLst/>
                        </a:rPr>
                        <a:t>§ 1.</a:t>
                      </a:r>
                    </a:p>
                  </a:txBody>
                  <a:tcPr marL="34162" marR="34162" marT="17081" marB="17081">
                    <a:lnL>
                      <a:noFill/>
                    </a:lnL>
                    <a:lnR>
                      <a:noFill/>
                    </a:lnR>
                    <a:lnT>
                      <a:noFill/>
                    </a:lnT>
                    <a:lnB>
                      <a:noFill/>
                    </a:lnB>
                    <a:solidFill>
                      <a:srgbClr val="FFDEAD"/>
                    </a:solidFill>
                  </a:tcPr>
                </a:tc>
                <a:tc>
                  <a:txBody>
                    <a:bodyPr/>
                    <a:lstStyle/>
                    <a:p>
                      <a:r>
                        <a:rPr lang="en-US" sz="1400" dirty="0">
                          <a:effectLst/>
                        </a:rPr>
                        <a:t>Articles 114, 115, 117, 118, 123, 124 and 153 of the Constitution of the German Reich are suspended until further notice. It is therefore permissible to restrict the rights of personal freedom [</a:t>
                      </a:r>
                      <a:r>
                        <a:rPr lang="en-US" sz="1400" u="none" strike="noStrike" dirty="0">
                          <a:solidFill>
                            <a:srgbClr val="0B0080"/>
                          </a:solidFill>
                          <a:effectLst/>
                          <a:hlinkClick r:id="rId3" tooltip="Habeas corpus"/>
                        </a:rPr>
                        <a:t>habeas corpus</a:t>
                      </a:r>
                      <a:r>
                        <a:rPr lang="en-US" sz="1400" dirty="0">
                          <a:effectLst/>
                        </a:rPr>
                        <a:t>], freedom of (opinion) expression, including the freedom of the press, the freedom to organize and assemble, the privacy of postal, telegraphic and telephonic communications. Warrants for House searches, orders for confiscations as well as restrictions on property, are also permissible beyond the legal limits otherwise prescribed.</a:t>
                      </a:r>
                    </a:p>
                  </a:txBody>
                  <a:tcPr marL="34162" marR="34162" marT="17081" marB="17081">
                    <a:lnL>
                      <a:noFill/>
                    </a:lnL>
                    <a:lnR>
                      <a:noFill/>
                    </a:lnR>
                    <a:lnT>
                      <a:noFill/>
                    </a:lnT>
                    <a:lnB>
                      <a:noFill/>
                    </a:lnB>
                    <a:solidFill>
                      <a:srgbClr val="FFDEAD"/>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47878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70000" lnSpcReduction="20000"/>
          </a:bodyPr>
          <a:lstStyle/>
          <a:p>
            <a:r>
              <a:rPr lang="en-US" dirty="0"/>
              <a:t>March – July 1933</a:t>
            </a:r>
          </a:p>
          <a:p>
            <a:pPr lvl="1"/>
            <a:r>
              <a:rPr lang="en-US" dirty="0"/>
              <a:t>Communists, Socialists banned/arrested</a:t>
            </a:r>
          </a:p>
          <a:p>
            <a:pPr lvl="1"/>
            <a:r>
              <a:rPr lang="en-US" dirty="0"/>
              <a:t>Trade Unions abolished</a:t>
            </a:r>
          </a:p>
          <a:p>
            <a:pPr lvl="1"/>
            <a:r>
              <a:rPr lang="en-US" dirty="0"/>
              <a:t>Right wing coalition parties disband</a:t>
            </a:r>
          </a:p>
          <a:p>
            <a:pPr lvl="1"/>
            <a:r>
              <a:rPr lang="en-US" dirty="0"/>
              <a:t>Catholic Centre Party disbands after Concordat with Pope July 1933 – state would not interfere with Church and vice versa</a:t>
            </a:r>
          </a:p>
          <a:p>
            <a:r>
              <a:rPr lang="en-US" dirty="0"/>
              <a:t>July 14 1933 – Law Against the Establishment of Parties</a:t>
            </a:r>
          </a:p>
          <a:p>
            <a:r>
              <a:rPr lang="en-US" dirty="0"/>
              <a:t>Gestapo</a:t>
            </a:r>
          </a:p>
          <a:p>
            <a:pPr lvl="1"/>
            <a:r>
              <a:rPr lang="en-US" dirty="0"/>
              <a:t>State secret police </a:t>
            </a:r>
            <a:r>
              <a:rPr lang="en-US"/>
              <a:t>enforcing policies</a:t>
            </a:r>
            <a:endParaRPr lang="en-US" dirty="0"/>
          </a:p>
        </p:txBody>
      </p:sp>
      <p:sp>
        <p:nvSpPr>
          <p:cNvPr id="4" name="Title 3"/>
          <p:cNvSpPr>
            <a:spLocks noGrp="1"/>
          </p:cNvSpPr>
          <p:nvPr>
            <p:ph type="title"/>
          </p:nvPr>
        </p:nvSpPr>
        <p:spPr/>
        <p:txBody>
          <a:bodyPr/>
          <a:lstStyle/>
          <a:p>
            <a:r>
              <a:rPr lang="en-US" dirty="0"/>
              <a:t>Establishing the one party state</a:t>
            </a:r>
          </a:p>
        </p:txBody>
      </p:sp>
      <p:pic>
        <p:nvPicPr>
          <p:cNvPr id="7170"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346864" y="2133600"/>
            <a:ext cx="4797136" cy="263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870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barn(inVertical)">
                                      <p:cBhvr>
                                        <p:cTn id="24" dur="500"/>
                                        <p:tgtEl>
                                          <p:spTgt spid="2">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barn(inVertical)">
                                      <p:cBhvr>
                                        <p:cTn id="29" dur="500"/>
                                        <p:tgtEl>
                                          <p:spTgt spid="2">
                                            <p:txEl>
                                              <p:pRg st="6" end="6"/>
                                            </p:txEl>
                                          </p:spTgt>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648200" y="1719072"/>
            <a:ext cx="4038600" cy="5138928"/>
          </a:xfrm>
        </p:spPr>
        <p:txBody>
          <a:bodyPr>
            <a:normAutofit fontScale="92500" lnSpcReduction="20000"/>
          </a:bodyPr>
          <a:lstStyle/>
          <a:p>
            <a:r>
              <a:rPr lang="en-US" dirty="0"/>
              <a:t>Law for the Restoration of the Professional Civil Services – April 1933</a:t>
            </a:r>
          </a:p>
          <a:p>
            <a:pPr lvl="1"/>
            <a:r>
              <a:rPr lang="en-US" dirty="0"/>
              <a:t>Jews and non-Aryans must resign positions in administration, courts, universities, and schools</a:t>
            </a:r>
          </a:p>
          <a:p>
            <a:r>
              <a:rPr lang="en-US" dirty="0"/>
              <a:t>Law to Ensure the Unity of Party and State – Dec. 1933</a:t>
            </a:r>
          </a:p>
          <a:p>
            <a:pPr lvl="1"/>
            <a:r>
              <a:rPr lang="en-US" dirty="0"/>
              <a:t>Secures NSDAP monopoly</a:t>
            </a:r>
          </a:p>
          <a:p>
            <a:pPr lvl="1"/>
            <a:r>
              <a:rPr lang="en-US" dirty="0"/>
              <a:t>Overlap in authority between branches or local authorities</a:t>
            </a:r>
          </a:p>
        </p:txBody>
      </p:sp>
      <p:sp>
        <p:nvSpPr>
          <p:cNvPr id="4" name="Title 3"/>
          <p:cNvSpPr>
            <a:spLocks noGrp="1"/>
          </p:cNvSpPr>
          <p:nvPr>
            <p:ph type="title"/>
          </p:nvPr>
        </p:nvSpPr>
        <p:spPr/>
        <p:txBody>
          <a:bodyPr/>
          <a:lstStyle/>
          <a:p>
            <a:r>
              <a:rPr lang="en-US" dirty="0"/>
              <a:t>Consolidation</a:t>
            </a:r>
          </a:p>
        </p:txBody>
      </p:sp>
      <p:pic>
        <p:nvPicPr>
          <p:cNvPr id="8194"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838200" y="1774534"/>
            <a:ext cx="2571750" cy="3372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834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85000" lnSpcReduction="10000"/>
          </a:bodyPr>
          <a:lstStyle/>
          <a:p>
            <a:r>
              <a:rPr lang="en-US" dirty="0"/>
              <a:t>Night of the Long Knives</a:t>
            </a:r>
          </a:p>
          <a:p>
            <a:pPr lvl="1"/>
            <a:r>
              <a:rPr lang="en-US" dirty="0"/>
              <a:t>SA leader </a:t>
            </a:r>
            <a:r>
              <a:rPr lang="en-US" dirty="0" err="1"/>
              <a:t>Röhm</a:t>
            </a:r>
            <a:r>
              <a:rPr lang="en-US" dirty="0"/>
              <a:t> wished for a second revolution</a:t>
            </a:r>
          </a:p>
          <a:p>
            <a:pPr lvl="1"/>
            <a:r>
              <a:rPr lang="en-US" dirty="0"/>
              <a:t>June 30, 1934</a:t>
            </a:r>
          </a:p>
          <a:p>
            <a:pPr lvl="1"/>
            <a:r>
              <a:rPr lang="en-US" dirty="0"/>
              <a:t>SA leaders (near 200) shot</a:t>
            </a:r>
          </a:p>
          <a:p>
            <a:pPr lvl="1"/>
            <a:r>
              <a:rPr lang="en-US" dirty="0"/>
              <a:t>Hitler ‘acted on behalf of the German people’ </a:t>
            </a:r>
            <a:r>
              <a:rPr lang="en-US" dirty="0">
                <a:sym typeface="Wingdings" panose="05000000000000000000" pitchFamily="2" charset="2"/>
              </a:rPr>
              <a:t> cult of hero</a:t>
            </a:r>
          </a:p>
          <a:p>
            <a:r>
              <a:rPr lang="en-US" dirty="0">
                <a:sym typeface="Wingdings" panose="05000000000000000000" pitchFamily="2" charset="2"/>
              </a:rPr>
              <a:t>Hindenburg dies August 1934</a:t>
            </a:r>
          </a:p>
          <a:p>
            <a:r>
              <a:rPr lang="en-US" dirty="0">
                <a:sym typeface="Wingdings" panose="05000000000000000000" pitchFamily="2" charset="2"/>
              </a:rPr>
              <a:t>Army swears allegiance to Hitler</a:t>
            </a:r>
            <a:endParaRPr lang="en-US" dirty="0"/>
          </a:p>
        </p:txBody>
      </p:sp>
      <p:sp>
        <p:nvSpPr>
          <p:cNvPr id="4" name="Title 3"/>
          <p:cNvSpPr>
            <a:spLocks noGrp="1"/>
          </p:cNvSpPr>
          <p:nvPr>
            <p:ph type="title"/>
          </p:nvPr>
        </p:nvSpPr>
        <p:spPr/>
        <p:txBody>
          <a:bodyPr/>
          <a:lstStyle/>
          <a:p>
            <a:r>
              <a:rPr lang="en-US" dirty="0"/>
              <a:t>Consolidation</a:t>
            </a:r>
          </a:p>
        </p:txBody>
      </p:sp>
      <p:pic>
        <p:nvPicPr>
          <p:cNvPr id="921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25866" y="2133600"/>
            <a:ext cx="4465734"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7279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heel(1)">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heel(1)">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heel(1)">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heel(1)">
                                      <p:cBhvr>
                                        <p:cTn id="27" dur="2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heel(1)">
                                      <p:cBhvr>
                                        <p:cTn id="32" dur="20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heel(1)">
                                      <p:cBhvr>
                                        <p:cTn id="37"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p:txBody>
          <a:bodyPr>
            <a:normAutofit fontScale="70000" lnSpcReduction="20000"/>
          </a:bodyPr>
          <a:lstStyle/>
          <a:p>
            <a:r>
              <a:rPr lang="en-US" i="1" dirty="0"/>
              <a:t>Mein </a:t>
            </a:r>
            <a:r>
              <a:rPr lang="en-US" i="1" dirty="0" err="1"/>
              <a:t>Kampf</a:t>
            </a:r>
            <a:r>
              <a:rPr lang="en-US" dirty="0"/>
              <a:t> – My Struggle</a:t>
            </a:r>
          </a:p>
          <a:p>
            <a:r>
              <a:rPr lang="en-US" dirty="0"/>
              <a:t>Germany must fight Communism</a:t>
            </a:r>
          </a:p>
          <a:p>
            <a:r>
              <a:rPr lang="en-US" dirty="0"/>
              <a:t>Marxism was the invention of Jews bent on world domination</a:t>
            </a:r>
          </a:p>
          <a:p>
            <a:r>
              <a:rPr lang="en-US" dirty="0"/>
              <a:t>National Socialism could fight communism – democracy was a stage towards communism</a:t>
            </a:r>
          </a:p>
          <a:p>
            <a:r>
              <a:rPr lang="en-US" dirty="0"/>
              <a:t>Prepare for war to gain </a:t>
            </a:r>
            <a:r>
              <a:rPr lang="en-US" i="1" dirty="0"/>
              <a:t>Lebensraum </a:t>
            </a:r>
            <a:r>
              <a:rPr lang="en-US" dirty="0"/>
              <a:t>in Polish corridor – racial unity, eliminate Jews, authoritarian gov’t, no dissent or diversity</a:t>
            </a:r>
          </a:p>
        </p:txBody>
      </p:sp>
      <p:sp>
        <p:nvSpPr>
          <p:cNvPr id="4" name="Title 3"/>
          <p:cNvSpPr>
            <a:spLocks noGrp="1"/>
          </p:cNvSpPr>
          <p:nvPr>
            <p:ph type="title"/>
          </p:nvPr>
        </p:nvSpPr>
        <p:spPr/>
        <p:txBody>
          <a:bodyPr/>
          <a:lstStyle/>
          <a:p>
            <a:r>
              <a:rPr lang="en-US" dirty="0"/>
              <a:t>Hitler’s Ideologies</a:t>
            </a:r>
          </a:p>
        </p:txBody>
      </p:sp>
      <p:pic>
        <p:nvPicPr>
          <p:cNvPr id="614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28600" y="1600200"/>
            <a:ext cx="2895600" cy="226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810000"/>
            <a:ext cx="2038350" cy="2842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088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anim calcmode="lin" valueType="num">
                                      <p:cBhvr>
                                        <p:cTn id="29"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2000"/>
                                        <p:tgtEl>
                                          <p:spTgt spid="3">
                                            <p:txEl>
                                              <p:pRg st="4" end="4"/>
                                            </p:txEl>
                                          </p:spTgt>
                                        </p:tgtEl>
                                      </p:cBhvr>
                                    </p:animEffect>
                                    <p:anim calcmode="lin" valueType="num">
                                      <p:cBhvr>
                                        <p:cTn id="36"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7"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85000" lnSpcReduction="10000"/>
          </a:bodyPr>
          <a:lstStyle/>
          <a:p>
            <a:r>
              <a:rPr lang="en-US" i="1" dirty="0" err="1"/>
              <a:t>Volksgemeinschaft</a:t>
            </a:r>
            <a:r>
              <a:rPr lang="en-US" dirty="0"/>
              <a:t> – state before all other loyalties, people bound together by blood</a:t>
            </a:r>
          </a:p>
          <a:p>
            <a:r>
              <a:rPr lang="en-US" i="1" dirty="0"/>
              <a:t>Social Darwinism </a:t>
            </a:r>
            <a:r>
              <a:rPr lang="en-US" dirty="0"/>
              <a:t>– loose association with Theory of Evolution, strongest will survive </a:t>
            </a:r>
            <a:r>
              <a:rPr lang="en-US" dirty="0">
                <a:sym typeface="Wingdings" panose="05000000000000000000" pitchFamily="2" charset="2"/>
              </a:rPr>
              <a:t> strongest being Aryans</a:t>
            </a:r>
          </a:p>
          <a:p>
            <a:r>
              <a:rPr lang="en-US" i="1" dirty="0">
                <a:sym typeface="Wingdings" panose="05000000000000000000" pitchFamily="2" charset="2"/>
              </a:rPr>
              <a:t>Lebensraum </a:t>
            </a:r>
            <a:r>
              <a:rPr lang="en-US" dirty="0">
                <a:sym typeface="Wingdings" panose="05000000000000000000" pitchFamily="2" charset="2"/>
              </a:rPr>
              <a:t>– Organic State Theory, states must grow to survive, like all living creatures  German state must expand to acquire living space for Germans</a:t>
            </a:r>
          </a:p>
          <a:p>
            <a:r>
              <a:rPr lang="en-US" i="1" dirty="0" err="1">
                <a:sym typeface="Wingdings" panose="05000000000000000000" pitchFamily="2" charset="2"/>
              </a:rPr>
              <a:t>Herrenvolk</a:t>
            </a:r>
            <a:r>
              <a:rPr lang="en-US" i="1" dirty="0">
                <a:sym typeface="Wingdings" panose="05000000000000000000" pitchFamily="2" charset="2"/>
              </a:rPr>
              <a:t> </a:t>
            </a:r>
            <a:r>
              <a:rPr lang="en-US" dirty="0">
                <a:sym typeface="Wingdings" panose="05000000000000000000" pitchFamily="2" charset="2"/>
              </a:rPr>
              <a:t>– German Aryans as master race</a:t>
            </a:r>
          </a:p>
          <a:p>
            <a:r>
              <a:rPr lang="en-US" i="1" dirty="0">
                <a:sym typeface="Wingdings" panose="05000000000000000000" pitchFamily="2" charset="2"/>
              </a:rPr>
              <a:t>Anti-Democracy – </a:t>
            </a:r>
            <a:r>
              <a:rPr lang="en-US" dirty="0">
                <a:sym typeface="Wingdings" panose="05000000000000000000" pitchFamily="2" charset="2"/>
              </a:rPr>
              <a:t>gives importance to weaker races</a:t>
            </a:r>
          </a:p>
          <a:p>
            <a:r>
              <a:rPr lang="en-US" i="1" dirty="0" err="1">
                <a:sym typeface="Wingdings" panose="05000000000000000000" pitchFamily="2" charset="2"/>
              </a:rPr>
              <a:t>Führerprinzip</a:t>
            </a:r>
            <a:r>
              <a:rPr lang="en-US" i="1" dirty="0">
                <a:sym typeface="Wingdings" panose="05000000000000000000" pitchFamily="2" charset="2"/>
              </a:rPr>
              <a:t> </a:t>
            </a:r>
            <a:r>
              <a:rPr lang="en-US" dirty="0">
                <a:sym typeface="Wingdings" panose="05000000000000000000" pitchFamily="2" charset="2"/>
              </a:rPr>
              <a:t>– leader’s will is the source of political authority  cult of leader</a:t>
            </a:r>
          </a:p>
          <a:p>
            <a:r>
              <a:rPr lang="en-US" i="1" dirty="0">
                <a:sym typeface="Wingdings" panose="05000000000000000000" pitchFamily="2" charset="2"/>
              </a:rPr>
              <a:t>Anti-feminism</a:t>
            </a:r>
            <a:r>
              <a:rPr lang="en-US" dirty="0">
                <a:sym typeface="Wingdings" panose="05000000000000000000" pitchFamily="2" charset="2"/>
              </a:rPr>
              <a:t>- women’s role is to bear more Aryans</a:t>
            </a:r>
          </a:p>
          <a:p>
            <a:r>
              <a:rPr lang="en-US" i="1" dirty="0">
                <a:sym typeface="Wingdings" panose="05000000000000000000" pitchFamily="2" charset="2"/>
              </a:rPr>
              <a:t>Anti-Marxism</a:t>
            </a:r>
            <a:r>
              <a:rPr lang="en-US" dirty="0">
                <a:sym typeface="Wingdings" panose="05000000000000000000" pitchFamily="2" charset="2"/>
              </a:rPr>
              <a:t> – internationalism weakens nations</a:t>
            </a:r>
          </a:p>
          <a:p>
            <a:r>
              <a:rPr lang="en-US" i="1" dirty="0">
                <a:sym typeface="Wingdings" panose="05000000000000000000" pitchFamily="2" charset="2"/>
              </a:rPr>
              <a:t>Anti-Semitism</a:t>
            </a:r>
            <a:r>
              <a:rPr lang="en-US" dirty="0">
                <a:sym typeface="Wingdings" panose="05000000000000000000" pitchFamily="2" charset="2"/>
              </a:rPr>
              <a:t> – Jews are the lowest race in social </a:t>
            </a:r>
            <a:r>
              <a:rPr lang="en-US" dirty="0" err="1">
                <a:sym typeface="Wingdings" panose="05000000000000000000" pitchFamily="2" charset="2"/>
              </a:rPr>
              <a:t>heirarchy</a:t>
            </a:r>
            <a:endParaRPr lang="en-US" dirty="0">
              <a:sym typeface="Wingdings" panose="05000000000000000000" pitchFamily="2" charset="2"/>
            </a:endParaRPr>
          </a:p>
          <a:p>
            <a:r>
              <a:rPr lang="en-US" i="1" dirty="0" err="1">
                <a:sym typeface="Wingdings" panose="05000000000000000000" pitchFamily="2" charset="2"/>
              </a:rPr>
              <a:t>Blut</a:t>
            </a:r>
            <a:r>
              <a:rPr lang="en-US" i="1" dirty="0">
                <a:sym typeface="Wingdings" panose="05000000000000000000" pitchFamily="2" charset="2"/>
              </a:rPr>
              <a:t> and Boden (</a:t>
            </a:r>
            <a:r>
              <a:rPr lang="en-US" dirty="0">
                <a:sym typeface="Wingdings" panose="05000000000000000000" pitchFamily="2" charset="2"/>
              </a:rPr>
              <a:t>Blood and Soil) – blood of the community is in the soil – a belief that peasants and landowners live in organic harmony</a:t>
            </a:r>
            <a:endParaRPr lang="en-US" i="1" dirty="0"/>
          </a:p>
        </p:txBody>
      </p:sp>
      <p:sp>
        <p:nvSpPr>
          <p:cNvPr id="4" name="Title 3"/>
          <p:cNvSpPr>
            <a:spLocks noGrp="1"/>
          </p:cNvSpPr>
          <p:nvPr>
            <p:ph type="title"/>
          </p:nvPr>
        </p:nvSpPr>
        <p:spPr/>
        <p:txBody>
          <a:bodyPr/>
          <a:lstStyle/>
          <a:p>
            <a:r>
              <a:rPr lang="en-US" dirty="0"/>
              <a:t>Ideology and State</a:t>
            </a:r>
          </a:p>
        </p:txBody>
      </p:sp>
    </p:spTree>
    <p:extLst>
      <p:ext uri="{BB962C8B-B14F-4D97-AF65-F5344CB8AC3E}">
        <p14:creationId xmlns:p14="http://schemas.microsoft.com/office/powerpoint/2010/main" val="252369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xEl>
                                              <p:pRg st="9" end="9"/>
                                            </p:txEl>
                                          </p:spTgt>
                                        </p:tgtEl>
                                        <p:attrNameLst>
                                          <p:attrName>style.visibility</p:attrName>
                                        </p:attrNameLst>
                                      </p:cBhvr>
                                      <p:to>
                                        <p:strVal val="visible"/>
                                      </p:to>
                                    </p:set>
                                    <p:anim calcmode="lin" valueType="num">
                                      <p:cBhvr additive="base">
                                        <p:cTn id="6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p:txBody>
          <a:bodyPr>
            <a:normAutofit fontScale="77500" lnSpcReduction="20000"/>
          </a:bodyPr>
          <a:lstStyle/>
          <a:p>
            <a:r>
              <a:rPr lang="en-US" dirty="0"/>
              <a:t>Goebbels</a:t>
            </a:r>
          </a:p>
          <a:p>
            <a:r>
              <a:rPr lang="en-US" dirty="0"/>
              <a:t>Ministry for Popular Enlightenment and Propaganda</a:t>
            </a:r>
          </a:p>
          <a:p>
            <a:r>
              <a:rPr lang="en-US" dirty="0"/>
              <a:t>By 1939 – Nazis owned 2/3 of newspapers</a:t>
            </a:r>
          </a:p>
          <a:p>
            <a:r>
              <a:rPr lang="en-US" dirty="0"/>
              <a:t>Reich Broadcasting Corporation 1933 – all radio </a:t>
            </a:r>
          </a:p>
          <a:p>
            <a:r>
              <a:rPr lang="en-US" dirty="0"/>
              <a:t>Film conformed to Nazi ideals – Triumph of the Will (1935) shows the Nuremberg Rallies of 1934 (full video on YouTube)</a:t>
            </a:r>
          </a:p>
        </p:txBody>
      </p:sp>
      <p:sp>
        <p:nvSpPr>
          <p:cNvPr id="4" name="Title 3"/>
          <p:cNvSpPr>
            <a:spLocks noGrp="1"/>
          </p:cNvSpPr>
          <p:nvPr>
            <p:ph type="title"/>
          </p:nvPr>
        </p:nvSpPr>
        <p:spPr/>
        <p:txBody>
          <a:bodyPr/>
          <a:lstStyle/>
          <a:p>
            <a:r>
              <a:rPr lang="en-US" dirty="0"/>
              <a:t>Propaganda</a:t>
            </a:r>
          </a:p>
        </p:txBody>
      </p:sp>
      <p:pic>
        <p:nvPicPr>
          <p:cNvPr id="10242"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62000" y="1905000"/>
            <a:ext cx="3314700"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445329"/>
            <a:ext cx="1847850" cy="247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000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719072"/>
            <a:ext cx="4038600" cy="4986528"/>
          </a:xfrm>
        </p:spPr>
        <p:txBody>
          <a:bodyPr>
            <a:normAutofit fontScale="55000" lnSpcReduction="20000"/>
          </a:bodyPr>
          <a:lstStyle/>
          <a:p>
            <a:r>
              <a:rPr lang="en-US" dirty="0"/>
              <a:t>SS – security, surveillance, enforcing Nazi ideology, paramilitary group that replaces the SA under Himmler’s direction</a:t>
            </a:r>
          </a:p>
          <a:p>
            <a:r>
              <a:rPr lang="en-US" dirty="0"/>
              <a:t>Waffen-SS – 1938, established to be functioning members of the army</a:t>
            </a:r>
          </a:p>
          <a:p>
            <a:r>
              <a:rPr lang="en-US" dirty="0"/>
              <a:t>SS-</a:t>
            </a:r>
            <a:r>
              <a:rPr lang="en-US" dirty="0" err="1"/>
              <a:t>Totenkopfverbände</a:t>
            </a:r>
            <a:r>
              <a:rPr lang="en-US" dirty="0"/>
              <a:t> (Death’s Head) expanded as reserve military force, eventually oversee concentration camps</a:t>
            </a:r>
          </a:p>
          <a:p>
            <a:r>
              <a:rPr lang="en-US" dirty="0"/>
              <a:t>Army supports reverse of disarmament and expansion to old empire</a:t>
            </a:r>
          </a:p>
          <a:p>
            <a:r>
              <a:rPr lang="en-US" dirty="0"/>
              <a:t>Army dissents on war with Russia and need for Lebensraum</a:t>
            </a:r>
          </a:p>
          <a:p>
            <a:r>
              <a:rPr lang="en-US" dirty="0"/>
              <a:t>Those opposed were dismissed or reassigned</a:t>
            </a:r>
          </a:p>
          <a:p>
            <a:r>
              <a:rPr lang="en-US" dirty="0"/>
              <a:t>1936 Rhineland remilitarized, Anschluss w/ Austria</a:t>
            </a:r>
          </a:p>
          <a:p>
            <a:r>
              <a:rPr lang="en-US" dirty="0"/>
              <a:t>1938 entry into Czechoslovakia</a:t>
            </a:r>
          </a:p>
        </p:txBody>
      </p:sp>
      <p:sp>
        <p:nvSpPr>
          <p:cNvPr id="4" name="Title 3"/>
          <p:cNvSpPr>
            <a:spLocks noGrp="1"/>
          </p:cNvSpPr>
          <p:nvPr>
            <p:ph type="title"/>
          </p:nvPr>
        </p:nvSpPr>
        <p:spPr/>
        <p:txBody>
          <a:bodyPr/>
          <a:lstStyle/>
          <a:p>
            <a:r>
              <a:rPr lang="en-US" dirty="0"/>
              <a:t>Army</a:t>
            </a:r>
          </a:p>
        </p:txBody>
      </p:sp>
      <p:pic>
        <p:nvPicPr>
          <p:cNvPr id="1126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371975" y="2046514"/>
            <a:ext cx="2562225" cy="178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4269241"/>
            <a:ext cx="1800225"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1975" y="4800600"/>
            <a:ext cx="2486025"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7075" y="1670277"/>
            <a:ext cx="1809750" cy="253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0873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ircle(in)">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circle(in)">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circle(in)">
                                      <p:cBhvr>
                                        <p:cTn id="27" dur="2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circle(in)">
                                      <p:cBhvr>
                                        <p:cTn id="32" dur="20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circle(in)">
                                      <p:cBhvr>
                                        <p:cTn id="37" dur="20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circle(in)">
                                      <p:cBhvr>
                                        <p:cTn id="42"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p:txBody>
          <a:bodyPr>
            <a:normAutofit fontScale="70000" lnSpcReduction="20000"/>
          </a:bodyPr>
          <a:lstStyle/>
          <a:p>
            <a:r>
              <a:rPr lang="en-US" dirty="0"/>
              <a:t>Simple – reading banned material, listening to banned music</a:t>
            </a:r>
          </a:p>
          <a:p>
            <a:r>
              <a:rPr lang="en-US" dirty="0"/>
              <a:t>Rot </a:t>
            </a:r>
            <a:r>
              <a:rPr lang="en-US" dirty="0" err="1"/>
              <a:t>Kapelle</a:t>
            </a:r>
            <a:r>
              <a:rPr lang="en-US" dirty="0"/>
              <a:t> (Red Orchestra) – anti-Nazi resistance in Berlin, Soviet espionage rings in German occupied Europe and Switzerland</a:t>
            </a:r>
          </a:p>
          <a:p>
            <a:r>
              <a:rPr lang="en-US" dirty="0" err="1"/>
              <a:t>Schwarze</a:t>
            </a:r>
            <a:r>
              <a:rPr lang="en-US" dirty="0"/>
              <a:t> </a:t>
            </a:r>
            <a:r>
              <a:rPr lang="en-US" dirty="0" err="1"/>
              <a:t>Kapelle</a:t>
            </a:r>
            <a:r>
              <a:rPr lang="en-US" dirty="0"/>
              <a:t> (Black Orchestra) – July 20 Plot – assassinate Hitler at Wolf’s Lair, remove SS and Gestapo authority, end War and keep gains from Hitler’s invasions – military leaders</a:t>
            </a:r>
          </a:p>
          <a:p>
            <a:endParaRPr lang="en-US" dirty="0"/>
          </a:p>
        </p:txBody>
      </p:sp>
      <p:sp>
        <p:nvSpPr>
          <p:cNvPr id="4" name="Title 3"/>
          <p:cNvSpPr>
            <a:spLocks noGrp="1"/>
          </p:cNvSpPr>
          <p:nvPr>
            <p:ph type="title"/>
          </p:nvPr>
        </p:nvSpPr>
        <p:spPr/>
        <p:txBody>
          <a:bodyPr/>
          <a:lstStyle/>
          <a:p>
            <a:r>
              <a:rPr lang="en-US" dirty="0"/>
              <a:t>Opposition</a:t>
            </a:r>
          </a:p>
        </p:txBody>
      </p:sp>
      <p:pic>
        <p:nvPicPr>
          <p:cNvPr id="1229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1905000"/>
            <a:ext cx="2428875"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9527" y="1905000"/>
            <a:ext cx="1854099"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261" y="4391024"/>
            <a:ext cx="2770266"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6082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85000" lnSpcReduction="20000"/>
          </a:bodyPr>
          <a:lstStyle/>
          <a:p>
            <a:r>
              <a:rPr lang="en-US" dirty="0"/>
              <a:t>Following WWI</a:t>
            </a:r>
          </a:p>
          <a:p>
            <a:r>
              <a:rPr lang="en-US" dirty="0"/>
              <a:t>WWI Armistice 11/11/18</a:t>
            </a:r>
          </a:p>
          <a:p>
            <a:r>
              <a:rPr lang="en-US" dirty="0"/>
              <a:t>Germany required to submit to Treaty of Versailles – June 1919</a:t>
            </a:r>
          </a:p>
          <a:p>
            <a:r>
              <a:rPr lang="en-US" dirty="0"/>
              <a:t>Loss of territory</a:t>
            </a:r>
          </a:p>
          <a:p>
            <a:r>
              <a:rPr lang="en-US" dirty="0"/>
              <a:t>Forbid </a:t>
            </a:r>
            <a:r>
              <a:rPr lang="en-US" i="1" dirty="0" err="1"/>
              <a:t>anschluss</a:t>
            </a:r>
            <a:r>
              <a:rPr lang="en-US" i="1" dirty="0"/>
              <a:t> </a:t>
            </a:r>
            <a:r>
              <a:rPr lang="en-US" dirty="0"/>
              <a:t>(alliance with Austria)</a:t>
            </a:r>
          </a:p>
          <a:p>
            <a:r>
              <a:rPr lang="en-US" dirty="0"/>
              <a:t>War Guilt Clause</a:t>
            </a:r>
          </a:p>
          <a:p>
            <a:r>
              <a:rPr lang="en-US" dirty="0"/>
              <a:t>Demilitarization </a:t>
            </a:r>
          </a:p>
          <a:p>
            <a:r>
              <a:rPr lang="en-US" dirty="0"/>
              <a:t>War Reparations (50 billion marks)</a:t>
            </a:r>
          </a:p>
        </p:txBody>
      </p:sp>
      <p:sp>
        <p:nvSpPr>
          <p:cNvPr id="4" name="Title 3"/>
          <p:cNvSpPr>
            <a:spLocks noGrp="1"/>
          </p:cNvSpPr>
          <p:nvPr>
            <p:ph type="title"/>
          </p:nvPr>
        </p:nvSpPr>
        <p:spPr/>
        <p:txBody>
          <a:bodyPr/>
          <a:lstStyle/>
          <a:p>
            <a:r>
              <a:rPr lang="en-US" dirty="0"/>
              <a:t>Collapse of German empire</a:t>
            </a: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905000"/>
            <a:ext cx="4038600" cy="2603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777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p:cTn id="15"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p:cTn id="23"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p:cTn id="31"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2">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 calcmode="lin" valueType="num">
                                      <p:cBhvr>
                                        <p:cTn id="39"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2">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anim calcmode="lin" valueType="num">
                                      <p:cBhvr>
                                        <p:cTn id="47"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2">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2">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2">
                                            <p:txEl>
                                              <p:pRg st="6" end="6"/>
                                            </p:txEl>
                                          </p:spTgt>
                                        </p:tgtEl>
                                        <p:attrNameLst>
                                          <p:attrName>style.visibility</p:attrName>
                                        </p:attrNameLst>
                                      </p:cBhvr>
                                      <p:to>
                                        <p:strVal val="visible"/>
                                      </p:to>
                                    </p:set>
                                    <p:anim calcmode="lin" valueType="num">
                                      <p:cBhvr>
                                        <p:cTn id="55" dur="1000" fill="hold"/>
                                        <p:tgtEl>
                                          <p:spTgt spid="2">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2">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2">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2">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2">
                                            <p:txEl>
                                              <p:pRg st="7" end="7"/>
                                            </p:txEl>
                                          </p:spTgt>
                                        </p:tgtEl>
                                        <p:attrNameLst>
                                          <p:attrName>style.visibility</p:attrName>
                                        </p:attrNameLst>
                                      </p:cBhvr>
                                      <p:to>
                                        <p:strVal val="visible"/>
                                      </p:to>
                                    </p:set>
                                    <p:anim calcmode="lin" valueType="num">
                                      <p:cBhvr>
                                        <p:cTn id="63" dur="1000" fill="hold"/>
                                        <p:tgtEl>
                                          <p:spTgt spid="2">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2">
                                            <p:txEl>
                                              <p:pRg st="7" end="7"/>
                                            </p:txEl>
                                          </p:spTgt>
                                        </p:tgtEl>
                                        <p:attrNameLst>
                                          <p:attrName>ppt_h</p:attrName>
                                        </p:attrNameLst>
                                      </p:cBhvr>
                                      <p:tavLst>
                                        <p:tav tm="0">
                                          <p:val>
                                            <p:fltVal val="0"/>
                                          </p:val>
                                        </p:tav>
                                        <p:tav tm="100000">
                                          <p:val>
                                            <p:strVal val="#ppt_h"/>
                                          </p:val>
                                        </p:tav>
                                      </p:tavLst>
                                    </p:anim>
                                    <p:anim calcmode="lin" valueType="num">
                                      <p:cBhvr>
                                        <p:cTn id="65" dur="1000" fill="hold"/>
                                        <p:tgtEl>
                                          <p:spTgt spid="2">
                                            <p:txEl>
                                              <p:pRg st="7" end="7"/>
                                            </p:txEl>
                                          </p:spTgt>
                                        </p:tgtEl>
                                        <p:attrNameLst>
                                          <p:attrName>style.rotation</p:attrName>
                                        </p:attrNameLst>
                                      </p:cBhvr>
                                      <p:tavLst>
                                        <p:tav tm="0">
                                          <p:val>
                                            <p:fltVal val="90"/>
                                          </p:val>
                                        </p:tav>
                                        <p:tav tm="100000">
                                          <p:val>
                                            <p:fltVal val="0"/>
                                          </p:val>
                                        </p:tav>
                                      </p:tavLst>
                                    </p:anim>
                                    <p:animEffect transition="in" filter="fade">
                                      <p:cBhvr>
                                        <p:cTn id="66" dur="1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Alsace-Lorraine to France</a:t>
            </a:r>
          </a:p>
          <a:p>
            <a:r>
              <a:rPr lang="en-US" dirty="0" err="1"/>
              <a:t>Eupen</a:t>
            </a:r>
            <a:r>
              <a:rPr lang="en-US" dirty="0"/>
              <a:t> and </a:t>
            </a:r>
            <a:r>
              <a:rPr lang="en-US" dirty="0" err="1"/>
              <a:t>Malmedy</a:t>
            </a:r>
            <a:r>
              <a:rPr lang="en-US" dirty="0"/>
              <a:t> to Belgium</a:t>
            </a:r>
          </a:p>
          <a:p>
            <a:r>
              <a:rPr lang="en-US" dirty="0"/>
              <a:t>Saar region (industrial) administered by League of Nations</a:t>
            </a:r>
          </a:p>
          <a:p>
            <a:r>
              <a:rPr lang="en-US" dirty="0"/>
              <a:t>Northern Schleswig to Denmark</a:t>
            </a:r>
          </a:p>
          <a:p>
            <a:r>
              <a:rPr lang="en-US" dirty="0"/>
              <a:t>Rhineland demilitarized</a:t>
            </a:r>
          </a:p>
          <a:p>
            <a:r>
              <a:rPr lang="en-US" dirty="0"/>
              <a:t>West Prussia and Silesia to newly established Poland</a:t>
            </a:r>
          </a:p>
          <a:p>
            <a:r>
              <a:rPr lang="en-US" dirty="0" err="1"/>
              <a:t>Hultschin</a:t>
            </a:r>
            <a:r>
              <a:rPr lang="en-US" dirty="0"/>
              <a:t> to Czechoslovakia</a:t>
            </a:r>
          </a:p>
          <a:p>
            <a:r>
              <a:rPr lang="en-US" dirty="0"/>
              <a:t>Danzig free city under League of Nations protection</a:t>
            </a:r>
          </a:p>
          <a:p>
            <a:r>
              <a:rPr lang="en-US" dirty="0"/>
              <a:t>Loss of ALL colonies</a:t>
            </a:r>
          </a:p>
          <a:p>
            <a:r>
              <a:rPr lang="en-US" dirty="0"/>
              <a:t>13% of European territory</a:t>
            </a:r>
          </a:p>
          <a:p>
            <a:r>
              <a:rPr lang="en-US" dirty="0"/>
              <a:t>1/10 of its population (6.5 – 7 million people) </a:t>
            </a:r>
          </a:p>
        </p:txBody>
      </p:sp>
      <p:sp>
        <p:nvSpPr>
          <p:cNvPr id="3" name="Title 2"/>
          <p:cNvSpPr>
            <a:spLocks noGrp="1"/>
          </p:cNvSpPr>
          <p:nvPr>
            <p:ph type="title"/>
          </p:nvPr>
        </p:nvSpPr>
        <p:spPr/>
        <p:txBody>
          <a:bodyPr/>
          <a:lstStyle/>
          <a:p>
            <a:r>
              <a:rPr lang="en-US" dirty="0"/>
              <a:t>Territorial Loss Germany</a:t>
            </a:r>
          </a:p>
        </p:txBody>
      </p:sp>
    </p:spTree>
    <p:extLst>
      <p:ext uri="{BB962C8B-B14F-4D97-AF65-F5344CB8AC3E}">
        <p14:creationId xmlns:p14="http://schemas.microsoft.com/office/powerpoint/2010/main" val="238896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anim calcmode="lin" valueType="num">
                                      <p:cBhvr additive="base">
                                        <p:cTn id="6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
                                            <p:txEl>
                                              <p:pRg st="10" end="10"/>
                                            </p:txEl>
                                          </p:spTgt>
                                        </p:tgtEl>
                                        <p:attrNameLst>
                                          <p:attrName>style.visibility</p:attrName>
                                        </p:attrNameLst>
                                      </p:cBhvr>
                                      <p:to>
                                        <p:strVal val="visible"/>
                                      </p:to>
                                    </p:set>
                                    <p:anim calcmode="lin" valueType="num">
                                      <p:cBhvr additive="base">
                                        <p:cTn id="6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2963"/>
            <a:ext cx="8991600" cy="5922890"/>
          </a:xfrm>
        </p:spPr>
      </p:pic>
      <p:sp>
        <p:nvSpPr>
          <p:cNvPr id="3" name="Title 2"/>
          <p:cNvSpPr>
            <a:spLocks noGrp="1"/>
          </p:cNvSpPr>
          <p:nvPr>
            <p:ph type="title"/>
          </p:nvPr>
        </p:nvSpPr>
        <p:spPr/>
        <p:txBody>
          <a:bodyPr/>
          <a:lstStyle/>
          <a:p>
            <a:endParaRPr lang="en-US" dirty="0"/>
          </a:p>
        </p:txBody>
      </p:sp>
      <p:sp>
        <p:nvSpPr>
          <p:cNvPr id="5" name="TextBox 4"/>
          <p:cNvSpPr txBox="1"/>
          <p:nvPr/>
        </p:nvSpPr>
        <p:spPr>
          <a:xfrm>
            <a:off x="838200" y="6065853"/>
            <a:ext cx="7165872" cy="369332"/>
          </a:xfrm>
          <a:prstGeom prst="rect">
            <a:avLst/>
          </a:prstGeom>
          <a:noFill/>
        </p:spPr>
        <p:txBody>
          <a:bodyPr wrap="none" rtlCol="0">
            <a:spAutoFit/>
          </a:bodyPr>
          <a:lstStyle/>
          <a:p>
            <a:r>
              <a:rPr lang="en-US" dirty="0"/>
              <a:t>https://www.ushmm.org/outreach/en/media_nm.php?MediaId=1620</a:t>
            </a:r>
          </a:p>
        </p:txBody>
      </p:sp>
    </p:spTree>
    <p:extLst>
      <p:ext uri="{BB962C8B-B14F-4D97-AF65-F5344CB8AC3E}">
        <p14:creationId xmlns:p14="http://schemas.microsoft.com/office/powerpoint/2010/main" val="3850699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648200" y="1719072"/>
            <a:ext cx="4038600" cy="5062728"/>
          </a:xfrm>
        </p:spPr>
        <p:txBody>
          <a:bodyPr>
            <a:normAutofit fontScale="62500" lnSpcReduction="20000"/>
          </a:bodyPr>
          <a:lstStyle/>
          <a:p>
            <a:r>
              <a:rPr lang="en-US" dirty="0"/>
              <a:t>Democratic governing system that replaced Kaiser Wilhelm – abdicated 11/9/18</a:t>
            </a:r>
          </a:p>
          <a:p>
            <a:pPr lvl="1"/>
            <a:r>
              <a:rPr lang="en-US" dirty="0"/>
              <a:t>German Revolution </a:t>
            </a:r>
          </a:p>
          <a:p>
            <a:r>
              <a:rPr lang="en-US" dirty="0"/>
              <a:t>Suffrage granted to everyone over 20 (women too!)</a:t>
            </a:r>
          </a:p>
          <a:p>
            <a:r>
              <a:rPr lang="en-US" dirty="0"/>
              <a:t>Voted every 7 years for President – oversees Reichstag</a:t>
            </a:r>
          </a:p>
          <a:p>
            <a:pPr lvl="1"/>
            <a:r>
              <a:rPr lang="en-US" dirty="0"/>
              <a:t>Could call elections for Reichstag as he deemed necessary</a:t>
            </a:r>
          </a:p>
          <a:p>
            <a:pPr lvl="1"/>
            <a:r>
              <a:rPr lang="en-US" dirty="0"/>
              <a:t>Appoints Chancellor – ran government and proposed laws</a:t>
            </a:r>
          </a:p>
          <a:p>
            <a:r>
              <a:rPr lang="en-US" dirty="0"/>
              <a:t>Voted every 4 years for Reichstag representatives (legislative)</a:t>
            </a:r>
          </a:p>
          <a:p>
            <a:pPr lvl="1"/>
            <a:r>
              <a:rPr lang="en-US" dirty="0"/>
              <a:t>Proportional representation - % national vote = % seats in Reichstag</a:t>
            </a:r>
          </a:p>
          <a:p>
            <a:pPr lvl="1"/>
            <a:r>
              <a:rPr lang="en-US" dirty="0"/>
              <a:t>Laws must be passed by majority</a:t>
            </a:r>
          </a:p>
          <a:p>
            <a:pPr lvl="1"/>
            <a:r>
              <a:rPr lang="en-US" dirty="0"/>
              <a:t>Coalition governments form </a:t>
            </a:r>
          </a:p>
        </p:txBody>
      </p:sp>
      <p:sp>
        <p:nvSpPr>
          <p:cNvPr id="4" name="Title 3"/>
          <p:cNvSpPr>
            <a:spLocks noGrp="1"/>
          </p:cNvSpPr>
          <p:nvPr>
            <p:ph type="title"/>
          </p:nvPr>
        </p:nvSpPr>
        <p:spPr/>
        <p:txBody>
          <a:bodyPr/>
          <a:lstStyle/>
          <a:p>
            <a:r>
              <a:rPr lang="en-US" dirty="0"/>
              <a:t>Weimar Republic</a:t>
            </a:r>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04800" y="1828800"/>
            <a:ext cx="2095500"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4038600"/>
            <a:ext cx="1847850" cy="247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1624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xEl>
                                              <p:pRg st="5" end="5"/>
                                            </p:txEl>
                                          </p:spTgt>
                                        </p:tgtEl>
                                        <p:attrNameLst>
                                          <p:attrName>style.visibility</p:attrName>
                                        </p:attrNameLst>
                                      </p:cBhvr>
                                      <p:to>
                                        <p:strVal val="visible"/>
                                      </p:to>
                                    </p:set>
                                    <p:animEffect transition="in" filter="wipe(down)">
                                      <p:cBhvr>
                                        <p:cTn id="97" dur="580">
                                          <p:stCondLst>
                                            <p:cond delay="0"/>
                                          </p:stCondLst>
                                        </p:cTn>
                                        <p:tgtEl>
                                          <p:spTgt spid="3">
                                            <p:txEl>
                                              <p:pRg st="5" end="5"/>
                                            </p:txEl>
                                          </p:spTgt>
                                        </p:tgtEl>
                                      </p:cBhvr>
                                    </p:animEffect>
                                    <p:anim calcmode="lin" valueType="num">
                                      <p:cBhvr>
                                        <p:cTn id="9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5" end="5"/>
                                            </p:txEl>
                                          </p:spTgt>
                                        </p:tgtEl>
                                      </p:cBhvr>
                                      <p:to x="100000" y="60000"/>
                                    </p:animScale>
                                    <p:animScale>
                                      <p:cBhvr>
                                        <p:cTn id="104" dur="166" decel="50000">
                                          <p:stCondLst>
                                            <p:cond delay="676"/>
                                          </p:stCondLst>
                                        </p:cTn>
                                        <p:tgtEl>
                                          <p:spTgt spid="3">
                                            <p:txEl>
                                              <p:pRg st="5" end="5"/>
                                            </p:txEl>
                                          </p:spTgt>
                                        </p:tgtEl>
                                      </p:cBhvr>
                                      <p:to x="100000" y="100000"/>
                                    </p:animScale>
                                    <p:animScale>
                                      <p:cBhvr>
                                        <p:cTn id="105" dur="26">
                                          <p:stCondLst>
                                            <p:cond delay="1312"/>
                                          </p:stCondLst>
                                        </p:cTn>
                                        <p:tgtEl>
                                          <p:spTgt spid="3">
                                            <p:txEl>
                                              <p:pRg st="5" end="5"/>
                                            </p:txEl>
                                          </p:spTgt>
                                        </p:tgtEl>
                                      </p:cBhvr>
                                      <p:to x="100000" y="80000"/>
                                    </p:animScale>
                                    <p:animScale>
                                      <p:cBhvr>
                                        <p:cTn id="106" dur="166" decel="50000">
                                          <p:stCondLst>
                                            <p:cond delay="1338"/>
                                          </p:stCondLst>
                                        </p:cTn>
                                        <p:tgtEl>
                                          <p:spTgt spid="3">
                                            <p:txEl>
                                              <p:pRg st="5" end="5"/>
                                            </p:txEl>
                                          </p:spTgt>
                                        </p:tgtEl>
                                      </p:cBhvr>
                                      <p:to x="100000" y="100000"/>
                                    </p:animScale>
                                    <p:animScale>
                                      <p:cBhvr>
                                        <p:cTn id="107" dur="26">
                                          <p:stCondLst>
                                            <p:cond delay="1642"/>
                                          </p:stCondLst>
                                        </p:cTn>
                                        <p:tgtEl>
                                          <p:spTgt spid="3">
                                            <p:txEl>
                                              <p:pRg st="5" end="5"/>
                                            </p:txEl>
                                          </p:spTgt>
                                        </p:tgtEl>
                                      </p:cBhvr>
                                      <p:to x="100000" y="90000"/>
                                    </p:animScale>
                                    <p:animScale>
                                      <p:cBhvr>
                                        <p:cTn id="108" dur="166" decel="50000">
                                          <p:stCondLst>
                                            <p:cond delay="1668"/>
                                          </p:stCondLst>
                                        </p:cTn>
                                        <p:tgtEl>
                                          <p:spTgt spid="3">
                                            <p:txEl>
                                              <p:pRg st="5" end="5"/>
                                            </p:txEl>
                                          </p:spTgt>
                                        </p:tgtEl>
                                      </p:cBhvr>
                                      <p:to x="100000" y="100000"/>
                                    </p:animScale>
                                    <p:animScale>
                                      <p:cBhvr>
                                        <p:cTn id="109" dur="26">
                                          <p:stCondLst>
                                            <p:cond delay="1808"/>
                                          </p:stCondLst>
                                        </p:cTn>
                                        <p:tgtEl>
                                          <p:spTgt spid="3">
                                            <p:txEl>
                                              <p:pRg st="5" end="5"/>
                                            </p:txEl>
                                          </p:spTgt>
                                        </p:tgtEl>
                                      </p:cBhvr>
                                      <p:to x="100000" y="95000"/>
                                    </p:animScale>
                                    <p:animScale>
                                      <p:cBhvr>
                                        <p:cTn id="110" dur="166" decel="50000">
                                          <p:stCondLst>
                                            <p:cond delay="1834"/>
                                          </p:stCondLst>
                                        </p:cTn>
                                        <p:tgtEl>
                                          <p:spTgt spid="3">
                                            <p:txEl>
                                              <p:pRg st="5" end="5"/>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3">
                                            <p:txEl>
                                              <p:pRg st="6" end="6"/>
                                            </p:txEl>
                                          </p:spTgt>
                                        </p:tgtEl>
                                        <p:attrNameLst>
                                          <p:attrName>style.visibility</p:attrName>
                                        </p:attrNameLst>
                                      </p:cBhvr>
                                      <p:to>
                                        <p:strVal val="visible"/>
                                      </p:to>
                                    </p:set>
                                    <p:animEffect transition="in" filter="wipe(down)">
                                      <p:cBhvr>
                                        <p:cTn id="115" dur="580">
                                          <p:stCondLst>
                                            <p:cond delay="0"/>
                                          </p:stCondLst>
                                        </p:cTn>
                                        <p:tgtEl>
                                          <p:spTgt spid="3">
                                            <p:txEl>
                                              <p:pRg st="6" end="6"/>
                                            </p:txEl>
                                          </p:spTgt>
                                        </p:tgtEl>
                                      </p:cBhvr>
                                    </p:animEffect>
                                    <p:anim calcmode="lin" valueType="num">
                                      <p:cBhvr>
                                        <p:cTn id="116"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3">
                                            <p:txEl>
                                              <p:pRg st="6" end="6"/>
                                            </p:txEl>
                                          </p:spTgt>
                                        </p:tgtEl>
                                      </p:cBhvr>
                                      <p:to x="100000" y="60000"/>
                                    </p:animScale>
                                    <p:animScale>
                                      <p:cBhvr>
                                        <p:cTn id="122" dur="166" decel="50000">
                                          <p:stCondLst>
                                            <p:cond delay="676"/>
                                          </p:stCondLst>
                                        </p:cTn>
                                        <p:tgtEl>
                                          <p:spTgt spid="3">
                                            <p:txEl>
                                              <p:pRg st="6" end="6"/>
                                            </p:txEl>
                                          </p:spTgt>
                                        </p:tgtEl>
                                      </p:cBhvr>
                                      <p:to x="100000" y="100000"/>
                                    </p:animScale>
                                    <p:animScale>
                                      <p:cBhvr>
                                        <p:cTn id="123" dur="26">
                                          <p:stCondLst>
                                            <p:cond delay="1312"/>
                                          </p:stCondLst>
                                        </p:cTn>
                                        <p:tgtEl>
                                          <p:spTgt spid="3">
                                            <p:txEl>
                                              <p:pRg st="6" end="6"/>
                                            </p:txEl>
                                          </p:spTgt>
                                        </p:tgtEl>
                                      </p:cBhvr>
                                      <p:to x="100000" y="80000"/>
                                    </p:animScale>
                                    <p:animScale>
                                      <p:cBhvr>
                                        <p:cTn id="124" dur="166" decel="50000">
                                          <p:stCondLst>
                                            <p:cond delay="1338"/>
                                          </p:stCondLst>
                                        </p:cTn>
                                        <p:tgtEl>
                                          <p:spTgt spid="3">
                                            <p:txEl>
                                              <p:pRg st="6" end="6"/>
                                            </p:txEl>
                                          </p:spTgt>
                                        </p:tgtEl>
                                      </p:cBhvr>
                                      <p:to x="100000" y="100000"/>
                                    </p:animScale>
                                    <p:animScale>
                                      <p:cBhvr>
                                        <p:cTn id="125" dur="26">
                                          <p:stCondLst>
                                            <p:cond delay="1642"/>
                                          </p:stCondLst>
                                        </p:cTn>
                                        <p:tgtEl>
                                          <p:spTgt spid="3">
                                            <p:txEl>
                                              <p:pRg st="6" end="6"/>
                                            </p:txEl>
                                          </p:spTgt>
                                        </p:tgtEl>
                                      </p:cBhvr>
                                      <p:to x="100000" y="90000"/>
                                    </p:animScale>
                                    <p:animScale>
                                      <p:cBhvr>
                                        <p:cTn id="126" dur="166" decel="50000">
                                          <p:stCondLst>
                                            <p:cond delay="1668"/>
                                          </p:stCondLst>
                                        </p:cTn>
                                        <p:tgtEl>
                                          <p:spTgt spid="3">
                                            <p:txEl>
                                              <p:pRg st="6" end="6"/>
                                            </p:txEl>
                                          </p:spTgt>
                                        </p:tgtEl>
                                      </p:cBhvr>
                                      <p:to x="100000" y="100000"/>
                                    </p:animScale>
                                    <p:animScale>
                                      <p:cBhvr>
                                        <p:cTn id="127" dur="26">
                                          <p:stCondLst>
                                            <p:cond delay="1808"/>
                                          </p:stCondLst>
                                        </p:cTn>
                                        <p:tgtEl>
                                          <p:spTgt spid="3">
                                            <p:txEl>
                                              <p:pRg st="6" end="6"/>
                                            </p:txEl>
                                          </p:spTgt>
                                        </p:tgtEl>
                                      </p:cBhvr>
                                      <p:to x="100000" y="95000"/>
                                    </p:animScale>
                                    <p:animScale>
                                      <p:cBhvr>
                                        <p:cTn id="128" dur="166" decel="50000">
                                          <p:stCondLst>
                                            <p:cond delay="1834"/>
                                          </p:stCondLst>
                                        </p:cTn>
                                        <p:tgtEl>
                                          <p:spTgt spid="3">
                                            <p:txEl>
                                              <p:pRg st="6" end="6"/>
                                            </p:tx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3">
                                            <p:txEl>
                                              <p:pRg st="7" end="7"/>
                                            </p:txEl>
                                          </p:spTgt>
                                        </p:tgtEl>
                                        <p:attrNameLst>
                                          <p:attrName>style.visibility</p:attrName>
                                        </p:attrNameLst>
                                      </p:cBhvr>
                                      <p:to>
                                        <p:strVal val="visible"/>
                                      </p:to>
                                    </p:set>
                                    <p:animEffect transition="in" filter="wipe(down)">
                                      <p:cBhvr>
                                        <p:cTn id="133" dur="580">
                                          <p:stCondLst>
                                            <p:cond delay="0"/>
                                          </p:stCondLst>
                                        </p:cTn>
                                        <p:tgtEl>
                                          <p:spTgt spid="3">
                                            <p:txEl>
                                              <p:pRg st="7" end="7"/>
                                            </p:txEl>
                                          </p:spTgt>
                                        </p:tgtEl>
                                      </p:cBhvr>
                                    </p:animEffect>
                                    <p:anim calcmode="lin" valueType="num">
                                      <p:cBhvr>
                                        <p:cTn id="134"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3">
                                            <p:txEl>
                                              <p:pRg st="7" end="7"/>
                                            </p:txEl>
                                          </p:spTgt>
                                        </p:tgtEl>
                                      </p:cBhvr>
                                      <p:to x="100000" y="60000"/>
                                    </p:animScale>
                                    <p:animScale>
                                      <p:cBhvr>
                                        <p:cTn id="140" dur="166" decel="50000">
                                          <p:stCondLst>
                                            <p:cond delay="676"/>
                                          </p:stCondLst>
                                        </p:cTn>
                                        <p:tgtEl>
                                          <p:spTgt spid="3">
                                            <p:txEl>
                                              <p:pRg st="7" end="7"/>
                                            </p:txEl>
                                          </p:spTgt>
                                        </p:tgtEl>
                                      </p:cBhvr>
                                      <p:to x="100000" y="100000"/>
                                    </p:animScale>
                                    <p:animScale>
                                      <p:cBhvr>
                                        <p:cTn id="141" dur="26">
                                          <p:stCondLst>
                                            <p:cond delay="1312"/>
                                          </p:stCondLst>
                                        </p:cTn>
                                        <p:tgtEl>
                                          <p:spTgt spid="3">
                                            <p:txEl>
                                              <p:pRg st="7" end="7"/>
                                            </p:txEl>
                                          </p:spTgt>
                                        </p:tgtEl>
                                      </p:cBhvr>
                                      <p:to x="100000" y="80000"/>
                                    </p:animScale>
                                    <p:animScale>
                                      <p:cBhvr>
                                        <p:cTn id="142" dur="166" decel="50000">
                                          <p:stCondLst>
                                            <p:cond delay="1338"/>
                                          </p:stCondLst>
                                        </p:cTn>
                                        <p:tgtEl>
                                          <p:spTgt spid="3">
                                            <p:txEl>
                                              <p:pRg st="7" end="7"/>
                                            </p:txEl>
                                          </p:spTgt>
                                        </p:tgtEl>
                                      </p:cBhvr>
                                      <p:to x="100000" y="100000"/>
                                    </p:animScale>
                                    <p:animScale>
                                      <p:cBhvr>
                                        <p:cTn id="143" dur="26">
                                          <p:stCondLst>
                                            <p:cond delay="1642"/>
                                          </p:stCondLst>
                                        </p:cTn>
                                        <p:tgtEl>
                                          <p:spTgt spid="3">
                                            <p:txEl>
                                              <p:pRg st="7" end="7"/>
                                            </p:txEl>
                                          </p:spTgt>
                                        </p:tgtEl>
                                      </p:cBhvr>
                                      <p:to x="100000" y="90000"/>
                                    </p:animScale>
                                    <p:animScale>
                                      <p:cBhvr>
                                        <p:cTn id="144" dur="166" decel="50000">
                                          <p:stCondLst>
                                            <p:cond delay="1668"/>
                                          </p:stCondLst>
                                        </p:cTn>
                                        <p:tgtEl>
                                          <p:spTgt spid="3">
                                            <p:txEl>
                                              <p:pRg st="7" end="7"/>
                                            </p:txEl>
                                          </p:spTgt>
                                        </p:tgtEl>
                                      </p:cBhvr>
                                      <p:to x="100000" y="100000"/>
                                    </p:animScale>
                                    <p:animScale>
                                      <p:cBhvr>
                                        <p:cTn id="145" dur="26">
                                          <p:stCondLst>
                                            <p:cond delay="1808"/>
                                          </p:stCondLst>
                                        </p:cTn>
                                        <p:tgtEl>
                                          <p:spTgt spid="3">
                                            <p:txEl>
                                              <p:pRg st="7" end="7"/>
                                            </p:txEl>
                                          </p:spTgt>
                                        </p:tgtEl>
                                      </p:cBhvr>
                                      <p:to x="100000" y="95000"/>
                                    </p:animScale>
                                    <p:animScale>
                                      <p:cBhvr>
                                        <p:cTn id="146" dur="166" decel="50000">
                                          <p:stCondLst>
                                            <p:cond delay="1834"/>
                                          </p:stCondLst>
                                        </p:cTn>
                                        <p:tgtEl>
                                          <p:spTgt spid="3">
                                            <p:txEl>
                                              <p:pRg st="7" end="7"/>
                                            </p:txEl>
                                          </p:spTgt>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grpId="0" nodeType="clickEffect">
                                  <p:stCondLst>
                                    <p:cond delay="0"/>
                                  </p:stCondLst>
                                  <p:childTnLst>
                                    <p:set>
                                      <p:cBhvr>
                                        <p:cTn id="150" dur="1" fill="hold">
                                          <p:stCondLst>
                                            <p:cond delay="0"/>
                                          </p:stCondLst>
                                        </p:cTn>
                                        <p:tgtEl>
                                          <p:spTgt spid="3">
                                            <p:txEl>
                                              <p:pRg st="8" end="8"/>
                                            </p:txEl>
                                          </p:spTgt>
                                        </p:tgtEl>
                                        <p:attrNameLst>
                                          <p:attrName>style.visibility</p:attrName>
                                        </p:attrNameLst>
                                      </p:cBhvr>
                                      <p:to>
                                        <p:strVal val="visible"/>
                                      </p:to>
                                    </p:set>
                                    <p:animEffect transition="in" filter="wipe(down)">
                                      <p:cBhvr>
                                        <p:cTn id="151" dur="580">
                                          <p:stCondLst>
                                            <p:cond delay="0"/>
                                          </p:stCondLst>
                                        </p:cTn>
                                        <p:tgtEl>
                                          <p:spTgt spid="3">
                                            <p:txEl>
                                              <p:pRg st="8" end="8"/>
                                            </p:txEl>
                                          </p:spTgt>
                                        </p:tgtEl>
                                      </p:cBhvr>
                                    </p:animEffect>
                                    <p:anim calcmode="lin" valueType="num">
                                      <p:cBhvr>
                                        <p:cTn id="152"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3">
                                            <p:txEl>
                                              <p:pRg st="8" end="8"/>
                                            </p:txEl>
                                          </p:spTgt>
                                        </p:tgtEl>
                                      </p:cBhvr>
                                      <p:to x="100000" y="60000"/>
                                    </p:animScale>
                                    <p:animScale>
                                      <p:cBhvr>
                                        <p:cTn id="158" dur="166" decel="50000">
                                          <p:stCondLst>
                                            <p:cond delay="676"/>
                                          </p:stCondLst>
                                        </p:cTn>
                                        <p:tgtEl>
                                          <p:spTgt spid="3">
                                            <p:txEl>
                                              <p:pRg st="8" end="8"/>
                                            </p:txEl>
                                          </p:spTgt>
                                        </p:tgtEl>
                                      </p:cBhvr>
                                      <p:to x="100000" y="100000"/>
                                    </p:animScale>
                                    <p:animScale>
                                      <p:cBhvr>
                                        <p:cTn id="159" dur="26">
                                          <p:stCondLst>
                                            <p:cond delay="1312"/>
                                          </p:stCondLst>
                                        </p:cTn>
                                        <p:tgtEl>
                                          <p:spTgt spid="3">
                                            <p:txEl>
                                              <p:pRg st="8" end="8"/>
                                            </p:txEl>
                                          </p:spTgt>
                                        </p:tgtEl>
                                      </p:cBhvr>
                                      <p:to x="100000" y="80000"/>
                                    </p:animScale>
                                    <p:animScale>
                                      <p:cBhvr>
                                        <p:cTn id="160" dur="166" decel="50000">
                                          <p:stCondLst>
                                            <p:cond delay="1338"/>
                                          </p:stCondLst>
                                        </p:cTn>
                                        <p:tgtEl>
                                          <p:spTgt spid="3">
                                            <p:txEl>
                                              <p:pRg st="8" end="8"/>
                                            </p:txEl>
                                          </p:spTgt>
                                        </p:tgtEl>
                                      </p:cBhvr>
                                      <p:to x="100000" y="100000"/>
                                    </p:animScale>
                                    <p:animScale>
                                      <p:cBhvr>
                                        <p:cTn id="161" dur="26">
                                          <p:stCondLst>
                                            <p:cond delay="1642"/>
                                          </p:stCondLst>
                                        </p:cTn>
                                        <p:tgtEl>
                                          <p:spTgt spid="3">
                                            <p:txEl>
                                              <p:pRg st="8" end="8"/>
                                            </p:txEl>
                                          </p:spTgt>
                                        </p:tgtEl>
                                      </p:cBhvr>
                                      <p:to x="100000" y="90000"/>
                                    </p:animScale>
                                    <p:animScale>
                                      <p:cBhvr>
                                        <p:cTn id="162" dur="166" decel="50000">
                                          <p:stCondLst>
                                            <p:cond delay="1668"/>
                                          </p:stCondLst>
                                        </p:cTn>
                                        <p:tgtEl>
                                          <p:spTgt spid="3">
                                            <p:txEl>
                                              <p:pRg st="8" end="8"/>
                                            </p:txEl>
                                          </p:spTgt>
                                        </p:tgtEl>
                                      </p:cBhvr>
                                      <p:to x="100000" y="100000"/>
                                    </p:animScale>
                                    <p:animScale>
                                      <p:cBhvr>
                                        <p:cTn id="163" dur="26">
                                          <p:stCondLst>
                                            <p:cond delay="1808"/>
                                          </p:stCondLst>
                                        </p:cTn>
                                        <p:tgtEl>
                                          <p:spTgt spid="3">
                                            <p:txEl>
                                              <p:pRg st="8" end="8"/>
                                            </p:txEl>
                                          </p:spTgt>
                                        </p:tgtEl>
                                      </p:cBhvr>
                                      <p:to x="100000" y="95000"/>
                                    </p:animScale>
                                    <p:animScale>
                                      <p:cBhvr>
                                        <p:cTn id="164" dur="166" decel="50000">
                                          <p:stCondLst>
                                            <p:cond delay="1834"/>
                                          </p:stCondLst>
                                        </p:cTn>
                                        <p:tgtEl>
                                          <p:spTgt spid="3">
                                            <p:txEl>
                                              <p:pRg st="8" end="8"/>
                                            </p:txEl>
                                          </p:spTgt>
                                        </p:tgtEl>
                                      </p:cBhvr>
                                      <p:to x="100000" y="100000"/>
                                    </p:animScale>
                                  </p:childTnLst>
                                </p:cTn>
                              </p:par>
                            </p:childTnLst>
                          </p:cTn>
                        </p:par>
                      </p:childTnLst>
                    </p:cTn>
                  </p:par>
                  <p:par>
                    <p:cTn id="165" fill="hold">
                      <p:stCondLst>
                        <p:cond delay="indefinite"/>
                      </p:stCondLst>
                      <p:childTnLst>
                        <p:par>
                          <p:cTn id="166" fill="hold">
                            <p:stCondLst>
                              <p:cond delay="0"/>
                            </p:stCondLst>
                            <p:childTnLst>
                              <p:par>
                                <p:cTn id="167" presetID="26" presetClass="entr" presetSubtype="0" fill="hold" grpId="0" nodeType="clickEffect">
                                  <p:stCondLst>
                                    <p:cond delay="0"/>
                                  </p:stCondLst>
                                  <p:childTnLst>
                                    <p:set>
                                      <p:cBhvr>
                                        <p:cTn id="168" dur="1" fill="hold">
                                          <p:stCondLst>
                                            <p:cond delay="0"/>
                                          </p:stCondLst>
                                        </p:cTn>
                                        <p:tgtEl>
                                          <p:spTgt spid="3">
                                            <p:txEl>
                                              <p:pRg st="9" end="9"/>
                                            </p:txEl>
                                          </p:spTgt>
                                        </p:tgtEl>
                                        <p:attrNameLst>
                                          <p:attrName>style.visibility</p:attrName>
                                        </p:attrNameLst>
                                      </p:cBhvr>
                                      <p:to>
                                        <p:strVal val="visible"/>
                                      </p:to>
                                    </p:set>
                                    <p:animEffect transition="in" filter="wipe(down)">
                                      <p:cBhvr>
                                        <p:cTn id="169" dur="580">
                                          <p:stCondLst>
                                            <p:cond delay="0"/>
                                          </p:stCondLst>
                                        </p:cTn>
                                        <p:tgtEl>
                                          <p:spTgt spid="3">
                                            <p:txEl>
                                              <p:pRg st="9" end="9"/>
                                            </p:txEl>
                                          </p:spTgt>
                                        </p:tgtEl>
                                      </p:cBhvr>
                                    </p:animEffect>
                                    <p:anim calcmode="lin" valueType="num">
                                      <p:cBhvr>
                                        <p:cTn id="170"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71"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72"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73"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74"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175" dur="26">
                                          <p:stCondLst>
                                            <p:cond delay="650"/>
                                          </p:stCondLst>
                                        </p:cTn>
                                        <p:tgtEl>
                                          <p:spTgt spid="3">
                                            <p:txEl>
                                              <p:pRg st="9" end="9"/>
                                            </p:txEl>
                                          </p:spTgt>
                                        </p:tgtEl>
                                      </p:cBhvr>
                                      <p:to x="100000" y="60000"/>
                                    </p:animScale>
                                    <p:animScale>
                                      <p:cBhvr>
                                        <p:cTn id="176" dur="166" decel="50000">
                                          <p:stCondLst>
                                            <p:cond delay="676"/>
                                          </p:stCondLst>
                                        </p:cTn>
                                        <p:tgtEl>
                                          <p:spTgt spid="3">
                                            <p:txEl>
                                              <p:pRg st="9" end="9"/>
                                            </p:txEl>
                                          </p:spTgt>
                                        </p:tgtEl>
                                      </p:cBhvr>
                                      <p:to x="100000" y="100000"/>
                                    </p:animScale>
                                    <p:animScale>
                                      <p:cBhvr>
                                        <p:cTn id="177" dur="26">
                                          <p:stCondLst>
                                            <p:cond delay="1312"/>
                                          </p:stCondLst>
                                        </p:cTn>
                                        <p:tgtEl>
                                          <p:spTgt spid="3">
                                            <p:txEl>
                                              <p:pRg st="9" end="9"/>
                                            </p:txEl>
                                          </p:spTgt>
                                        </p:tgtEl>
                                      </p:cBhvr>
                                      <p:to x="100000" y="80000"/>
                                    </p:animScale>
                                    <p:animScale>
                                      <p:cBhvr>
                                        <p:cTn id="178" dur="166" decel="50000">
                                          <p:stCondLst>
                                            <p:cond delay="1338"/>
                                          </p:stCondLst>
                                        </p:cTn>
                                        <p:tgtEl>
                                          <p:spTgt spid="3">
                                            <p:txEl>
                                              <p:pRg st="9" end="9"/>
                                            </p:txEl>
                                          </p:spTgt>
                                        </p:tgtEl>
                                      </p:cBhvr>
                                      <p:to x="100000" y="100000"/>
                                    </p:animScale>
                                    <p:animScale>
                                      <p:cBhvr>
                                        <p:cTn id="179" dur="26">
                                          <p:stCondLst>
                                            <p:cond delay="1642"/>
                                          </p:stCondLst>
                                        </p:cTn>
                                        <p:tgtEl>
                                          <p:spTgt spid="3">
                                            <p:txEl>
                                              <p:pRg st="9" end="9"/>
                                            </p:txEl>
                                          </p:spTgt>
                                        </p:tgtEl>
                                      </p:cBhvr>
                                      <p:to x="100000" y="90000"/>
                                    </p:animScale>
                                    <p:animScale>
                                      <p:cBhvr>
                                        <p:cTn id="180" dur="166" decel="50000">
                                          <p:stCondLst>
                                            <p:cond delay="1668"/>
                                          </p:stCondLst>
                                        </p:cTn>
                                        <p:tgtEl>
                                          <p:spTgt spid="3">
                                            <p:txEl>
                                              <p:pRg st="9" end="9"/>
                                            </p:txEl>
                                          </p:spTgt>
                                        </p:tgtEl>
                                      </p:cBhvr>
                                      <p:to x="100000" y="100000"/>
                                    </p:animScale>
                                    <p:animScale>
                                      <p:cBhvr>
                                        <p:cTn id="181" dur="26">
                                          <p:stCondLst>
                                            <p:cond delay="1808"/>
                                          </p:stCondLst>
                                        </p:cTn>
                                        <p:tgtEl>
                                          <p:spTgt spid="3">
                                            <p:txEl>
                                              <p:pRg st="9" end="9"/>
                                            </p:txEl>
                                          </p:spTgt>
                                        </p:tgtEl>
                                      </p:cBhvr>
                                      <p:to x="100000" y="95000"/>
                                    </p:animScale>
                                    <p:animScale>
                                      <p:cBhvr>
                                        <p:cTn id="182" dur="166" decel="50000">
                                          <p:stCondLst>
                                            <p:cond delay="1834"/>
                                          </p:stCondLst>
                                        </p:cTn>
                                        <p:tgtEl>
                                          <p:spTgt spid="3">
                                            <p:txEl>
                                              <p:pRg st="9" end="9"/>
                                            </p:txEl>
                                          </p:spTgt>
                                        </p:tgtEl>
                                      </p:cBhvr>
                                      <p:to x="100000" y="100000"/>
                                    </p:animScale>
                                  </p:childTnLst>
                                </p:cTn>
                              </p:par>
                            </p:childTnLst>
                          </p:cTn>
                        </p:par>
                      </p:childTnLst>
                    </p:cTn>
                  </p:par>
                  <p:par>
                    <p:cTn id="183" fill="hold">
                      <p:stCondLst>
                        <p:cond delay="indefinite"/>
                      </p:stCondLst>
                      <p:childTnLst>
                        <p:par>
                          <p:cTn id="184" fill="hold">
                            <p:stCondLst>
                              <p:cond delay="0"/>
                            </p:stCondLst>
                            <p:childTnLst>
                              <p:par>
                                <p:cTn id="185" presetID="6" presetClass="entr" presetSubtype="16" fill="hold" grpId="1" nodeType="clickEffect">
                                  <p:stCondLst>
                                    <p:cond delay="0"/>
                                  </p:stCondLst>
                                  <p:childTnLst>
                                    <p:set>
                                      <p:cBhvr>
                                        <p:cTn id="186" dur="1" fill="hold">
                                          <p:stCondLst>
                                            <p:cond delay="0"/>
                                          </p:stCondLst>
                                        </p:cTn>
                                        <p:tgtEl>
                                          <p:spTgt spid="3">
                                            <p:txEl>
                                              <p:pRg st="0" end="0"/>
                                            </p:txEl>
                                          </p:spTgt>
                                        </p:tgtEl>
                                        <p:attrNameLst>
                                          <p:attrName>style.visibility</p:attrName>
                                        </p:attrNameLst>
                                      </p:cBhvr>
                                      <p:to>
                                        <p:strVal val="visible"/>
                                      </p:to>
                                    </p:set>
                                    <p:animEffect transition="in" filter="circle(in)">
                                      <p:cBhvr>
                                        <p:cTn id="187" dur="2000"/>
                                        <p:tgtEl>
                                          <p:spTgt spid="3">
                                            <p:txEl>
                                              <p:pRg st="0" end="0"/>
                                            </p:txEl>
                                          </p:spTgt>
                                        </p:tgtEl>
                                      </p:cBhvr>
                                    </p:animEffect>
                                  </p:childTnLst>
                                </p:cTn>
                              </p:par>
                              <p:par>
                                <p:cTn id="188" presetID="6" presetClass="entr" presetSubtype="16" fill="hold" grpId="1" nodeType="withEffect">
                                  <p:stCondLst>
                                    <p:cond delay="0"/>
                                  </p:stCondLst>
                                  <p:childTnLst>
                                    <p:set>
                                      <p:cBhvr>
                                        <p:cTn id="189" dur="1" fill="hold">
                                          <p:stCondLst>
                                            <p:cond delay="0"/>
                                          </p:stCondLst>
                                        </p:cTn>
                                        <p:tgtEl>
                                          <p:spTgt spid="3">
                                            <p:txEl>
                                              <p:pRg st="1" end="1"/>
                                            </p:txEl>
                                          </p:spTgt>
                                        </p:tgtEl>
                                        <p:attrNameLst>
                                          <p:attrName>style.visibility</p:attrName>
                                        </p:attrNameLst>
                                      </p:cBhvr>
                                      <p:to>
                                        <p:strVal val="visible"/>
                                      </p:to>
                                    </p:set>
                                    <p:animEffect transition="in" filter="circle(in)">
                                      <p:cBhvr>
                                        <p:cTn id="190" dur="2000"/>
                                        <p:tgtEl>
                                          <p:spTgt spid="3">
                                            <p:txEl>
                                              <p:pRg st="1" end="1"/>
                                            </p:txEl>
                                          </p:spTgt>
                                        </p:tgtEl>
                                      </p:cBhvr>
                                    </p:animEffect>
                                  </p:childTnLst>
                                </p:cTn>
                              </p:par>
                            </p:childTnLst>
                          </p:cTn>
                        </p:par>
                      </p:childTnLst>
                    </p:cTn>
                  </p:par>
                  <p:par>
                    <p:cTn id="191" fill="hold">
                      <p:stCondLst>
                        <p:cond delay="indefinite"/>
                      </p:stCondLst>
                      <p:childTnLst>
                        <p:par>
                          <p:cTn id="192" fill="hold">
                            <p:stCondLst>
                              <p:cond delay="0"/>
                            </p:stCondLst>
                            <p:childTnLst>
                              <p:par>
                                <p:cTn id="193" presetID="6" presetClass="entr" presetSubtype="16" fill="hold" grpId="1" nodeType="clickEffect">
                                  <p:stCondLst>
                                    <p:cond delay="0"/>
                                  </p:stCondLst>
                                  <p:childTnLst>
                                    <p:set>
                                      <p:cBhvr>
                                        <p:cTn id="194" dur="1" fill="hold">
                                          <p:stCondLst>
                                            <p:cond delay="0"/>
                                          </p:stCondLst>
                                        </p:cTn>
                                        <p:tgtEl>
                                          <p:spTgt spid="3">
                                            <p:txEl>
                                              <p:pRg st="2" end="2"/>
                                            </p:txEl>
                                          </p:spTgt>
                                        </p:tgtEl>
                                        <p:attrNameLst>
                                          <p:attrName>style.visibility</p:attrName>
                                        </p:attrNameLst>
                                      </p:cBhvr>
                                      <p:to>
                                        <p:strVal val="visible"/>
                                      </p:to>
                                    </p:set>
                                    <p:animEffect transition="in" filter="circle(in)">
                                      <p:cBhvr>
                                        <p:cTn id="195" dur="2000"/>
                                        <p:tgtEl>
                                          <p:spTgt spid="3">
                                            <p:txEl>
                                              <p:pRg st="2" end="2"/>
                                            </p:txEl>
                                          </p:spTgt>
                                        </p:tgtEl>
                                      </p:cBhvr>
                                    </p:animEffect>
                                  </p:childTnLst>
                                </p:cTn>
                              </p:par>
                            </p:childTnLst>
                          </p:cTn>
                        </p:par>
                      </p:childTnLst>
                    </p:cTn>
                  </p:par>
                  <p:par>
                    <p:cTn id="196" fill="hold">
                      <p:stCondLst>
                        <p:cond delay="indefinite"/>
                      </p:stCondLst>
                      <p:childTnLst>
                        <p:par>
                          <p:cTn id="197" fill="hold">
                            <p:stCondLst>
                              <p:cond delay="0"/>
                            </p:stCondLst>
                            <p:childTnLst>
                              <p:par>
                                <p:cTn id="198" presetID="6" presetClass="entr" presetSubtype="16" fill="hold" grpId="1" nodeType="clickEffect">
                                  <p:stCondLst>
                                    <p:cond delay="0"/>
                                  </p:stCondLst>
                                  <p:childTnLst>
                                    <p:set>
                                      <p:cBhvr>
                                        <p:cTn id="199" dur="1" fill="hold">
                                          <p:stCondLst>
                                            <p:cond delay="0"/>
                                          </p:stCondLst>
                                        </p:cTn>
                                        <p:tgtEl>
                                          <p:spTgt spid="3">
                                            <p:txEl>
                                              <p:pRg st="3" end="3"/>
                                            </p:txEl>
                                          </p:spTgt>
                                        </p:tgtEl>
                                        <p:attrNameLst>
                                          <p:attrName>style.visibility</p:attrName>
                                        </p:attrNameLst>
                                      </p:cBhvr>
                                      <p:to>
                                        <p:strVal val="visible"/>
                                      </p:to>
                                    </p:set>
                                    <p:animEffect transition="in" filter="circle(in)">
                                      <p:cBhvr>
                                        <p:cTn id="200" dur="2000"/>
                                        <p:tgtEl>
                                          <p:spTgt spid="3">
                                            <p:txEl>
                                              <p:pRg st="3" end="3"/>
                                            </p:txEl>
                                          </p:spTgt>
                                        </p:tgtEl>
                                      </p:cBhvr>
                                    </p:animEffect>
                                  </p:childTnLst>
                                </p:cTn>
                              </p:par>
                              <p:par>
                                <p:cTn id="201" presetID="6" presetClass="entr" presetSubtype="16" fill="hold" grpId="1" nodeType="withEffect">
                                  <p:stCondLst>
                                    <p:cond delay="0"/>
                                  </p:stCondLst>
                                  <p:childTnLst>
                                    <p:set>
                                      <p:cBhvr>
                                        <p:cTn id="202" dur="1" fill="hold">
                                          <p:stCondLst>
                                            <p:cond delay="0"/>
                                          </p:stCondLst>
                                        </p:cTn>
                                        <p:tgtEl>
                                          <p:spTgt spid="3">
                                            <p:txEl>
                                              <p:pRg st="4" end="4"/>
                                            </p:txEl>
                                          </p:spTgt>
                                        </p:tgtEl>
                                        <p:attrNameLst>
                                          <p:attrName>style.visibility</p:attrName>
                                        </p:attrNameLst>
                                      </p:cBhvr>
                                      <p:to>
                                        <p:strVal val="visible"/>
                                      </p:to>
                                    </p:set>
                                    <p:animEffect transition="in" filter="circle(in)">
                                      <p:cBhvr>
                                        <p:cTn id="203" dur="2000"/>
                                        <p:tgtEl>
                                          <p:spTgt spid="3">
                                            <p:txEl>
                                              <p:pRg st="4" end="4"/>
                                            </p:txEl>
                                          </p:spTgt>
                                        </p:tgtEl>
                                      </p:cBhvr>
                                    </p:animEffect>
                                  </p:childTnLst>
                                </p:cTn>
                              </p:par>
                              <p:par>
                                <p:cTn id="204" presetID="6" presetClass="entr" presetSubtype="16" fill="hold" grpId="1" nodeType="withEffect">
                                  <p:stCondLst>
                                    <p:cond delay="0"/>
                                  </p:stCondLst>
                                  <p:childTnLst>
                                    <p:set>
                                      <p:cBhvr>
                                        <p:cTn id="205" dur="1" fill="hold">
                                          <p:stCondLst>
                                            <p:cond delay="0"/>
                                          </p:stCondLst>
                                        </p:cTn>
                                        <p:tgtEl>
                                          <p:spTgt spid="3">
                                            <p:txEl>
                                              <p:pRg st="5" end="5"/>
                                            </p:txEl>
                                          </p:spTgt>
                                        </p:tgtEl>
                                        <p:attrNameLst>
                                          <p:attrName>style.visibility</p:attrName>
                                        </p:attrNameLst>
                                      </p:cBhvr>
                                      <p:to>
                                        <p:strVal val="visible"/>
                                      </p:to>
                                    </p:set>
                                    <p:animEffect transition="in" filter="circle(in)">
                                      <p:cBhvr>
                                        <p:cTn id="206" dur="2000"/>
                                        <p:tgtEl>
                                          <p:spTgt spid="3">
                                            <p:txEl>
                                              <p:pRg st="5" end="5"/>
                                            </p:txEl>
                                          </p:spTgt>
                                        </p:tgtEl>
                                      </p:cBhvr>
                                    </p:animEffect>
                                  </p:childTnLst>
                                </p:cTn>
                              </p:par>
                            </p:childTnLst>
                          </p:cTn>
                        </p:par>
                      </p:childTnLst>
                    </p:cTn>
                  </p:par>
                  <p:par>
                    <p:cTn id="207" fill="hold">
                      <p:stCondLst>
                        <p:cond delay="indefinite"/>
                      </p:stCondLst>
                      <p:childTnLst>
                        <p:par>
                          <p:cTn id="208" fill="hold">
                            <p:stCondLst>
                              <p:cond delay="0"/>
                            </p:stCondLst>
                            <p:childTnLst>
                              <p:par>
                                <p:cTn id="209" presetID="6" presetClass="entr" presetSubtype="16" fill="hold" grpId="1" nodeType="clickEffect">
                                  <p:stCondLst>
                                    <p:cond delay="0"/>
                                  </p:stCondLst>
                                  <p:childTnLst>
                                    <p:set>
                                      <p:cBhvr>
                                        <p:cTn id="210" dur="1" fill="hold">
                                          <p:stCondLst>
                                            <p:cond delay="0"/>
                                          </p:stCondLst>
                                        </p:cTn>
                                        <p:tgtEl>
                                          <p:spTgt spid="3">
                                            <p:txEl>
                                              <p:pRg st="6" end="6"/>
                                            </p:txEl>
                                          </p:spTgt>
                                        </p:tgtEl>
                                        <p:attrNameLst>
                                          <p:attrName>style.visibility</p:attrName>
                                        </p:attrNameLst>
                                      </p:cBhvr>
                                      <p:to>
                                        <p:strVal val="visible"/>
                                      </p:to>
                                    </p:set>
                                    <p:animEffect transition="in" filter="circle(in)">
                                      <p:cBhvr>
                                        <p:cTn id="211" dur="2000"/>
                                        <p:tgtEl>
                                          <p:spTgt spid="3">
                                            <p:txEl>
                                              <p:pRg st="6" end="6"/>
                                            </p:txEl>
                                          </p:spTgt>
                                        </p:tgtEl>
                                      </p:cBhvr>
                                    </p:animEffect>
                                  </p:childTnLst>
                                </p:cTn>
                              </p:par>
                              <p:par>
                                <p:cTn id="212" presetID="6" presetClass="entr" presetSubtype="16" fill="hold" grpId="1" nodeType="withEffect">
                                  <p:stCondLst>
                                    <p:cond delay="0"/>
                                  </p:stCondLst>
                                  <p:childTnLst>
                                    <p:set>
                                      <p:cBhvr>
                                        <p:cTn id="213" dur="1" fill="hold">
                                          <p:stCondLst>
                                            <p:cond delay="0"/>
                                          </p:stCondLst>
                                        </p:cTn>
                                        <p:tgtEl>
                                          <p:spTgt spid="3">
                                            <p:txEl>
                                              <p:pRg st="7" end="7"/>
                                            </p:txEl>
                                          </p:spTgt>
                                        </p:tgtEl>
                                        <p:attrNameLst>
                                          <p:attrName>style.visibility</p:attrName>
                                        </p:attrNameLst>
                                      </p:cBhvr>
                                      <p:to>
                                        <p:strVal val="visible"/>
                                      </p:to>
                                    </p:set>
                                    <p:animEffect transition="in" filter="circle(in)">
                                      <p:cBhvr>
                                        <p:cTn id="214" dur="2000"/>
                                        <p:tgtEl>
                                          <p:spTgt spid="3">
                                            <p:txEl>
                                              <p:pRg st="7" end="7"/>
                                            </p:txEl>
                                          </p:spTgt>
                                        </p:tgtEl>
                                      </p:cBhvr>
                                    </p:animEffect>
                                  </p:childTnLst>
                                </p:cTn>
                              </p:par>
                              <p:par>
                                <p:cTn id="215" presetID="6" presetClass="entr" presetSubtype="16" fill="hold" grpId="1" nodeType="withEffect">
                                  <p:stCondLst>
                                    <p:cond delay="0"/>
                                  </p:stCondLst>
                                  <p:childTnLst>
                                    <p:set>
                                      <p:cBhvr>
                                        <p:cTn id="216" dur="1" fill="hold">
                                          <p:stCondLst>
                                            <p:cond delay="0"/>
                                          </p:stCondLst>
                                        </p:cTn>
                                        <p:tgtEl>
                                          <p:spTgt spid="3">
                                            <p:txEl>
                                              <p:pRg st="8" end="8"/>
                                            </p:txEl>
                                          </p:spTgt>
                                        </p:tgtEl>
                                        <p:attrNameLst>
                                          <p:attrName>style.visibility</p:attrName>
                                        </p:attrNameLst>
                                      </p:cBhvr>
                                      <p:to>
                                        <p:strVal val="visible"/>
                                      </p:to>
                                    </p:set>
                                    <p:animEffect transition="in" filter="circle(in)">
                                      <p:cBhvr>
                                        <p:cTn id="217" dur="2000"/>
                                        <p:tgtEl>
                                          <p:spTgt spid="3">
                                            <p:txEl>
                                              <p:pRg st="8" end="8"/>
                                            </p:txEl>
                                          </p:spTgt>
                                        </p:tgtEl>
                                      </p:cBhvr>
                                    </p:animEffect>
                                  </p:childTnLst>
                                </p:cTn>
                              </p:par>
                              <p:par>
                                <p:cTn id="218" presetID="6" presetClass="entr" presetSubtype="16" fill="hold" grpId="1" nodeType="withEffect">
                                  <p:stCondLst>
                                    <p:cond delay="0"/>
                                  </p:stCondLst>
                                  <p:childTnLst>
                                    <p:set>
                                      <p:cBhvr>
                                        <p:cTn id="219" dur="1" fill="hold">
                                          <p:stCondLst>
                                            <p:cond delay="0"/>
                                          </p:stCondLst>
                                        </p:cTn>
                                        <p:tgtEl>
                                          <p:spTgt spid="3">
                                            <p:txEl>
                                              <p:pRg st="9" end="9"/>
                                            </p:txEl>
                                          </p:spTgt>
                                        </p:tgtEl>
                                        <p:attrNameLst>
                                          <p:attrName>style.visibility</p:attrName>
                                        </p:attrNameLst>
                                      </p:cBhvr>
                                      <p:to>
                                        <p:strVal val="visible"/>
                                      </p:to>
                                    </p:set>
                                    <p:animEffect transition="in" filter="circle(in)">
                                      <p:cBhvr>
                                        <p:cTn id="220"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70000" lnSpcReduction="20000"/>
          </a:bodyPr>
          <a:lstStyle/>
          <a:p>
            <a:r>
              <a:rPr lang="en-US" dirty="0"/>
              <a:t>Numerous revolutionary coup attempts</a:t>
            </a:r>
          </a:p>
          <a:p>
            <a:r>
              <a:rPr lang="en-US" dirty="0"/>
              <a:t>Spartacus League </a:t>
            </a:r>
          </a:p>
          <a:p>
            <a:pPr lvl="1"/>
            <a:r>
              <a:rPr lang="en-US" dirty="0"/>
              <a:t>Socialist revolutionaries Dec. 1918</a:t>
            </a:r>
          </a:p>
          <a:p>
            <a:pPr lvl="1"/>
            <a:r>
              <a:rPr lang="en-US" dirty="0"/>
              <a:t>Attempt to destabilize Weimar Republic</a:t>
            </a:r>
          </a:p>
          <a:p>
            <a:pPr lvl="1"/>
            <a:r>
              <a:rPr lang="en-US" dirty="0"/>
              <a:t>Leaders arrested and killed in prison</a:t>
            </a:r>
          </a:p>
          <a:p>
            <a:r>
              <a:rPr lang="en-US" dirty="0"/>
              <a:t>1920 Revolution Dr. Wolfgang </a:t>
            </a:r>
            <a:r>
              <a:rPr lang="en-US" dirty="0" err="1"/>
              <a:t>Kapp</a:t>
            </a:r>
            <a:endParaRPr lang="en-US" dirty="0"/>
          </a:p>
          <a:p>
            <a:pPr lvl="1"/>
            <a:r>
              <a:rPr lang="en-US" dirty="0"/>
              <a:t>Berlin</a:t>
            </a:r>
          </a:p>
          <a:p>
            <a:pPr lvl="1"/>
            <a:r>
              <a:rPr lang="en-US" dirty="0"/>
              <a:t>Fails after a general strike</a:t>
            </a:r>
          </a:p>
          <a:p>
            <a:r>
              <a:rPr lang="en-US" dirty="0"/>
              <a:t>1923 Beer Hall Putsch</a:t>
            </a:r>
          </a:p>
          <a:p>
            <a:pPr lvl="1"/>
            <a:r>
              <a:rPr lang="en-US" dirty="0"/>
              <a:t>Hitler and SA attempted revolution in Munich </a:t>
            </a:r>
          </a:p>
        </p:txBody>
      </p:sp>
      <p:pic>
        <p:nvPicPr>
          <p:cNvPr id="5" name="Content Placeholder 4"/>
          <p:cNvPicPr>
            <a:picLocks noGrp="1" noChangeAspect="1"/>
          </p:cNvPicPr>
          <p:nvPr>
            <p:ph sz="half" idx="2"/>
          </p:nvPr>
        </p:nvPicPr>
        <p:blipFill>
          <a:blip r:embed="rId2"/>
          <a:stretch>
            <a:fillRect/>
          </a:stretch>
        </p:blipFill>
        <p:spPr>
          <a:xfrm>
            <a:off x="5181600" y="1682629"/>
            <a:ext cx="3209925" cy="2047875"/>
          </a:xfrm>
          <a:prstGeom prst="rect">
            <a:avLst/>
          </a:prstGeom>
        </p:spPr>
      </p:pic>
      <p:sp>
        <p:nvSpPr>
          <p:cNvPr id="4" name="Title 3"/>
          <p:cNvSpPr>
            <a:spLocks noGrp="1"/>
          </p:cNvSpPr>
          <p:nvPr>
            <p:ph type="title"/>
          </p:nvPr>
        </p:nvSpPr>
        <p:spPr/>
        <p:txBody>
          <a:bodyPr/>
          <a:lstStyle/>
          <a:p>
            <a:r>
              <a:rPr lang="en-US" dirty="0"/>
              <a:t>Weimar republic</a:t>
            </a:r>
          </a:p>
        </p:txBody>
      </p:sp>
    </p:spTree>
    <p:extLst>
      <p:ext uri="{BB962C8B-B14F-4D97-AF65-F5344CB8AC3E}">
        <p14:creationId xmlns:p14="http://schemas.microsoft.com/office/powerpoint/2010/main" val="1886997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500"/>
                                        <p:tgtEl>
                                          <p:spTgt spid="2">
                                            <p:txEl>
                                              <p:pRg st="8" end="8"/>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
                                            <p:txEl>
                                              <p:pRg st="9" end="9"/>
                                            </p:txEl>
                                          </p:spTgt>
                                        </p:tgtEl>
                                        <p:attrNameLst>
                                          <p:attrName>style.visibility</p:attrName>
                                        </p:attrNameLst>
                                      </p:cBhvr>
                                      <p:to>
                                        <p:strVal val="visible"/>
                                      </p:to>
                                    </p:set>
                                    <p:animEffect transition="in" filter="fade">
                                      <p:cBhvr>
                                        <p:cTn id="50"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600200"/>
            <a:ext cx="4038600" cy="5257800"/>
          </a:xfrm>
        </p:spPr>
        <p:txBody>
          <a:bodyPr>
            <a:normAutofit fontScale="62500" lnSpcReduction="20000"/>
          </a:bodyPr>
          <a:lstStyle/>
          <a:p>
            <a:r>
              <a:rPr lang="en-US" dirty="0"/>
              <a:t>Constant revolutions and uprising lead to Germany missing a payment on reparations – could be paid in raw materials</a:t>
            </a:r>
          </a:p>
          <a:p>
            <a:r>
              <a:rPr lang="en-US" dirty="0"/>
              <a:t>French occupation of Ruhr an industrial heartland</a:t>
            </a:r>
          </a:p>
          <a:p>
            <a:r>
              <a:rPr lang="en-US" dirty="0"/>
              <a:t>Weimar Republic prints money to pay off reparations </a:t>
            </a:r>
            <a:r>
              <a:rPr lang="en-US" dirty="0">
                <a:sym typeface="Wingdings" panose="05000000000000000000" pitchFamily="2" charset="2"/>
              </a:rPr>
              <a:t> Hyperinflation! </a:t>
            </a:r>
          </a:p>
          <a:p>
            <a:pPr lvl="1"/>
            <a:r>
              <a:rPr lang="en-US" dirty="0">
                <a:sym typeface="Wingdings" panose="05000000000000000000" pitchFamily="2" charset="2"/>
              </a:rPr>
              <a:t>Loaf of Bread – Jan. 1923 = 163 marks  Nov. 1923 = 75 billion marks</a:t>
            </a:r>
          </a:p>
          <a:p>
            <a:r>
              <a:rPr lang="en-US" dirty="0">
                <a:sym typeface="Wingdings" panose="05000000000000000000" pitchFamily="2" charset="2"/>
              </a:rPr>
              <a:t>1924 Dawes Plan –</a:t>
            </a:r>
          </a:p>
          <a:p>
            <a:pPr lvl="1"/>
            <a:r>
              <a:rPr lang="en-US" dirty="0">
                <a:sym typeface="Wingdings" panose="05000000000000000000" pitchFamily="2" charset="2"/>
              </a:rPr>
              <a:t>French leave Ruhr</a:t>
            </a:r>
          </a:p>
          <a:p>
            <a:pPr lvl="1"/>
            <a:r>
              <a:rPr lang="en-US" dirty="0">
                <a:sym typeface="Wingdings" panose="05000000000000000000" pitchFamily="2" charset="2"/>
              </a:rPr>
              <a:t>Staggered reparation repayment, </a:t>
            </a:r>
          </a:p>
          <a:p>
            <a:pPr lvl="1"/>
            <a:r>
              <a:rPr lang="en-US" dirty="0">
                <a:sym typeface="Wingdings" panose="05000000000000000000" pitchFamily="2" charset="2"/>
              </a:rPr>
              <a:t>800 million mark loan from US</a:t>
            </a:r>
          </a:p>
          <a:p>
            <a:r>
              <a:rPr lang="en-US" dirty="0">
                <a:sym typeface="Wingdings" panose="05000000000000000000" pitchFamily="2" charset="2"/>
              </a:rPr>
              <a:t>Oct. 1929 – Wall Street collapse, US recalls loans…</a:t>
            </a:r>
          </a:p>
        </p:txBody>
      </p:sp>
      <p:sp>
        <p:nvSpPr>
          <p:cNvPr id="4" name="Title 3"/>
          <p:cNvSpPr>
            <a:spLocks noGrp="1"/>
          </p:cNvSpPr>
          <p:nvPr>
            <p:ph type="title"/>
          </p:nvPr>
        </p:nvSpPr>
        <p:spPr/>
        <p:txBody>
          <a:bodyPr/>
          <a:lstStyle/>
          <a:p>
            <a:r>
              <a:rPr lang="en-US" dirty="0"/>
              <a:t>Economic Hardships</a:t>
            </a:r>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752600"/>
            <a:ext cx="4038600" cy="2325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114800"/>
            <a:ext cx="1866900"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092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heel(1)">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heel(1)">
                                      <p:cBhvr>
                                        <p:cTn id="17" dur="2000"/>
                                        <p:tgtEl>
                                          <p:spTgt spid="2">
                                            <p:txEl>
                                              <p:pRg st="2" end="2"/>
                                            </p:txEl>
                                          </p:spTgt>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wheel(1)">
                                      <p:cBhvr>
                                        <p:cTn id="20" dur="20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wheel(1)">
                                      <p:cBhvr>
                                        <p:cTn id="25" dur="2000"/>
                                        <p:tgtEl>
                                          <p:spTgt spid="2">
                                            <p:txEl>
                                              <p:pRg st="4" end="4"/>
                                            </p:txEl>
                                          </p:spTgt>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wheel(1)">
                                      <p:cBhvr>
                                        <p:cTn id="28" dur="2000"/>
                                        <p:tgtEl>
                                          <p:spTgt spid="2">
                                            <p:txEl>
                                              <p:pRg st="5" end="5"/>
                                            </p:txEl>
                                          </p:spTgt>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wheel(1)">
                                      <p:cBhvr>
                                        <p:cTn id="31" dur="2000"/>
                                        <p:tgtEl>
                                          <p:spTgt spid="2">
                                            <p:txEl>
                                              <p:pRg st="6" end="6"/>
                                            </p:txEl>
                                          </p:spTgt>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2">
                                            <p:txEl>
                                              <p:pRg st="7" end="7"/>
                                            </p:txEl>
                                          </p:spTgt>
                                        </p:tgtEl>
                                        <p:attrNameLst>
                                          <p:attrName>style.visibility</p:attrName>
                                        </p:attrNameLst>
                                      </p:cBhvr>
                                      <p:to>
                                        <p:strVal val="visible"/>
                                      </p:to>
                                    </p:set>
                                    <p:animEffect transition="in" filter="wheel(1)">
                                      <p:cBhvr>
                                        <p:cTn id="34" dur="2000"/>
                                        <p:tgtEl>
                                          <p:spTgt spid="2">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animEffect transition="in" filter="wheel(1)">
                                      <p:cBhvr>
                                        <p:cTn id="39" dur="2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p:txBody>
          <a:bodyPr/>
          <a:lstStyle/>
          <a:p>
            <a:r>
              <a:rPr lang="en-US" dirty="0"/>
              <a:t>NSDAP – National Socialist German Workers’ Party</a:t>
            </a:r>
          </a:p>
          <a:p>
            <a:r>
              <a:rPr lang="en-US" dirty="0"/>
              <a:t>Founded 1919 Anton Drexler as German Workers’ Party</a:t>
            </a:r>
          </a:p>
          <a:p>
            <a:r>
              <a:rPr lang="en-US" dirty="0"/>
              <a:t>Adolf Hitler would become chairman 1921</a:t>
            </a:r>
          </a:p>
          <a:p>
            <a:endParaRPr lang="en-US" dirty="0"/>
          </a:p>
          <a:p>
            <a:pPr marL="45720" indent="0">
              <a:buNone/>
            </a:pPr>
            <a:endParaRPr lang="en-US" dirty="0"/>
          </a:p>
        </p:txBody>
      </p:sp>
      <p:sp>
        <p:nvSpPr>
          <p:cNvPr id="4" name="Title 3"/>
          <p:cNvSpPr>
            <a:spLocks noGrp="1"/>
          </p:cNvSpPr>
          <p:nvPr>
            <p:ph type="title"/>
          </p:nvPr>
        </p:nvSpPr>
        <p:spPr/>
        <p:txBody>
          <a:bodyPr/>
          <a:lstStyle/>
          <a:p>
            <a:r>
              <a:rPr lang="en-US" dirty="0"/>
              <a:t>Nazis</a:t>
            </a:r>
          </a:p>
        </p:txBody>
      </p:sp>
      <p:pic>
        <p:nvPicPr>
          <p:cNvPr id="409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33400" y="1981200"/>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9819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RespondGraph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5358</TotalTime>
  <Words>2300</Words>
  <Application>Microsoft Office PowerPoint</Application>
  <PresentationFormat>On-screen Show (4:3)</PresentationFormat>
  <Paragraphs>238</Paragraphs>
  <Slides>28</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Arial</vt:lpstr>
      <vt:lpstr>Calibri</vt:lpstr>
      <vt:lpstr>Franklin Gothic Medium</vt:lpstr>
      <vt:lpstr>Wingdings</vt:lpstr>
      <vt:lpstr>Wingdings 2</vt:lpstr>
      <vt:lpstr>iRespondGraphMaster</vt:lpstr>
      <vt:lpstr>Grid</vt:lpstr>
      <vt:lpstr>Authoritarian states</vt:lpstr>
      <vt:lpstr>Collapse of empires</vt:lpstr>
      <vt:lpstr>Collapse of German empire</vt:lpstr>
      <vt:lpstr>Territorial Loss Germany</vt:lpstr>
      <vt:lpstr>PowerPoint Presentation</vt:lpstr>
      <vt:lpstr>Weimar Republic</vt:lpstr>
      <vt:lpstr>Weimar republic</vt:lpstr>
      <vt:lpstr>Economic Hardships</vt:lpstr>
      <vt:lpstr>Nazis</vt:lpstr>
      <vt:lpstr>Adolf Hitler</vt:lpstr>
      <vt:lpstr>Nazis development</vt:lpstr>
      <vt:lpstr>Rise to power</vt:lpstr>
      <vt:lpstr>Political Power Players</vt:lpstr>
      <vt:lpstr>German Constitutional Articles</vt:lpstr>
      <vt:lpstr>Politics</vt:lpstr>
      <vt:lpstr>Politics</vt:lpstr>
      <vt:lpstr>politics</vt:lpstr>
      <vt:lpstr>Politics</vt:lpstr>
      <vt:lpstr>Enabling Act 1933</vt:lpstr>
      <vt:lpstr>PowerPoint Presentation</vt:lpstr>
      <vt:lpstr>Establishing the one party state</vt:lpstr>
      <vt:lpstr>Consolidation</vt:lpstr>
      <vt:lpstr>Consolidation</vt:lpstr>
      <vt:lpstr>Hitler’s Ideologies</vt:lpstr>
      <vt:lpstr>Ideology and State</vt:lpstr>
      <vt:lpstr>Propaganda</vt:lpstr>
      <vt:lpstr>Army</vt:lpstr>
      <vt:lpstr>Opposition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Authoritarian and Single party states</dc:title>
  <dc:creator>Donald Lynch</dc:creator>
  <cp:lastModifiedBy>Donald Lynch</cp:lastModifiedBy>
  <cp:revision>69</cp:revision>
  <dcterms:created xsi:type="dcterms:W3CDTF">2015-04-06T13:02:09Z</dcterms:created>
  <dcterms:modified xsi:type="dcterms:W3CDTF">2019-11-01T12:08:54Z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oReflect">
    <vt:bool>false</vt:bool>
  </property>
  <property fmtid="{D5CDD505-2E9C-101B-9397-08002B2CF9AE}" pid="3" name="KeepGraph">
    <vt:bool>false</vt:bool>
  </property>
</Properties>
</file>