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72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Lynch" userId="874aedd4-8584-4ce0-af62-304e8e867e63" providerId="ADAL" clId="{A853D0EA-83C3-440E-B3E9-E0AC65047AB1}"/>
    <pc:docChg chg="modSld">
      <pc:chgData name="Donald Lynch" userId="874aedd4-8584-4ce0-af62-304e8e867e63" providerId="ADAL" clId="{A853D0EA-83C3-440E-B3E9-E0AC65047AB1}" dt="2019-09-06T13:12:15.178" v="88" actId="20577"/>
      <pc:docMkLst>
        <pc:docMk/>
      </pc:docMkLst>
      <pc:sldChg chg="modSp">
        <pc:chgData name="Donald Lynch" userId="874aedd4-8584-4ce0-af62-304e8e867e63" providerId="ADAL" clId="{A853D0EA-83C3-440E-B3E9-E0AC65047AB1}" dt="2019-09-06T13:12:15.178" v="88" actId="20577"/>
        <pc:sldMkLst>
          <pc:docMk/>
          <pc:sldMk cId="3992466327" sldId="256"/>
        </pc:sldMkLst>
        <pc:spChg chg="mod">
          <ac:chgData name="Donald Lynch" userId="874aedd4-8584-4ce0-af62-304e8e867e63" providerId="ADAL" clId="{A853D0EA-83C3-440E-B3E9-E0AC65047AB1}" dt="2019-09-06T13:12:15.178" v="88" actId="20577"/>
          <ac:spMkLst>
            <pc:docMk/>
            <pc:sldMk cId="3992466327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944A8B-E8F5-4A9B-AC4E-146D2A33B51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8BF0D8-4609-421F-9A2A-55531C9499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4200" b="0" spc="-100" baseline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kumimoji="0" lang="en-US" sz="4200" b="0" spc="-100" baseline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6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7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8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00:30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 are learning about China Mao.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China: Century of Humiliation - Mao</a:t>
            </a:r>
          </a:p>
        </p:txBody>
      </p:sp>
    </p:spTree>
    <p:extLst>
      <p:ext uri="{BB962C8B-B14F-4D97-AF65-F5344CB8AC3E}">
        <p14:creationId xmlns:p14="http://schemas.microsoft.com/office/powerpoint/2010/main" val="399246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to Humiliation and Qing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Xinhai</a:t>
            </a:r>
            <a:r>
              <a:rPr lang="en-US" dirty="0"/>
              <a:t> Revolution, Revolution of 1911, Chinese Revolution</a:t>
            </a:r>
          </a:p>
          <a:p>
            <a:pPr>
              <a:buClr>
                <a:srgbClr val="7030A0"/>
              </a:buClr>
            </a:pPr>
            <a:r>
              <a:rPr lang="en-US" dirty="0"/>
              <a:t>Failures of the Qing during the past century</a:t>
            </a:r>
          </a:p>
          <a:p>
            <a:pPr>
              <a:buClr>
                <a:srgbClr val="7030A0"/>
              </a:buClr>
            </a:pPr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 &amp; Nationalist party largest group of opposition take control</a:t>
            </a:r>
          </a:p>
          <a:p>
            <a:pPr>
              <a:buClr>
                <a:srgbClr val="7030A0"/>
              </a:buClr>
            </a:pPr>
            <a:r>
              <a:rPr lang="en-US" dirty="0"/>
              <a:t>Dec. 29, 1911 elections – Sun </a:t>
            </a:r>
            <a:r>
              <a:rPr lang="en-US" dirty="0" err="1"/>
              <a:t>Yat-sen</a:t>
            </a:r>
            <a:r>
              <a:rPr lang="en-US" dirty="0"/>
              <a:t> provisional president of Republic of China</a:t>
            </a:r>
          </a:p>
          <a:p>
            <a:pPr>
              <a:buClr>
                <a:srgbClr val="7030A0"/>
              </a:buClr>
            </a:pPr>
            <a:r>
              <a:rPr lang="en-US" dirty="0"/>
              <a:t>Formal abdication Feb. 12, 1912 – Pu Yi – child emperor born 1906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17" y="1524000"/>
            <a:ext cx="33308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Sun’s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1) </a:t>
            </a:r>
            <a:r>
              <a:rPr lang="en-US" b="1" dirty="0"/>
              <a:t>Nationalism</a:t>
            </a:r>
            <a:r>
              <a:rPr lang="en-US" dirty="0"/>
              <a:t> – union of Chinese under strong central government free of foreign control</a:t>
            </a:r>
          </a:p>
          <a:p>
            <a:pPr>
              <a:buClr>
                <a:srgbClr val="7030A0"/>
              </a:buClr>
            </a:pPr>
            <a:r>
              <a:rPr lang="en-US" dirty="0"/>
              <a:t>2) </a:t>
            </a:r>
            <a:r>
              <a:rPr lang="en-US" b="1" dirty="0"/>
              <a:t>Democracy </a:t>
            </a:r>
            <a:r>
              <a:rPr lang="en-US" dirty="0"/>
              <a:t>– government of the people</a:t>
            </a:r>
          </a:p>
          <a:p>
            <a:pPr>
              <a:buClr>
                <a:srgbClr val="7030A0"/>
              </a:buClr>
            </a:pPr>
            <a:r>
              <a:rPr lang="en-US" dirty="0"/>
              <a:t>3) </a:t>
            </a:r>
            <a:r>
              <a:rPr lang="en-US" b="1" dirty="0"/>
              <a:t>Livelihood</a:t>
            </a:r>
            <a:r>
              <a:rPr lang="en-US" dirty="0"/>
              <a:t> – fair and equal distribution of resources, including land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17" y="1524000"/>
            <a:ext cx="33308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Kuomintang KMT (</a:t>
            </a:r>
            <a:r>
              <a:rPr lang="en-US" dirty="0" err="1"/>
              <a:t>Guomindang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Unfortunately, in the Warlord Era 1916-1928 military groups controlled much of China – as Nationalists failed to unify the state</a:t>
            </a:r>
          </a:p>
          <a:p>
            <a:pPr>
              <a:buClr>
                <a:srgbClr val="7030A0"/>
              </a:buClr>
            </a:pPr>
            <a:r>
              <a:rPr lang="en-US" dirty="0"/>
              <a:t>WWI China declares war on Germany – hopes to show world it belongs in power structure</a:t>
            </a:r>
          </a:p>
          <a:p>
            <a:pPr>
              <a:buClr>
                <a:srgbClr val="7030A0"/>
              </a:buClr>
            </a:pPr>
            <a:r>
              <a:rPr lang="en-US" b="1" dirty="0"/>
              <a:t>Treaty of Versailles </a:t>
            </a:r>
            <a:r>
              <a:rPr lang="en-US" dirty="0"/>
              <a:t>– Japan gains German holdings in China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3334"/>
            <a:ext cx="4059238" cy="32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Fourth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59936" cy="51816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1919 – protests around China responding to Treaty of Versailles</a:t>
            </a:r>
          </a:p>
          <a:p>
            <a:pPr>
              <a:buClr>
                <a:srgbClr val="7030A0"/>
              </a:buClr>
            </a:pPr>
            <a:r>
              <a:rPr lang="en-US" dirty="0"/>
              <a:t>Students began it, but it spreads to a nationalist movement</a:t>
            </a:r>
          </a:p>
          <a:p>
            <a:pPr>
              <a:buClr>
                <a:srgbClr val="7030A0"/>
              </a:buClr>
            </a:pPr>
            <a:r>
              <a:rPr lang="en-US" dirty="0"/>
              <a:t>Also – Marxism-Leninism: 12 delegates (Mao included) held First National Congress in Shanghai 1921 establishing Communist Party of China (CCP)</a:t>
            </a:r>
          </a:p>
          <a:p>
            <a:pPr>
              <a:buClr>
                <a:srgbClr val="7030A0"/>
              </a:buClr>
            </a:pPr>
            <a:r>
              <a:rPr lang="en-US" dirty="0"/>
              <a:t>Goal of the party: take control of gov’t to centrally plan – agriculture, education, and society. Mao believes peasants most important in this plan.</a:t>
            </a:r>
          </a:p>
          <a:p>
            <a:pPr>
              <a:buClr>
                <a:srgbClr val="7030A0"/>
              </a:buClr>
            </a:pPr>
            <a:r>
              <a:rPr lang="en-US" dirty="0"/>
              <a:t>Mao studies peasants in countryside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Forms soviets in two provinces </a:t>
            </a:r>
          </a:p>
          <a:p>
            <a:pPr>
              <a:buClr>
                <a:srgbClr val="7030A0"/>
              </a:buClr>
            </a:pPr>
            <a:r>
              <a:rPr lang="en-US" dirty="0"/>
              <a:t>Nationalists form alliance with CCP to fight warlords – then Japanese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63266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Sun dies 1925</a:t>
            </a:r>
          </a:p>
          <a:p>
            <a:pPr>
              <a:buClr>
                <a:srgbClr val="7030A0"/>
              </a:buClr>
            </a:pPr>
            <a:r>
              <a:rPr lang="en-US" dirty="0"/>
              <a:t>Chiang Kai-shek rules over army, ruler 1926</a:t>
            </a:r>
          </a:p>
          <a:p>
            <a:pPr>
              <a:buClr>
                <a:srgbClr val="7030A0"/>
              </a:buClr>
            </a:pPr>
            <a:r>
              <a:rPr lang="en-US" dirty="0"/>
              <a:t>First United Front: Northern Expedition to overthrow northern warlords</a:t>
            </a:r>
          </a:p>
          <a:p>
            <a:pPr>
              <a:buClr>
                <a:srgbClr val="7030A0"/>
              </a:buClr>
            </a:pPr>
            <a:r>
              <a:rPr lang="en-US" dirty="0"/>
              <a:t>1927 – Shanghai Massacre – thousands of Communists purged from the “party.” </a:t>
            </a:r>
          </a:p>
          <a:p>
            <a:pPr>
              <a:buClr>
                <a:srgbClr val="7030A0"/>
              </a:buClr>
            </a:pPr>
            <a:r>
              <a:rPr lang="en-US" dirty="0"/>
              <a:t>National Republic of China formed and recognized by Europeans</a:t>
            </a:r>
          </a:p>
          <a:p>
            <a:pPr>
              <a:buClr>
                <a:srgbClr val="7030A0"/>
              </a:buClr>
            </a:pPr>
            <a:r>
              <a:rPr lang="en-US" dirty="0"/>
              <a:t>Split occurs – Chinese Civil War between KMT and CCP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12" y="1524000"/>
            <a:ext cx="323681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Civil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59936" cy="457200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1927-1950</a:t>
            </a:r>
          </a:p>
          <a:p>
            <a:pPr>
              <a:buClr>
                <a:srgbClr val="7030A0"/>
              </a:buClr>
            </a:pPr>
            <a:r>
              <a:rPr lang="en-US" dirty="0"/>
              <a:t>Left – CCP communists </a:t>
            </a:r>
            <a:r>
              <a:rPr lang="en-US" dirty="0">
                <a:sym typeface="Wingdings" panose="05000000000000000000" pitchFamily="2" charset="2"/>
              </a:rPr>
              <a:t> People’s Republic of China (mainland)</a:t>
            </a:r>
          </a:p>
          <a:p>
            <a:pPr>
              <a:buClr>
                <a:srgbClr val="7030A0"/>
              </a:buClr>
            </a:pPr>
            <a:r>
              <a:rPr lang="en-US" dirty="0">
                <a:sym typeface="Wingdings" panose="05000000000000000000" pitchFamily="2" charset="2"/>
              </a:rPr>
              <a:t>Right – KMT </a:t>
            </a:r>
            <a:r>
              <a:rPr lang="en-US" dirty="0" err="1">
                <a:sym typeface="Wingdings" panose="05000000000000000000" pitchFamily="2" charset="2"/>
              </a:rPr>
              <a:t>nationlism</a:t>
            </a:r>
            <a:r>
              <a:rPr lang="en-US" dirty="0">
                <a:sym typeface="Wingdings" panose="05000000000000000000" pitchFamily="2" charset="2"/>
              </a:rPr>
              <a:t>  Republic of China (Taiwan)</a:t>
            </a:r>
          </a:p>
          <a:p>
            <a:pPr>
              <a:buClr>
                <a:srgbClr val="7030A0"/>
              </a:buClr>
            </a:pPr>
            <a:r>
              <a:rPr lang="en-US" dirty="0">
                <a:sym typeface="Wingdings" panose="05000000000000000000" pitchFamily="2" charset="2"/>
              </a:rPr>
              <a:t>Mao’s rise in CCP  1934 Communist retreat 12,500 km “Long March”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4724400" cy="38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Sino-Japanese War 1937-1945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" y="1676400"/>
            <a:ext cx="4059936" cy="4572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Japanese occupy Manchuria after Russo-Japanese War</a:t>
            </a:r>
          </a:p>
          <a:p>
            <a:pPr>
              <a:buClr>
                <a:srgbClr val="7030A0"/>
              </a:buClr>
            </a:pPr>
            <a:r>
              <a:rPr lang="en-US" dirty="0"/>
              <a:t>Manchukuo – pro-Japanese puppet state</a:t>
            </a:r>
          </a:p>
          <a:p>
            <a:pPr>
              <a:buClr>
                <a:srgbClr val="7030A0"/>
              </a:buClr>
            </a:pPr>
            <a:r>
              <a:rPr lang="en-US" dirty="0"/>
              <a:t>Chiang wants to unify China before attacking Japan</a:t>
            </a:r>
          </a:p>
          <a:p>
            <a:pPr>
              <a:buClr>
                <a:srgbClr val="7030A0"/>
              </a:buClr>
            </a:pPr>
            <a:r>
              <a:rPr lang="en-US" dirty="0"/>
              <a:t>1937 Japan invades, forcing Second United Front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 KMT used conventional methods, CCP guerrilla warfare</a:t>
            </a:r>
          </a:p>
          <a:p>
            <a:pPr>
              <a:buClr>
                <a:srgbClr val="7030A0"/>
              </a:buClr>
            </a:pPr>
            <a:r>
              <a:rPr lang="en-US" dirty="0"/>
              <a:t>CCP gains popular support for battles against Japanese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5132"/>
            <a:ext cx="5105400" cy="395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Restarting Civil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1946 – KMT lost many in war with Japan, Chiang orders “defense of cities” </a:t>
            </a:r>
          </a:p>
          <a:p>
            <a:pPr>
              <a:buClr>
                <a:srgbClr val="7030A0"/>
              </a:buClr>
            </a:pPr>
            <a:r>
              <a:rPr lang="en-US" dirty="0"/>
              <a:t>CCP gains footholds in countryside with peasants (Maoism)</a:t>
            </a:r>
          </a:p>
          <a:p>
            <a:pPr>
              <a:buClr>
                <a:srgbClr val="7030A0"/>
              </a:buClr>
            </a:pPr>
            <a:r>
              <a:rPr lang="en-US" dirty="0"/>
              <a:t>1949 CCP controls most of mainland China, KMT retreats to Taiwan</a:t>
            </a:r>
          </a:p>
          <a:p>
            <a:pPr>
              <a:buClr>
                <a:srgbClr val="7030A0"/>
              </a:buClr>
            </a:pPr>
            <a:r>
              <a:rPr lang="en-US" dirty="0"/>
              <a:t>Mao reigns, PRC established – Oct. 1, 1949 - Sept. 9, 1976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9" y="1524000"/>
            <a:ext cx="345463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Century of Humiliation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1839-1949 imperialism from West and Japan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1"/>
            <a:ext cx="4359846" cy="216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 Dynasty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1644-1912</a:t>
            </a:r>
          </a:p>
          <a:p>
            <a:pPr>
              <a:buClr>
                <a:srgbClr val="7030A0"/>
              </a:buClr>
            </a:pPr>
            <a:r>
              <a:rPr lang="en-US" dirty="0"/>
              <a:t>Preceded by Ming, succeeded by Republic of China</a:t>
            </a:r>
          </a:p>
          <a:p>
            <a:pPr>
              <a:buClr>
                <a:srgbClr val="7030A0"/>
              </a:buClr>
            </a:pPr>
            <a:r>
              <a:rPr lang="en-US" dirty="0"/>
              <a:t>With massive internal problems, reformers spring up to make China “modern”</a:t>
            </a:r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6" y="1524000"/>
            <a:ext cx="33984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Opium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059936" cy="45720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Anglo-Chinese War</a:t>
            </a:r>
          </a:p>
          <a:p>
            <a:pPr>
              <a:buClr>
                <a:srgbClr val="7030A0"/>
              </a:buClr>
            </a:pPr>
            <a:r>
              <a:rPr lang="en-US" dirty="0"/>
              <a:t>1839-42</a:t>
            </a:r>
          </a:p>
          <a:p>
            <a:pPr>
              <a:buClr>
                <a:srgbClr val="7030A0"/>
              </a:buClr>
            </a:pPr>
            <a:r>
              <a:rPr lang="en-US" dirty="0"/>
              <a:t>Chinese goods could only be purchased through silver/gold – shortages in Europe</a:t>
            </a:r>
          </a:p>
          <a:p>
            <a:pPr>
              <a:buClr>
                <a:srgbClr val="7030A0"/>
              </a:buClr>
            </a:pPr>
            <a:r>
              <a:rPr lang="en-US" dirty="0"/>
              <a:t>Europe finds opium in high demand by Chinese</a:t>
            </a:r>
          </a:p>
          <a:p>
            <a:pPr>
              <a:buClr>
                <a:srgbClr val="7030A0"/>
              </a:buClr>
            </a:pPr>
            <a:r>
              <a:rPr lang="en-US" dirty="0"/>
              <a:t>China tries to end spread of opium, confiscates British opium</a:t>
            </a:r>
          </a:p>
          <a:p>
            <a:pPr>
              <a:buClr>
                <a:srgbClr val="7030A0"/>
              </a:buClr>
            </a:pPr>
            <a:r>
              <a:rPr lang="en-US" dirty="0"/>
              <a:t>British use military</a:t>
            </a:r>
          </a:p>
          <a:p>
            <a:pPr>
              <a:buClr>
                <a:srgbClr val="7030A0"/>
              </a:buClr>
            </a:pPr>
            <a:r>
              <a:rPr lang="en-US" dirty="0"/>
              <a:t>1842 Treaty of Nanking (unequal treaty) – opens 4 treaty ports, ceding Hong Kong to Britain, ending Canton System of monopolistic control of ports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59238" cy="301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Taiping Rebellion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Civil War 1850-1864 </a:t>
            </a:r>
          </a:p>
          <a:p>
            <a:pPr>
              <a:buClr>
                <a:srgbClr val="7030A0"/>
              </a:buClr>
            </a:pPr>
            <a:r>
              <a:rPr lang="en-US" dirty="0"/>
              <a:t>Hong </a:t>
            </a:r>
            <a:r>
              <a:rPr lang="en-US" dirty="0" err="1"/>
              <a:t>Xiuquan</a:t>
            </a:r>
            <a:r>
              <a:rPr lang="en-US" dirty="0"/>
              <a:t> – millenarian movement (claims of being Jesus’ younger brother)</a:t>
            </a:r>
          </a:p>
          <a:p>
            <a:pPr>
              <a:buClr>
                <a:srgbClr val="7030A0"/>
              </a:buClr>
            </a:pPr>
            <a:r>
              <a:rPr lang="en-US" dirty="0"/>
              <a:t>Taiping Heavenly Kingdom capital at Nanjing</a:t>
            </a:r>
          </a:p>
          <a:p>
            <a:pPr>
              <a:buClr>
                <a:srgbClr val="7030A0"/>
              </a:buClr>
            </a:pPr>
            <a:r>
              <a:rPr lang="en-US" dirty="0"/>
              <a:t>Total war – citizens of Taiping Heavenly Kingdom conscripted and trained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5545"/>
            <a:ext cx="4059238" cy="30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Opium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1856-1860</a:t>
            </a:r>
          </a:p>
          <a:p>
            <a:pPr>
              <a:buClr>
                <a:srgbClr val="7030A0"/>
              </a:buClr>
            </a:pPr>
            <a:r>
              <a:rPr lang="en-US" dirty="0"/>
              <a:t>British want open trade to all of China, legalization of opium trade</a:t>
            </a:r>
          </a:p>
          <a:p>
            <a:pPr>
              <a:buClr>
                <a:srgbClr val="7030A0"/>
              </a:buClr>
            </a:pPr>
            <a:r>
              <a:rPr lang="en-US" dirty="0"/>
              <a:t>Qing reject the demands</a:t>
            </a:r>
          </a:p>
          <a:p>
            <a:pPr>
              <a:buClr>
                <a:srgbClr val="7030A0"/>
              </a:buClr>
            </a:pPr>
            <a:r>
              <a:rPr lang="en-US" dirty="0"/>
              <a:t>British and French invade to take areas in Guangzhou province  - mainland near Hong Kong</a:t>
            </a:r>
          </a:p>
          <a:p>
            <a:pPr>
              <a:buClr>
                <a:srgbClr val="7030A0"/>
              </a:buClr>
            </a:pPr>
            <a:r>
              <a:rPr lang="en-US" dirty="0"/>
              <a:t>Treaty of Tientsin 1858 June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Britain, France, US, Russia Peking embassies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Ten more cities open to trade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All foreign vessels allowed freely on Yangtze River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Free travel to internal China</a:t>
            </a:r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08" y="1524000"/>
            <a:ext cx="30560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0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Sino-French War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Tonkin War</a:t>
            </a:r>
          </a:p>
          <a:p>
            <a:pPr>
              <a:buClr>
                <a:srgbClr val="7030A0"/>
              </a:buClr>
            </a:pPr>
            <a:r>
              <a:rPr lang="en-US" dirty="0"/>
              <a:t>1884-1885</a:t>
            </a:r>
          </a:p>
          <a:p>
            <a:pPr>
              <a:buClr>
                <a:srgbClr val="7030A0"/>
              </a:buClr>
            </a:pPr>
            <a:r>
              <a:rPr lang="en-US" dirty="0"/>
              <a:t>French attempt to eliminate Chinese control over  North Vietnam</a:t>
            </a:r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992916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Sino-Japanese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dirty="0"/>
              <a:t>1894-1895</a:t>
            </a:r>
          </a:p>
          <a:p>
            <a:pPr>
              <a:buClr>
                <a:srgbClr val="7030A0"/>
              </a:buClr>
            </a:pPr>
            <a:r>
              <a:rPr lang="en-US" dirty="0"/>
              <a:t>Qing vs. Meiji Japan</a:t>
            </a:r>
          </a:p>
          <a:p>
            <a:pPr>
              <a:buClr>
                <a:srgbClr val="7030A0"/>
              </a:buClr>
            </a:pPr>
            <a:r>
              <a:rPr lang="en-US" dirty="0"/>
              <a:t>Control of Korea</a:t>
            </a:r>
          </a:p>
          <a:p>
            <a:pPr>
              <a:buClr>
                <a:srgbClr val="7030A0"/>
              </a:buClr>
            </a:pPr>
            <a:r>
              <a:rPr lang="en-US" dirty="0"/>
              <a:t>Failure to modernize army, loss of a vassal state to Japan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25871" cy="33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To Humiliation and Qing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5105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Boxer Rebellion – 1898-1900 </a:t>
            </a:r>
          </a:p>
          <a:p>
            <a:pPr>
              <a:buClr>
                <a:srgbClr val="7030A0"/>
              </a:buClr>
            </a:pPr>
            <a:r>
              <a:rPr lang="en-US" dirty="0"/>
              <a:t>Anti-imperialist, anti-Christian</a:t>
            </a:r>
          </a:p>
          <a:p>
            <a:pPr>
              <a:buClr>
                <a:srgbClr val="7030A0"/>
              </a:buClr>
            </a:pPr>
            <a:r>
              <a:rPr lang="en-US" dirty="0"/>
              <a:t>Pro-nationalist </a:t>
            </a:r>
          </a:p>
          <a:p>
            <a:pPr>
              <a:buClr>
                <a:srgbClr val="7030A0"/>
              </a:buClr>
            </a:pPr>
            <a:r>
              <a:rPr lang="en-US" dirty="0"/>
              <a:t>“Boxers” martial arts, prayer, training </a:t>
            </a:r>
            <a:r>
              <a:rPr lang="en-US" dirty="0">
                <a:sym typeface="Wingdings" panose="05000000000000000000" pitchFamily="2" charset="2"/>
              </a:rPr>
              <a:t> ability to overthrow foreigners; Righteous and Harmonious Fists</a:t>
            </a:r>
          </a:p>
          <a:p>
            <a:pPr>
              <a:buClr>
                <a:srgbClr val="7030A0"/>
              </a:buClr>
            </a:pPr>
            <a:r>
              <a:rPr lang="en-US" dirty="0">
                <a:sym typeface="Wingdings" panose="05000000000000000000" pitchFamily="2" charset="2"/>
              </a:rPr>
              <a:t>June 1900 declaration of War against Western powers – attacks focus on Christian groups</a:t>
            </a:r>
          </a:p>
          <a:p>
            <a:pPr>
              <a:buClr>
                <a:srgbClr val="7030A0"/>
              </a:buClr>
            </a:pPr>
            <a:r>
              <a:rPr lang="en-US" dirty="0">
                <a:sym typeface="Wingdings" panose="05000000000000000000" pitchFamily="2" charset="2"/>
              </a:rPr>
              <a:t>1899 US proposes Open Door Policy – China open to trade with all on an equal basis</a:t>
            </a:r>
          </a:p>
          <a:p>
            <a:pPr>
              <a:buClr>
                <a:srgbClr val="7030A0"/>
              </a:buClr>
            </a:pPr>
            <a:endParaRPr lang="en-US" dirty="0">
              <a:sym typeface="Wingdings" panose="05000000000000000000" pitchFamily="2" charset="2"/>
            </a:endParaRPr>
          </a:p>
          <a:p>
            <a:pPr>
              <a:buClr>
                <a:srgbClr val="7030A0"/>
              </a:buClr>
            </a:pP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1077"/>
            <a:ext cx="4059238" cy="44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725</TotalTime>
  <Words>781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Constantia</vt:lpstr>
      <vt:lpstr>Wingdings 2</vt:lpstr>
      <vt:lpstr>Paper</vt:lpstr>
      <vt:lpstr>iRespondQuestionMaster</vt:lpstr>
      <vt:lpstr>iRespondGraphMaster</vt:lpstr>
      <vt:lpstr>China: Century of Humiliation - Mao</vt:lpstr>
      <vt:lpstr>Century of Humiliation</vt:lpstr>
      <vt:lpstr>Qing Dynasty</vt:lpstr>
      <vt:lpstr>First Opium War</vt:lpstr>
      <vt:lpstr>Taiping Rebellion</vt:lpstr>
      <vt:lpstr>Second Opium War</vt:lpstr>
      <vt:lpstr>Sino-French War</vt:lpstr>
      <vt:lpstr>First Sino-Japanese War</vt:lpstr>
      <vt:lpstr>End To Humiliation and Qing</vt:lpstr>
      <vt:lpstr>End to Humiliation and Qing</vt:lpstr>
      <vt:lpstr>Sun’s Proposals</vt:lpstr>
      <vt:lpstr>the Kuomintang KMT (Guomindang)</vt:lpstr>
      <vt:lpstr>May Fourth Movement</vt:lpstr>
      <vt:lpstr>KMT</vt:lpstr>
      <vt:lpstr>Chinese Civil War</vt:lpstr>
      <vt:lpstr>Second Sino-Japanese War 1937-1945</vt:lpstr>
      <vt:lpstr>Restarting Civil War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China: Century of Humiliation - Revolution</dc:title>
  <dc:creator>Carey</dc:creator>
  <cp:lastModifiedBy>Donald Lynch</cp:lastModifiedBy>
  <cp:revision>29</cp:revision>
  <dcterms:created xsi:type="dcterms:W3CDTF">2014-09-01T15:38:38Z</dcterms:created>
  <dcterms:modified xsi:type="dcterms:W3CDTF">2019-09-06T13:12:18Z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KeepGraph">
    <vt:bool>false</vt:bool>
  </property>
  <property fmtid="{D5CDD505-2E9C-101B-9397-08002B2CF9AE}" pid="4" name="AutoReflect">
    <vt:bool>false</vt:bool>
  </property>
</Properties>
</file>