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256" r:id="rId4"/>
    <p:sldId id="257" r:id="rId5"/>
    <p:sldId id="258" r:id="rId6"/>
    <p:sldId id="259" r:id="rId7"/>
    <p:sldId id="283" r:id="rId8"/>
    <p:sldId id="260" r:id="rId9"/>
    <p:sldId id="261" r:id="rId10"/>
    <p:sldId id="262" r:id="rId11"/>
    <p:sldId id="263" r:id="rId12"/>
    <p:sldId id="264" r:id="rId13"/>
    <p:sldId id="265" r:id="rId14"/>
    <p:sldId id="282" r:id="rId15"/>
    <p:sldId id="266" r:id="rId16"/>
    <p:sldId id="284" r:id="rId17"/>
    <p:sldId id="285" r:id="rId18"/>
    <p:sldId id="286" r:id="rId19"/>
    <p:sldId id="267" r:id="rId20"/>
    <p:sldId id="287" r:id="rId21"/>
    <p:sldId id="268" r:id="rId22"/>
    <p:sldId id="269" r:id="rId23"/>
    <p:sldId id="270" r:id="rId24"/>
    <p:sldId id="271" r:id="rId25"/>
    <p:sldId id="272" r:id="rId26"/>
    <p:sldId id="273" r:id="rId27"/>
    <p:sldId id="274" r:id="rId28"/>
    <p:sldId id="275" r:id="rId29"/>
    <p:sldId id="276" r:id="rId30"/>
    <p:sldId id="279" r:id="rId31"/>
    <p:sldId id="280" r:id="rId32"/>
    <p:sldId id="281" r:id="rId33"/>
    <p:sldId id="277" r:id="rId34"/>
    <p:sldId id="27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88240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65856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7AC2-2FA5-49D0-9C50-F16E5FD28612}"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7AC2-2FA5-49D0-9C50-F16E5FD2861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776A057-D402-47EA-8BCE-D13EF47C9F23}" type="datetimeFigureOut">
              <a:rPr lang="en-US" smtClean="0"/>
              <a:t>12/10/2018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0277AC2-2FA5-49D0-9C50-F16E5FD2861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7AC2-2FA5-49D0-9C50-F16E5FD2861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6A057-D402-47EA-8BCE-D13EF47C9F23}"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77AC2-2FA5-49D0-9C50-F16E5FD2861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6A057-D402-47EA-8BCE-D13EF47C9F23}"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77AC2-2FA5-49D0-9C50-F16E5FD2861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6A057-D402-47EA-8BCE-D13EF47C9F23}"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77AC2-2FA5-49D0-9C50-F16E5FD2861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7AC2-2FA5-49D0-9C50-F16E5FD28612}"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77AC2-2FA5-49D0-9C50-F16E5FD28612}"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999033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7AC2-2FA5-49D0-9C50-F16E5FD2861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77AC2-2FA5-49D0-9C50-F16E5FD2861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882402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999033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74672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922202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243853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374898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366104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399916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746725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646956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65856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92220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243853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3748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36610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399916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6A057-D402-47EA-8BCE-D13EF47C9F23}" type="datetimeFigureOut">
              <a:rPr lang="en-US" smtClean="0"/>
              <a:t>12/10/2018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277AC2-2FA5-49D0-9C50-F16E5FD28612}" type="slidenum">
              <a:rPr lang="en-US" smtClean="0"/>
              <a:t>‹#›</a:t>
            </a:fld>
            <a:endParaRPr lang="en-US"/>
          </a:p>
        </p:txBody>
      </p:sp>
    </p:spTree>
    <p:extLst>
      <p:ext uri="{BB962C8B-B14F-4D97-AF65-F5344CB8AC3E}">
        <p14:creationId xmlns:p14="http://schemas.microsoft.com/office/powerpoint/2010/main" val="164695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9490560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776A057-D402-47EA-8BCE-D13EF47C9F23}" type="datetimeFigureOut">
              <a:rPr lang="en-US" smtClean="0"/>
              <a:t>12/10/2018</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0277AC2-2FA5-49D0-9C50-F16E5FD2861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2" name="QuestionShape"/>
          <p:cNvSpPr/>
          <p:nvPr userDrawn="1"/>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0000"/>
                </a:solidFill>
              </a:rPr>
              <a:t>iRespond Question Master</a:t>
            </a:r>
            <a:endParaRPr lang="en-US" sz="4400">
              <a:solidFill>
                <a:srgbClr val="000000"/>
              </a:solidFill>
            </a:endParaRPr>
          </a:p>
        </p:txBody>
      </p:sp>
      <p:sp>
        <p:nvSpPr>
          <p:cNvPr id="3" name="AShape"/>
          <p:cNvSpPr/>
          <p:nvPr userDrawn="1"/>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A.) Response A</a:t>
            </a:r>
            <a:endParaRPr lang="en-US" sz="3200"/>
          </a:p>
        </p:txBody>
      </p:sp>
      <p:sp>
        <p:nvSpPr>
          <p:cNvPr id="4" name="BShape"/>
          <p:cNvSpPr/>
          <p:nvPr userDrawn="1"/>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B.) Response B</a:t>
            </a:r>
            <a:endParaRPr lang="en-US" sz="3200"/>
          </a:p>
        </p:txBody>
      </p:sp>
      <p:sp>
        <p:nvSpPr>
          <p:cNvPr id="5" name="CShape"/>
          <p:cNvSpPr/>
          <p:nvPr userDrawn="1"/>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C.) Response C</a:t>
            </a:r>
            <a:endParaRPr lang="en-US" sz="3200"/>
          </a:p>
        </p:txBody>
      </p:sp>
      <p:sp>
        <p:nvSpPr>
          <p:cNvPr id="6" name="DShape"/>
          <p:cNvSpPr/>
          <p:nvPr userDrawn="1"/>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9490560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isg.nl/landsberger/sheji/sj-lq-a.html"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Communist China – Mao – Consolidation of Power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40675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Realities of Great Leap</a:t>
            </a:r>
            <a:endParaRPr lang="en-US" dirty="0"/>
          </a:p>
        </p:txBody>
      </p:sp>
      <p:sp>
        <p:nvSpPr>
          <p:cNvPr id="4" name="Content Placeholder 3"/>
          <p:cNvSpPr>
            <a:spLocks noGrp="1"/>
          </p:cNvSpPr>
          <p:nvPr>
            <p:ph sz="half" idx="2"/>
          </p:nvPr>
        </p:nvSpPr>
        <p:spPr>
          <a:xfrm>
            <a:off x="4191000" y="1600200"/>
            <a:ext cx="4495800" cy="4953000"/>
          </a:xfrm>
        </p:spPr>
        <p:txBody>
          <a:bodyPr>
            <a:normAutofit fontScale="92500" lnSpcReduction="20000"/>
          </a:bodyPr>
          <a:lstStyle/>
          <a:p>
            <a:r>
              <a:rPr lang="en-US" dirty="0" smtClean="0"/>
              <a:t>Party officials began expecting unrealistic goals</a:t>
            </a:r>
          </a:p>
          <a:p>
            <a:r>
              <a:rPr lang="en-US" dirty="0" smtClean="0"/>
              <a:t>Steel produced in backyard furnaces was weak and brittle</a:t>
            </a:r>
          </a:p>
          <a:p>
            <a:r>
              <a:rPr lang="en-US" dirty="0" smtClean="0"/>
              <a:t>Many individuals stopped agricultural production to focus on steel, 1958 harvest was claimed at 260 million tons – this was not true</a:t>
            </a:r>
          </a:p>
          <a:p>
            <a:r>
              <a:rPr lang="en-US" dirty="0" smtClean="0"/>
              <a:t>Good weather in ’58 was followed by floods in some areas, droughts in others leading to 170 million ton harvest</a:t>
            </a:r>
          </a:p>
          <a:p>
            <a:endParaRPr lang="en-US" dirty="0" smtClean="0"/>
          </a:p>
          <a:p>
            <a:endParaRPr lang="en-US" dirty="0"/>
          </a:p>
        </p:txBody>
      </p:sp>
      <p:pic>
        <p:nvPicPr>
          <p:cNvPr id="5" name="Picture 2" descr="http://chineseposters.net/images/e13-55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310574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Famine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’60 followed with 144 million tons </a:t>
            </a:r>
          </a:p>
          <a:p>
            <a:r>
              <a:rPr lang="en-US" dirty="0" smtClean="0"/>
              <a:t>9 million people are thought to have starved to death</a:t>
            </a:r>
          </a:p>
          <a:p>
            <a:r>
              <a:rPr lang="en-US" dirty="0" smtClean="0"/>
              <a:t>Gov’t begins rationing in 1959 – 1962</a:t>
            </a:r>
          </a:p>
          <a:p>
            <a:r>
              <a:rPr lang="en-US" dirty="0" smtClean="0"/>
              <a:t>Coal, used in furnaces, now derailed China’s rail industry</a:t>
            </a:r>
          </a:p>
          <a:p>
            <a:r>
              <a:rPr lang="en-US" dirty="0" smtClean="0"/>
              <a:t>Mao admits failure, asks for reflection from party</a:t>
            </a:r>
          </a:p>
          <a:p>
            <a:endParaRPr lang="en-US" dirty="0"/>
          </a:p>
        </p:txBody>
      </p:sp>
      <p:pic>
        <p:nvPicPr>
          <p:cNvPr id="5" name="Picture 2" descr="http://people.cohums.ohio-state.edu/bender4/eall131/EAHReadings/module02/imageforcontent/greatleap.jpg"/>
          <p:cNvPicPr>
            <a:picLocks noGrp="1" noChangeAspect="1" noChangeArrowheads="1"/>
          </p:cNvPicPr>
          <p:nvPr>
            <p:ph sz="half" idx="2"/>
          </p:nvPr>
        </p:nvPicPr>
        <p:blipFill>
          <a:blip r:embed="rId2" cstate="print"/>
          <a:srcRect/>
          <a:stretch>
            <a:fillRect/>
          </a:stretch>
        </p:blipFill>
        <p:spPr bwMode="auto">
          <a:xfrm>
            <a:off x="4724400" y="304800"/>
            <a:ext cx="4038600" cy="2423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blogs.news.com.au/images/uploads/gallery5.jpg"/>
          <p:cNvPicPr>
            <a:picLocks noChangeAspect="1" noChangeArrowheads="1"/>
          </p:cNvPicPr>
          <p:nvPr/>
        </p:nvPicPr>
        <p:blipFill>
          <a:blip r:embed="rId3" cstate="print"/>
          <a:srcRect/>
          <a:stretch>
            <a:fillRect/>
          </a:stretch>
        </p:blipFill>
        <p:spPr bwMode="auto">
          <a:xfrm>
            <a:off x="6096000" y="3056372"/>
            <a:ext cx="3032760" cy="3801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52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Great Leap Forward has basically proved the correctness of the General Line for building socialism…But as we can see now, an excessive number of capital construction projects were hastily started in 1958. With part of the fund being dispersed, completion of some essential projects had to be postponed. This is a shortcoming…Because we did not have a deep enough understanding, we came to be aware of it too late. So we continued with our Great Leap Forward in 1959 instead of putting on the brakes…As a result, imbalances were not corrected in time and new temporary difficulties cropped up…”</a:t>
            </a:r>
          </a:p>
          <a:p>
            <a:r>
              <a:rPr lang="en-US" i="1" dirty="0" smtClean="0"/>
              <a:t>Extracts from Peng </a:t>
            </a:r>
            <a:r>
              <a:rPr lang="en-US" i="1" dirty="0" err="1" smtClean="0"/>
              <a:t>Dehuai’s</a:t>
            </a:r>
            <a:r>
              <a:rPr lang="en-US" i="1" dirty="0" smtClean="0"/>
              <a:t> “Letter of Opinion” July 1959. quoted in </a:t>
            </a:r>
            <a:r>
              <a:rPr lang="en-US" i="1" dirty="0" err="1" smtClean="0"/>
              <a:t>Ebrey</a:t>
            </a:r>
            <a:r>
              <a:rPr lang="en-US" i="1" dirty="0" smtClean="0"/>
              <a:t>, P. (ed.) 1981. Chinese Civilization: A Source Book. New York, USA. The Free Press. pp. 436-39</a:t>
            </a:r>
          </a:p>
          <a:p>
            <a:r>
              <a:rPr lang="en-US" dirty="0" smtClean="0"/>
              <a:t>Peng </a:t>
            </a:r>
            <a:r>
              <a:rPr lang="en-US" dirty="0" err="1" smtClean="0"/>
              <a:t>Dehuai</a:t>
            </a:r>
            <a:r>
              <a:rPr lang="en-US" dirty="0" smtClean="0"/>
              <a:t> was Defense Minister from 54-59. Replaced by Lin Biao after the 8</a:t>
            </a:r>
            <a:r>
              <a:rPr lang="en-US" baseline="30000" dirty="0" smtClean="0"/>
              <a:t>th</a:t>
            </a:r>
            <a:r>
              <a:rPr lang="en-US" dirty="0" smtClean="0"/>
              <a:t> Communist Conference and delivery of this speech. </a:t>
            </a:r>
            <a:endParaRPr lang="en-US" dirty="0"/>
          </a:p>
        </p:txBody>
      </p:sp>
    </p:spTree>
    <p:extLst>
      <p:ext uri="{BB962C8B-B14F-4D97-AF65-F5344CB8AC3E}">
        <p14:creationId xmlns:p14="http://schemas.microsoft.com/office/powerpoint/2010/main" val="294141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Mao</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1960 – Three “rightists, revisionists, capitalist roaders” control day-to-day operations</a:t>
            </a:r>
          </a:p>
          <a:p>
            <a:r>
              <a:rPr lang="en-US" dirty="0" smtClean="0"/>
              <a:t>Liu </a:t>
            </a:r>
            <a:r>
              <a:rPr lang="en-US" dirty="0" err="1" smtClean="0"/>
              <a:t>Shaoqi</a:t>
            </a:r>
            <a:r>
              <a:rPr lang="en-US" dirty="0" smtClean="0"/>
              <a:t>, Zhou </a:t>
            </a:r>
            <a:r>
              <a:rPr lang="en-US" dirty="0" err="1" smtClean="0"/>
              <a:t>Enlai</a:t>
            </a:r>
            <a:r>
              <a:rPr lang="en-US" dirty="0" smtClean="0"/>
              <a:t>, Deng Xiaoping (L to R)</a:t>
            </a:r>
          </a:p>
          <a:p>
            <a:r>
              <a:rPr lang="en-US" dirty="0" smtClean="0"/>
              <a:t>Private ownership returned, commune size reduced, and spare </a:t>
            </a:r>
            <a:r>
              <a:rPr lang="en-US" smtClean="0"/>
              <a:t>food could be sold</a:t>
            </a:r>
            <a:endParaRPr lang="en-US" dirty="0"/>
          </a:p>
        </p:txBody>
      </p:sp>
      <p:pic>
        <p:nvPicPr>
          <p:cNvPr id="5" name="Picture 10" descr="http://www.sjsu.edu/faculty/watkins/liuzhoudeng.gif"/>
          <p:cNvPicPr>
            <a:picLocks noGrp="1" noChangeAspect="1" noChangeArrowheads="1"/>
          </p:cNvPicPr>
          <p:nvPr>
            <p:ph sz="half" idx="1"/>
          </p:nvPr>
        </p:nvPicPr>
        <p:blipFill>
          <a:blip r:embed="rId2" cstate="print"/>
          <a:srcRect/>
          <a:stretch>
            <a:fillRect/>
          </a:stretch>
        </p:blipFill>
        <p:spPr bwMode="auto">
          <a:xfrm>
            <a:off x="152400" y="1524000"/>
            <a:ext cx="41656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8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Efforts/Legal Efforts</a:t>
            </a:r>
            <a:endParaRPr lang="en-US" dirty="0"/>
          </a:p>
        </p:txBody>
      </p:sp>
      <p:sp>
        <p:nvSpPr>
          <p:cNvPr id="3" name="Content Placeholder 2"/>
          <p:cNvSpPr>
            <a:spLocks noGrp="1"/>
          </p:cNvSpPr>
          <p:nvPr>
            <p:ph sz="half" idx="1"/>
          </p:nvPr>
        </p:nvSpPr>
        <p:spPr/>
        <p:txBody>
          <a:bodyPr>
            <a:normAutofit/>
          </a:bodyPr>
          <a:lstStyle/>
          <a:p>
            <a:r>
              <a:rPr lang="en-US" dirty="0" smtClean="0"/>
              <a:t>Campaign to Suppress Counterrevolutionaries – 1950-53</a:t>
            </a:r>
          </a:p>
          <a:p>
            <a:pPr lvl="1"/>
            <a:r>
              <a:rPr lang="en-US" dirty="0" smtClean="0"/>
              <a:t>First political campaign</a:t>
            </a:r>
          </a:p>
          <a:p>
            <a:pPr lvl="1"/>
            <a:r>
              <a:rPr lang="en-US" dirty="0" smtClean="0"/>
              <a:t>Suppress residual opposition (KMT, intellectuals, businesspeople)</a:t>
            </a:r>
          </a:p>
          <a:p>
            <a:pPr lvl="1"/>
            <a:r>
              <a:rPr lang="en-US" dirty="0" smtClean="0"/>
              <a:t>700,000 – 2 million estimated deaths</a:t>
            </a:r>
          </a:p>
          <a:p>
            <a:pPr lvl="1"/>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6727935" y="381000"/>
            <a:ext cx="2203231" cy="3276600"/>
          </a:xfrm>
          <a:prstGeom prst="rect">
            <a:avLst/>
          </a:prstGeom>
        </p:spPr>
      </p:pic>
      <p:pic>
        <p:nvPicPr>
          <p:cNvPr id="6" name="Picture 5"/>
          <p:cNvPicPr>
            <a:picLocks noChangeAspect="1"/>
          </p:cNvPicPr>
          <p:nvPr/>
        </p:nvPicPr>
        <p:blipFill>
          <a:blip r:embed="rId3"/>
          <a:stretch>
            <a:fillRect/>
          </a:stretch>
        </p:blipFill>
        <p:spPr>
          <a:xfrm>
            <a:off x="5122778" y="4054475"/>
            <a:ext cx="3927644" cy="2803525"/>
          </a:xfrm>
          <a:prstGeom prst="rect">
            <a:avLst/>
          </a:prstGeom>
        </p:spPr>
      </p:pic>
    </p:spTree>
    <p:extLst>
      <p:ext uri="{BB962C8B-B14F-4D97-AF65-F5344CB8AC3E}">
        <p14:creationId xmlns:p14="http://schemas.microsoft.com/office/powerpoint/2010/main" val="10523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Efforts/Legal Efforts </a:t>
            </a:r>
            <a:endParaRPr lang="en-US" dirty="0"/>
          </a:p>
        </p:txBody>
      </p:sp>
      <p:pic>
        <p:nvPicPr>
          <p:cNvPr id="5" name="Content Placeholder 4"/>
          <p:cNvPicPr>
            <a:picLocks noGrp="1" noChangeAspect="1"/>
          </p:cNvPicPr>
          <p:nvPr>
            <p:ph sz="half" idx="1"/>
          </p:nvPr>
        </p:nvPicPr>
        <p:blipFill>
          <a:blip r:embed="rId2"/>
          <a:stretch>
            <a:fillRect/>
          </a:stretch>
        </p:blipFill>
        <p:spPr>
          <a:xfrm>
            <a:off x="457200" y="1624263"/>
            <a:ext cx="3222797" cy="4525963"/>
          </a:xfrm>
          <a:prstGeom prst="rect">
            <a:avLst/>
          </a:prstGeom>
        </p:spPr>
      </p:pic>
      <p:sp>
        <p:nvSpPr>
          <p:cNvPr id="4" name="Content Placeholder 3"/>
          <p:cNvSpPr>
            <a:spLocks noGrp="1"/>
          </p:cNvSpPr>
          <p:nvPr>
            <p:ph sz="half" idx="2"/>
          </p:nvPr>
        </p:nvSpPr>
        <p:spPr/>
        <p:txBody>
          <a:bodyPr>
            <a:normAutofit fontScale="85000" lnSpcReduction="20000"/>
          </a:bodyPr>
          <a:lstStyle/>
          <a:p>
            <a:r>
              <a:rPr lang="en-US" dirty="0"/>
              <a:t>3 </a:t>
            </a:r>
            <a:r>
              <a:rPr lang="en-US" dirty="0" smtClean="0"/>
              <a:t>Antis </a:t>
            </a:r>
            <a:r>
              <a:rPr lang="en-US" dirty="0"/>
              <a:t>Campaigns</a:t>
            </a:r>
          </a:p>
          <a:p>
            <a:pPr lvl="1"/>
            <a:r>
              <a:rPr lang="en-US" dirty="0" smtClean="0"/>
              <a:t>1951 </a:t>
            </a:r>
            <a:r>
              <a:rPr lang="en-US" dirty="0"/>
              <a:t>– Directed at CCP, former KMT, &amp; bureaucrats not part of CCP</a:t>
            </a:r>
          </a:p>
          <a:p>
            <a:pPr lvl="1"/>
            <a:r>
              <a:rPr lang="en-US" dirty="0"/>
              <a:t>Corruption, Waste, Bureaucracy</a:t>
            </a:r>
          </a:p>
          <a:p>
            <a:pPr lvl="1"/>
            <a:r>
              <a:rPr lang="en-US" dirty="0"/>
              <a:t>Denunciations, work camps, executions</a:t>
            </a:r>
          </a:p>
          <a:p>
            <a:r>
              <a:rPr lang="en-US" dirty="0" smtClean="0"/>
              <a:t>5 Antis Campaigns</a:t>
            </a:r>
          </a:p>
          <a:p>
            <a:pPr lvl="1"/>
            <a:r>
              <a:rPr lang="en-US" dirty="0" smtClean="0"/>
              <a:t>1952 – Target Capitalist class</a:t>
            </a:r>
          </a:p>
          <a:p>
            <a:pPr lvl="1"/>
            <a:r>
              <a:rPr lang="en-US" dirty="0" smtClean="0"/>
              <a:t>Bribery, theft of state property, tax evasion, cheating on </a:t>
            </a:r>
            <a:r>
              <a:rPr lang="en-US" dirty="0" err="1" smtClean="0"/>
              <a:t>gov</a:t>
            </a:r>
            <a:r>
              <a:rPr lang="en-US" dirty="0" smtClean="0"/>
              <a:t> contracts, stealing of state information. </a:t>
            </a:r>
          </a:p>
          <a:p>
            <a:pPr lvl="1"/>
            <a:r>
              <a:rPr lang="en-US" dirty="0" smtClean="0"/>
              <a:t>Trained surveillance, state encouraged letters of suspicion</a:t>
            </a:r>
            <a:endParaRPr lang="en-US" dirty="0"/>
          </a:p>
        </p:txBody>
      </p:sp>
    </p:spTree>
    <p:extLst>
      <p:ext uri="{BB962C8B-B14F-4D97-AF65-F5344CB8AC3E}">
        <p14:creationId xmlns:p14="http://schemas.microsoft.com/office/powerpoint/2010/main" val="40153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Efforts/Legal Efforts</a:t>
            </a:r>
            <a:endParaRPr lang="en-US" dirty="0"/>
          </a:p>
        </p:txBody>
      </p:sp>
      <p:sp>
        <p:nvSpPr>
          <p:cNvPr id="3" name="Content Placeholder 2"/>
          <p:cNvSpPr>
            <a:spLocks noGrp="1"/>
          </p:cNvSpPr>
          <p:nvPr>
            <p:ph sz="half" idx="1"/>
          </p:nvPr>
        </p:nvSpPr>
        <p:spPr/>
        <p:txBody>
          <a:bodyPr/>
          <a:lstStyle/>
          <a:p>
            <a:r>
              <a:rPr lang="en-US" dirty="0" smtClean="0"/>
              <a:t>New Marriage Law</a:t>
            </a:r>
          </a:p>
          <a:p>
            <a:pPr lvl="1"/>
            <a:r>
              <a:rPr lang="en-US" dirty="0" smtClean="0"/>
              <a:t>1950-55</a:t>
            </a:r>
          </a:p>
          <a:p>
            <a:pPr lvl="1"/>
            <a:r>
              <a:rPr lang="en-US" dirty="0" smtClean="0"/>
              <a:t>Civil registry (state)</a:t>
            </a:r>
          </a:p>
          <a:p>
            <a:pPr lvl="1"/>
            <a:r>
              <a:rPr lang="en-US" dirty="0" smtClean="0"/>
              <a:t>Age of marriage 20 (m), 18 (f)</a:t>
            </a:r>
          </a:p>
          <a:p>
            <a:pPr lvl="1"/>
            <a:r>
              <a:rPr lang="en-US" dirty="0" smtClean="0"/>
              <a:t>Both parties must consent</a:t>
            </a:r>
          </a:p>
          <a:p>
            <a:pPr lvl="1"/>
            <a:endParaRPr lang="en-US" dirty="0"/>
          </a:p>
        </p:txBody>
      </p:sp>
      <p:pic>
        <p:nvPicPr>
          <p:cNvPr id="5" name="Content Placeholder 4"/>
          <p:cNvPicPr>
            <a:picLocks noGrp="1" noChangeAspect="1"/>
          </p:cNvPicPr>
          <p:nvPr>
            <p:ph sz="half" idx="2"/>
          </p:nvPr>
        </p:nvPicPr>
        <p:blipFill>
          <a:blip r:embed="rId2"/>
          <a:stretch>
            <a:fillRect/>
          </a:stretch>
        </p:blipFill>
        <p:spPr>
          <a:xfrm>
            <a:off x="6803273" y="3863181"/>
            <a:ext cx="2017767" cy="2925763"/>
          </a:xfrm>
          <a:prstGeom prst="rect">
            <a:avLst/>
          </a:prstGeom>
        </p:spPr>
      </p:pic>
      <p:pic>
        <p:nvPicPr>
          <p:cNvPr id="6" name="Picture 5"/>
          <p:cNvPicPr>
            <a:picLocks noChangeAspect="1"/>
          </p:cNvPicPr>
          <p:nvPr/>
        </p:nvPicPr>
        <p:blipFill>
          <a:blip r:embed="rId3"/>
          <a:stretch>
            <a:fillRect/>
          </a:stretch>
        </p:blipFill>
        <p:spPr>
          <a:xfrm>
            <a:off x="4267200" y="1600200"/>
            <a:ext cx="3371850" cy="2587023"/>
          </a:xfrm>
          <a:prstGeom prst="rect">
            <a:avLst/>
          </a:prstGeom>
        </p:spPr>
      </p:pic>
    </p:spTree>
    <p:extLst>
      <p:ext uri="{BB962C8B-B14F-4D97-AF65-F5344CB8AC3E}">
        <p14:creationId xmlns:p14="http://schemas.microsoft.com/office/powerpoint/2010/main" val="1432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Political: Hundred Flowers Campaign</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1956-1957 </a:t>
            </a:r>
          </a:p>
          <a:p>
            <a:r>
              <a:rPr lang="en-US" dirty="0" smtClean="0"/>
              <a:t>Double Hundred slogan</a:t>
            </a:r>
          </a:p>
          <a:p>
            <a:r>
              <a:rPr lang="en-US" dirty="0" smtClean="0"/>
              <a:t>“The policy of letting a hundred flowers bloom and a hundred schools of thought contend is designed to promote the flourishing of the arts and the progress of science.” </a:t>
            </a:r>
            <a:endParaRPr lang="en-US" dirty="0"/>
          </a:p>
          <a:p>
            <a:r>
              <a:rPr lang="en-US" dirty="0" smtClean="0"/>
              <a:t>Intellectuals and artists speak up</a:t>
            </a:r>
          </a:p>
          <a:p>
            <a:r>
              <a:rPr lang="en-US" dirty="0" smtClean="0"/>
              <a:t>Question Mao’s unassailable position</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2407139"/>
            <a:ext cx="4038600" cy="300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6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0"/>
                                        <p:tgtEl>
                                          <p:spTgt spid="4">
                                            <p:txEl>
                                              <p:pRg st="3" end="3"/>
                                            </p:txEl>
                                          </p:spTgt>
                                        </p:tgtEl>
                                      </p:cBhvr>
                                    </p:animEffect>
                                    <p:anim calcmode="lin" valueType="num">
                                      <p:cBhvr>
                                        <p:cTn id="29"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2000"/>
                                        <p:tgtEl>
                                          <p:spTgt spid="4">
                                            <p:txEl>
                                              <p:pRg st="4" end="4"/>
                                            </p:txEl>
                                          </p:spTgt>
                                        </p:tgtEl>
                                      </p:cBhvr>
                                    </p:animEffect>
                                    <p:anim calcmode="lin" valueType="num">
                                      <p:cBhvr>
                                        <p:cTn id="36"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Efforts/Legal Efforts</a:t>
            </a:r>
            <a:endParaRPr lang="en-US" dirty="0"/>
          </a:p>
        </p:txBody>
      </p:sp>
      <p:sp>
        <p:nvSpPr>
          <p:cNvPr id="3" name="Content Placeholder 2"/>
          <p:cNvSpPr>
            <a:spLocks noGrp="1"/>
          </p:cNvSpPr>
          <p:nvPr>
            <p:ph sz="half" idx="1"/>
          </p:nvPr>
        </p:nvSpPr>
        <p:spPr/>
        <p:txBody>
          <a:bodyPr/>
          <a:lstStyle/>
          <a:p>
            <a:r>
              <a:rPr lang="en-US" dirty="0" smtClean="0"/>
              <a:t>Anti-Rightist Movement</a:t>
            </a:r>
          </a:p>
          <a:p>
            <a:pPr lvl="1"/>
            <a:r>
              <a:rPr lang="en-US" dirty="0" smtClean="0"/>
              <a:t>1957-59</a:t>
            </a:r>
          </a:p>
          <a:p>
            <a:pPr lvl="1"/>
            <a:r>
              <a:rPr lang="en-US" dirty="0" smtClean="0"/>
              <a:t>Response to Hundred Flowers Campaign</a:t>
            </a:r>
          </a:p>
          <a:p>
            <a:pPr lvl="1"/>
            <a:r>
              <a:rPr lang="en-US" dirty="0" smtClean="0"/>
              <a:t>Purge rightists and critics of CCP</a:t>
            </a:r>
          </a:p>
          <a:p>
            <a:pPr lvl="1"/>
            <a:r>
              <a:rPr lang="en-US" dirty="0" smtClean="0"/>
              <a:t>Persecution of 400,000-700,000</a:t>
            </a:r>
          </a:p>
          <a:p>
            <a:pPr lvl="1"/>
            <a:endParaRPr lang="en-US" dirty="0"/>
          </a:p>
        </p:txBody>
      </p:sp>
      <p:pic>
        <p:nvPicPr>
          <p:cNvPr id="5" name="Content Placeholder 4"/>
          <p:cNvPicPr>
            <a:picLocks noGrp="1" noChangeAspect="1"/>
          </p:cNvPicPr>
          <p:nvPr>
            <p:ph sz="half" idx="2"/>
          </p:nvPr>
        </p:nvPicPr>
        <p:blipFill>
          <a:blip r:embed="rId2"/>
          <a:stretch>
            <a:fillRect/>
          </a:stretch>
        </p:blipFill>
        <p:spPr>
          <a:xfrm>
            <a:off x="4191000" y="2133600"/>
            <a:ext cx="4663429" cy="3025378"/>
          </a:xfrm>
          <a:prstGeom prst="rect">
            <a:avLst/>
          </a:prstGeom>
        </p:spPr>
      </p:pic>
    </p:spTree>
    <p:extLst>
      <p:ext uri="{BB962C8B-B14F-4D97-AF65-F5344CB8AC3E}">
        <p14:creationId xmlns:p14="http://schemas.microsoft.com/office/powerpoint/2010/main" val="12324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Return of Mao – Cultural Revolution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1966-1976</a:t>
            </a:r>
          </a:p>
          <a:p>
            <a:r>
              <a:rPr lang="en-US" dirty="0" smtClean="0"/>
              <a:t>Attempt by Mao to reinstate himself into power </a:t>
            </a:r>
          </a:p>
          <a:p>
            <a:r>
              <a:rPr lang="en-US" dirty="0" smtClean="0"/>
              <a:t>Lin Biao 1965 speech – return to basic principles of revolution, criticize “liberals” and those associated with Khrushchev</a:t>
            </a:r>
            <a:endParaRPr lang="en-US" dirty="0"/>
          </a:p>
        </p:txBody>
      </p:sp>
      <p:pic>
        <p:nvPicPr>
          <p:cNvPr id="5" name="Picture 6" descr="http://chnm.gmu.edu/cyh/files/display/242/fullsize"/>
          <p:cNvPicPr>
            <a:picLocks noGrp="1" noChangeAspect="1" noChangeArrowheads="1"/>
          </p:cNvPicPr>
          <p:nvPr>
            <p:ph sz="half" idx="2"/>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5110658" y="1600200"/>
            <a:ext cx="31136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Chinas</a:t>
            </a:r>
            <a:endParaRPr lang="en-US" dirty="0"/>
          </a:p>
        </p:txBody>
      </p:sp>
      <p:sp>
        <p:nvSpPr>
          <p:cNvPr id="3" name="Content Placeholder 2"/>
          <p:cNvSpPr>
            <a:spLocks noGrp="1"/>
          </p:cNvSpPr>
          <p:nvPr>
            <p:ph sz="half" idx="1"/>
          </p:nvPr>
        </p:nvSpPr>
        <p:spPr/>
        <p:txBody>
          <a:bodyPr/>
          <a:lstStyle/>
          <a:p>
            <a:r>
              <a:rPr lang="en-US" dirty="0" smtClean="0"/>
              <a:t>1949  </a:t>
            </a:r>
          </a:p>
          <a:p>
            <a:r>
              <a:rPr lang="en-US" dirty="0" smtClean="0"/>
              <a:t>PRC Mainland</a:t>
            </a:r>
          </a:p>
          <a:p>
            <a:r>
              <a:rPr lang="en-US" dirty="0" smtClean="0"/>
              <a:t>Republic of China (Taiwan)</a:t>
            </a:r>
          </a:p>
          <a:p>
            <a:r>
              <a:rPr lang="en-US" dirty="0" smtClean="0"/>
              <a:t>UN Resolution 2758 - 1971</a:t>
            </a:r>
          </a:p>
          <a:p>
            <a:r>
              <a:rPr lang="en-US" dirty="0" smtClean="0"/>
              <a:t>US rapprochement 1972 – Nixon</a:t>
            </a:r>
          </a:p>
          <a:p>
            <a:endParaRPr lang="en-US" dirty="0" smtClean="0"/>
          </a:p>
        </p:txBody>
      </p:sp>
      <p:sp>
        <p:nvSpPr>
          <p:cNvPr id="4" name="Content Placeholder 3"/>
          <p:cNvSpPr>
            <a:spLocks noGrp="1"/>
          </p:cNvSpPr>
          <p:nvPr>
            <p:ph sz="half" idx="2"/>
          </p:nvPr>
        </p:nvSpPr>
        <p:spPr/>
        <p:txBody>
          <a:bodyPr/>
          <a:lstStyle/>
          <a:p>
            <a:endParaRPr lang="en-US"/>
          </a:p>
        </p:txBody>
      </p:sp>
      <p:pic>
        <p:nvPicPr>
          <p:cNvPr id="5" name="Picture 8" descr="http://www.knowledgerush.com/wiki_image/8/89/Taiwan_flag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2000"/>
            <a:ext cx="40386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32960" y="347599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Revolution</a:t>
            </a:r>
            <a:endParaRPr lang="en-US" dirty="0"/>
          </a:p>
        </p:txBody>
      </p:sp>
      <p:sp>
        <p:nvSpPr>
          <p:cNvPr id="4" name="Content Placeholder 3"/>
          <p:cNvSpPr>
            <a:spLocks noGrp="1"/>
          </p:cNvSpPr>
          <p:nvPr>
            <p:ph sz="half" idx="2"/>
          </p:nvPr>
        </p:nvSpPr>
        <p:spPr/>
        <p:txBody>
          <a:bodyPr/>
          <a:lstStyle/>
          <a:p>
            <a:r>
              <a:rPr lang="en-US" dirty="0" smtClean="0"/>
              <a:t>Mao believes there is a new privileged class developing</a:t>
            </a:r>
          </a:p>
          <a:p>
            <a:r>
              <a:rPr lang="en-US" dirty="0" smtClean="0"/>
              <a:t>Encourages Red Guard (youth groups) to oppose those not going in the correct direction, including Liu </a:t>
            </a:r>
            <a:r>
              <a:rPr lang="en-US" dirty="0" err="1" smtClean="0"/>
              <a:t>Shaoqi</a:t>
            </a:r>
            <a:r>
              <a:rPr lang="en-US" dirty="0" smtClean="0"/>
              <a:t> – this direction was a classless society</a:t>
            </a:r>
            <a:endParaRPr lang="en-US" dirty="0"/>
          </a:p>
        </p:txBody>
      </p:sp>
      <p:pic>
        <p:nvPicPr>
          <p:cNvPr id="5" name="Content Placeholder 4" descr="http://www.coverbrowser.com/image/time/1911-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7780" y="1600200"/>
            <a:ext cx="34374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4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Revolution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4 olds – habits, customs, culture, ideas</a:t>
            </a:r>
          </a:p>
          <a:p>
            <a:r>
              <a:rPr lang="en-US" dirty="0" smtClean="0"/>
              <a:t>Some Red Guard members begin fighting one another as they believe they knew how best to make China progress</a:t>
            </a:r>
          </a:p>
          <a:p>
            <a:r>
              <a:rPr lang="en-US" dirty="0" smtClean="0"/>
              <a:t>Zhou </a:t>
            </a:r>
            <a:r>
              <a:rPr lang="en-US" dirty="0" err="1" smtClean="0"/>
              <a:t>Enlai</a:t>
            </a:r>
            <a:r>
              <a:rPr lang="en-US" dirty="0" smtClean="0"/>
              <a:t> (Premier 1949-76) requests a return to normality. </a:t>
            </a:r>
            <a:endParaRPr lang="en-US" dirty="0"/>
          </a:p>
        </p:txBody>
      </p:sp>
      <p:pic>
        <p:nvPicPr>
          <p:cNvPr id="7" name="Picture 2" descr="http://ecx.images-amazon.com/images/I/51he59t8mSL.jpg"/>
          <p:cNvPicPr>
            <a:picLocks noGrp="1" noChangeAspect="1" noChangeArrowheads="1"/>
          </p:cNvPicPr>
          <p:nvPr>
            <p:ph sz="half" idx="2"/>
          </p:nvPr>
        </p:nvPicPr>
        <p:blipFill>
          <a:blip r:embed="rId2" cstate="print"/>
          <a:srcRect/>
          <a:stretch>
            <a:fillRect/>
          </a:stretch>
        </p:blipFill>
        <p:spPr bwMode="auto">
          <a:xfrm>
            <a:off x="5178458" y="1600200"/>
            <a:ext cx="2978083"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95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to Cultural Revolution?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Historians see the removal of Liu </a:t>
            </a:r>
            <a:r>
              <a:rPr lang="en-US" dirty="0" err="1" smtClean="0"/>
              <a:t>Shaoqi</a:t>
            </a:r>
            <a:r>
              <a:rPr lang="en-US" dirty="0" smtClean="0"/>
              <a:t> in Oct. 1968 as the end of the cultural revolution</a:t>
            </a:r>
          </a:p>
          <a:p>
            <a:r>
              <a:rPr lang="en-US" dirty="0" smtClean="0"/>
              <a:t>However, Mao and the Gang of Four continue rule until Mao’s death in 1976</a:t>
            </a:r>
          </a:p>
          <a:p>
            <a:r>
              <a:rPr lang="en-US" dirty="0" smtClean="0"/>
              <a:t>Jiang Qing (Madame Mao, culture/arts), Wang </a:t>
            </a:r>
            <a:r>
              <a:rPr lang="en-US" dirty="0" err="1" smtClean="0"/>
              <a:t>Hongwen</a:t>
            </a:r>
            <a:r>
              <a:rPr lang="en-US" dirty="0" smtClean="0"/>
              <a:t> (vice-chairman CCP), Zhang </a:t>
            </a:r>
            <a:r>
              <a:rPr lang="en-US" dirty="0" err="1" smtClean="0"/>
              <a:t>Chunqiao</a:t>
            </a:r>
            <a:r>
              <a:rPr lang="en-US" dirty="0" smtClean="0"/>
              <a:t> (Politburo member), Yao </a:t>
            </a:r>
            <a:r>
              <a:rPr lang="en-US" dirty="0" err="1" smtClean="0"/>
              <a:t>Wenyuan</a:t>
            </a:r>
            <a:r>
              <a:rPr lang="en-US" dirty="0" smtClean="0"/>
              <a:t> (</a:t>
            </a:r>
            <a:r>
              <a:rPr lang="en-US" smtClean="0"/>
              <a:t>Politburo member) </a:t>
            </a:r>
            <a:r>
              <a:rPr lang="en-US" dirty="0" smtClean="0"/>
              <a:t>maintain power through control of media and propaganda</a:t>
            </a:r>
          </a:p>
        </p:txBody>
      </p:sp>
      <p:pic>
        <p:nvPicPr>
          <p:cNvPr id="5" name="Picture 2" descr="http://www.marxist.com/images/china_1976/linbiaocriticism.jpg"/>
          <p:cNvPicPr>
            <a:picLocks noGrp="1" noChangeAspect="1" noChangeArrowheads="1"/>
          </p:cNvPicPr>
          <p:nvPr>
            <p:ph sz="half" idx="1"/>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843421" y="1600200"/>
            <a:ext cx="32661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1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Gang of Four</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Moderate and pragmatic politician Zhou </a:t>
            </a:r>
            <a:r>
              <a:rPr lang="en-US" dirty="0" err="1" smtClean="0"/>
              <a:t>Enlai</a:t>
            </a:r>
            <a:r>
              <a:rPr lang="en-US" dirty="0" smtClean="0"/>
              <a:t> brings </a:t>
            </a:r>
            <a:r>
              <a:rPr lang="en-US" smtClean="0"/>
              <a:t>Deng back </a:t>
            </a:r>
            <a:r>
              <a:rPr lang="en-US" dirty="0" smtClean="0"/>
              <a:t>into political fold after subsiding Cultural Revolution</a:t>
            </a:r>
          </a:p>
          <a:p>
            <a:r>
              <a:rPr lang="en-US" dirty="0" smtClean="0"/>
              <a:t>Also secretly meets with Henry Kissinger to bring Nixon to China</a:t>
            </a:r>
          </a:p>
          <a:p>
            <a:r>
              <a:rPr lang="en-US" dirty="0" smtClean="0"/>
              <a:t>Zhou dies Jan. 8, 1976 – public outpouring of sadness</a:t>
            </a:r>
          </a:p>
          <a:p>
            <a:r>
              <a:rPr lang="en-US" dirty="0" smtClean="0"/>
              <a:t>Gang of Four – Tiananmen Incident – wreaths removed, mourners told to leave</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22094" y="2133600"/>
            <a:ext cx="291703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Deng Xiaoping</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After being brought back into political life, and following Zhou’s death, Deng gains political power</a:t>
            </a:r>
          </a:p>
          <a:p>
            <a:r>
              <a:rPr lang="en-US" dirty="0" smtClean="0"/>
              <a:t>Gang of Four – all put on trial and found guilty of crimes, including treason</a:t>
            </a:r>
          </a:p>
          <a:p>
            <a:r>
              <a:rPr lang="en-US" dirty="0" smtClean="0"/>
              <a:t>1979 Deng institutes policies of reform and opening to the outside world</a:t>
            </a:r>
            <a:endParaRPr lang="en-US" dirty="0"/>
          </a:p>
        </p:txBody>
      </p:sp>
      <p:pic>
        <p:nvPicPr>
          <p:cNvPr id="5" name="Picture 2" descr="http://images.businessweek.com/ss/07/03/0305_china_todo/image/deng-xiaoping.jpg"/>
          <p:cNvPicPr>
            <a:picLocks noGrp="1" noChangeAspect="1" noChangeArrowheads="1"/>
          </p:cNvPicPr>
          <p:nvPr>
            <p:ph sz="half" idx="1"/>
          </p:nvPr>
        </p:nvPicPr>
        <p:blipFill>
          <a:blip r:embed="rId2" cstate="print"/>
          <a:srcRect b="-32"/>
          <a:stretch>
            <a:fillRect/>
          </a:stretch>
        </p:blipFill>
        <p:spPr bwMode="auto">
          <a:xfrm>
            <a:off x="691830" y="1600200"/>
            <a:ext cx="3569339"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71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Foreign Policy: Mao and Relationship With Soviets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Sino-Soviet Pact 1950 (Treaty of Friendship, Alliance, and Mutual Assistance) Feb. 14, 1950</a:t>
            </a:r>
          </a:p>
          <a:p>
            <a:r>
              <a:rPr lang="en-US" dirty="0" smtClean="0"/>
              <a:t>Soviets officially recognize PRC and renounce Republic of China</a:t>
            </a:r>
          </a:p>
          <a:p>
            <a:r>
              <a:rPr lang="en-US" dirty="0" smtClean="0"/>
              <a:t>Soviets send $300 million loan to PRC</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38600" y="3810000"/>
            <a:ext cx="487279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8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North – Communist</a:t>
            </a:r>
          </a:p>
          <a:p>
            <a:r>
              <a:rPr lang="en-US" dirty="0" smtClean="0"/>
              <a:t>South – Democratic</a:t>
            </a:r>
          </a:p>
          <a:p>
            <a:r>
              <a:rPr lang="en-US" dirty="0" smtClean="0"/>
              <a:t>AKA Fatherland Liberation War June 25, 1950 – July 27, 1953</a:t>
            </a:r>
          </a:p>
          <a:p>
            <a:r>
              <a:rPr lang="en-US" dirty="0" smtClean="0"/>
              <a:t>38</a:t>
            </a:r>
            <a:r>
              <a:rPr lang="en-US" baseline="30000" dirty="0" smtClean="0"/>
              <a:t>th</a:t>
            </a:r>
            <a:r>
              <a:rPr lang="en-US" dirty="0" smtClean="0"/>
              <a:t> parallel </a:t>
            </a:r>
            <a:endParaRPr lang="en-US" dirty="0"/>
          </a:p>
          <a:p>
            <a:r>
              <a:rPr lang="en-US" dirty="0" smtClean="0"/>
              <a:t>China promoting the expansion of Communist revolution in its periphery and sphere of influence</a:t>
            </a:r>
          </a:p>
          <a:p>
            <a:r>
              <a:rPr lang="en-US" dirty="0" smtClean="0"/>
              <a:t>US sees China as “integral battleground” in fight against Communism</a:t>
            </a:r>
          </a:p>
          <a:p>
            <a:r>
              <a:rPr lang="en-US" dirty="0" smtClean="0"/>
              <a:t>Stalin wishes to avoid direct confrontation with US, the bomb came to Soviets Aug. 29, 1949</a:t>
            </a:r>
          </a:p>
          <a:p>
            <a:endParaRPr lang="en-US"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19076"/>
            <a:ext cx="4038600" cy="288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36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sz="half" idx="1"/>
          </p:nvPr>
        </p:nvSpPr>
        <p:spPr>
          <a:xfrm>
            <a:off x="457200" y="1600200"/>
            <a:ext cx="4038600" cy="4525963"/>
          </a:xfrm>
        </p:spPr>
        <p:txBody>
          <a:bodyPr>
            <a:normAutofit fontScale="77500" lnSpcReduction="20000"/>
          </a:bodyPr>
          <a:lstStyle/>
          <a:p>
            <a:r>
              <a:rPr lang="en-US" dirty="0" smtClean="0"/>
              <a:t>Stalin gives permission to Kim to invade S. Korea given that Mao would supply reinforcements</a:t>
            </a:r>
          </a:p>
          <a:p>
            <a:r>
              <a:rPr lang="en-US" dirty="0" smtClean="0"/>
              <a:t>Soviets supplied tanks, artillery, and aircraft</a:t>
            </a:r>
          </a:p>
          <a:p>
            <a:r>
              <a:rPr lang="en-US" dirty="0" smtClean="0"/>
              <a:t>US and UN allies respond (Soviets boycott UN’s recognition of Chiang’s Taiwanese gov’t) </a:t>
            </a:r>
          </a:p>
          <a:p>
            <a:r>
              <a:rPr lang="en-US" dirty="0" smtClean="0"/>
              <a:t>Korea left split in a similar way post WWII (US allies in South, Communists in North)</a:t>
            </a:r>
          </a:p>
          <a:p>
            <a:r>
              <a:rPr lang="en-US" dirty="0" smtClean="0"/>
              <a:t>2.5 km demilitarized zone DMZ between the two near the original 38</a:t>
            </a:r>
            <a:r>
              <a:rPr lang="en-US" baseline="30000" dirty="0" smtClean="0"/>
              <a:t>th</a:t>
            </a:r>
            <a:r>
              <a:rPr lang="en-US" dirty="0" smtClean="0"/>
              <a:t> parallel split</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31314"/>
            <a:ext cx="4038600" cy="286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5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and US relations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PRC Officially seated in UN Oct. 25, 1971 – US begins using China for resolving Vietnam issue, leverage against the Soviets, and for new markets (largest market in the world)</a:t>
            </a:r>
          </a:p>
          <a:p>
            <a:r>
              <a:rPr lang="en-US" dirty="0" err="1" smtClean="0"/>
              <a:t>Ping-pong</a:t>
            </a:r>
            <a:r>
              <a:rPr lang="en-US" dirty="0" smtClean="0"/>
              <a:t> diplomacy – US ping pong team invited to China in April 1971 – Chou </a:t>
            </a:r>
            <a:r>
              <a:rPr lang="en-US" dirty="0" err="1" smtClean="0"/>
              <a:t>Enlai</a:t>
            </a:r>
            <a:r>
              <a:rPr lang="en-US" dirty="0" smtClean="0"/>
              <a:t> receives them April 14. US lifts 20 year embargo on Chinese trade – represents the back and forth nature of “openness to new relationship” </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1186375"/>
            <a:ext cx="3609976" cy="47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8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Kissinger’s moves with Communism</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National Security Advisor and Secretary of State under Nixon and Ford 69-77</a:t>
            </a:r>
          </a:p>
          <a:p>
            <a:r>
              <a:rPr lang="en-US" i="1" dirty="0" smtClean="0"/>
              <a:t>Realpolitik</a:t>
            </a:r>
            <a:r>
              <a:rPr lang="en-US" dirty="0" smtClean="0"/>
              <a:t> – pragmatism in face of overarching theoretical differences</a:t>
            </a:r>
          </a:p>
          <a:p>
            <a:r>
              <a:rPr lang="en-US" dirty="0" smtClean="0"/>
              <a:t>Détente with Soviets – SALT I Anti-Ballistic Missile Treaties</a:t>
            </a:r>
          </a:p>
          <a:p>
            <a:r>
              <a:rPr lang="en-US" dirty="0" smtClean="0"/>
              <a:t>Paris Peace Accords to end Vietnam</a:t>
            </a:r>
          </a:p>
          <a:p>
            <a:r>
              <a:rPr lang="en-US" dirty="0" smtClean="0"/>
              <a:t>Opens Chinese relationship</a:t>
            </a:r>
          </a:p>
          <a:p>
            <a:endParaRPr lang="en-US" i="1"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2600" y="1935238"/>
            <a:ext cx="3019425" cy="426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6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China Goals</a:t>
            </a:r>
            <a:endParaRPr lang="en-US" dirty="0"/>
          </a:p>
        </p:txBody>
      </p:sp>
      <p:sp>
        <p:nvSpPr>
          <p:cNvPr id="4" name="Content Placeholder 3"/>
          <p:cNvSpPr>
            <a:spLocks noGrp="1"/>
          </p:cNvSpPr>
          <p:nvPr>
            <p:ph sz="half" idx="2"/>
          </p:nvPr>
        </p:nvSpPr>
        <p:spPr/>
        <p:txBody>
          <a:bodyPr>
            <a:normAutofit fontScale="92500"/>
          </a:bodyPr>
          <a:lstStyle/>
          <a:p>
            <a:r>
              <a:rPr lang="en-US" dirty="0" smtClean="0"/>
              <a:t>Single-party state led by Mao</a:t>
            </a:r>
          </a:p>
          <a:p>
            <a:r>
              <a:rPr lang="en-US" dirty="0" smtClean="0"/>
              <a:t>1) Resources directed toward political, social, and economic growth</a:t>
            </a:r>
          </a:p>
          <a:p>
            <a:r>
              <a:rPr lang="en-US" dirty="0" smtClean="0"/>
              <a:t>2) Medical supplies and hospitals made available</a:t>
            </a:r>
          </a:p>
          <a:p>
            <a:r>
              <a:rPr lang="en-US" dirty="0" smtClean="0"/>
              <a:t>3) Schools built</a:t>
            </a:r>
          </a:p>
          <a:p>
            <a:r>
              <a:rPr lang="en-US" dirty="0" smtClean="0"/>
              <a:t>4) Regulation of all media (press, speech, films, etc.)</a:t>
            </a:r>
          </a:p>
        </p:txBody>
      </p:sp>
      <p:pic>
        <p:nvPicPr>
          <p:cNvPr id="5" name="Picture 2" descr="http://scrapetv.com/News/News%20Pages/Entertainment/images-2/mao-zedong.jpg"/>
          <p:cNvPicPr>
            <a:picLocks noGrp="1" noChangeAspect="1" noChangeArrowheads="1"/>
          </p:cNvPicPr>
          <p:nvPr>
            <p:ph sz="half" idx="1"/>
          </p:nvPr>
        </p:nvPicPr>
        <p:blipFill>
          <a:blip r:embed="rId2" cstate="print"/>
          <a:srcRect/>
          <a:stretch>
            <a:fillRect/>
          </a:stretch>
        </p:blipFill>
        <p:spPr bwMode="auto">
          <a:xfrm>
            <a:off x="571500" y="1869281"/>
            <a:ext cx="3810000" cy="398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50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Nixon’s Visit to China</a:t>
            </a:r>
            <a:endParaRPr lang="en-US" dirty="0"/>
          </a:p>
        </p:txBody>
      </p:sp>
      <p:sp>
        <p:nvSpPr>
          <p:cNvPr id="3" name="Content Placeholder 2"/>
          <p:cNvSpPr>
            <a:spLocks noGrp="1"/>
          </p:cNvSpPr>
          <p:nvPr>
            <p:ph sz="half" idx="1"/>
          </p:nvPr>
        </p:nvSpPr>
        <p:spPr>
          <a:xfrm>
            <a:off x="457200" y="1600200"/>
            <a:ext cx="4038600" cy="4953000"/>
          </a:xfrm>
        </p:spPr>
        <p:txBody>
          <a:bodyPr>
            <a:normAutofit fontScale="77500" lnSpcReduction="20000"/>
          </a:bodyPr>
          <a:lstStyle/>
          <a:p>
            <a:r>
              <a:rPr lang="en-US" dirty="0" smtClean="0"/>
              <a:t>1972 – China comes to diplomatic consensus: “in the interest of all nations that the US and China normalize relations.” </a:t>
            </a:r>
          </a:p>
          <a:p>
            <a:r>
              <a:rPr lang="en-US" dirty="0" smtClean="0"/>
              <a:t>Known as the Shanghai Communique </a:t>
            </a:r>
          </a:p>
          <a:p>
            <a:pPr lvl="1"/>
            <a:r>
              <a:rPr lang="en-US" dirty="0" smtClean="0"/>
              <a:t>China nor US would seek hegemony in Asia-Pacific</a:t>
            </a:r>
          </a:p>
          <a:p>
            <a:pPr lvl="1"/>
            <a:r>
              <a:rPr lang="en-US" dirty="0" smtClean="0"/>
              <a:t>Expansion of economic and cultural contacts (but without formalities in place) </a:t>
            </a:r>
          </a:p>
          <a:p>
            <a:pPr lvl="1"/>
            <a:r>
              <a:rPr lang="en-US" dirty="0" smtClean="0"/>
              <a:t>One-China Policy – recognize PRC</a:t>
            </a:r>
          </a:p>
          <a:p>
            <a:r>
              <a:rPr lang="en-US" dirty="0"/>
              <a:t>1979 formalized through Joint Communique on the Establishment of Diplomatic Relations</a:t>
            </a:r>
          </a:p>
        </p:txBody>
      </p:sp>
      <p:pic>
        <p:nvPicPr>
          <p:cNvPr id="717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58566"/>
            <a:ext cx="4038600" cy="300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1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Sino-Soviet Split</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Generally 1960-89</a:t>
            </a:r>
          </a:p>
          <a:p>
            <a:r>
              <a:rPr lang="en-US" dirty="0" smtClean="0"/>
              <a:t>Khrushchev’s policy changes:</a:t>
            </a:r>
          </a:p>
          <a:p>
            <a:pPr lvl="1"/>
            <a:r>
              <a:rPr lang="en-US" dirty="0" smtClean="0"/>
              <a:t>Secret Speech Feb. 25, 1956 – destalinization; China believes Stalin’s successes as leader outweigh failures</a:t>
            </a:r>
          </a:p>
          <a:p>
            <a:pPr lvl="1"/>
            <a:r>
              <a:rPr lang="en-US" dirty="0" smtClean="0"/>
              <a:t>Warfare: Nuclear destruction and war are to be avoided – China turn world war into revolutionary war</a:t>
            </a:r>
          </a:p>
          <a:p>
            <a:pPr lvl="1"/>
            <a:r>
              <a:rPr lang="en-US" dirty="0" smtClean="0"/>
              <a:t>Peaceful Coexistence: mutual interests of both – China sees this as capitulation</a:t>
            </a:r>
          </a:p>
          <a:p>
            <a:pPr lvl="1"/>
            <a:r>
              <a:rPr lang="en-US" dirty="0" smtClean="0"/>
              <a:t>Peaceful Transition – movement to Socialism/Communism can be achieved through peaceful means – China: must be revolutionary</a:t>
            </a:r>
          </a:p>
          <a:p>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667000" cy="390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3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Confrontation with Soviets</a:t>
            </a:r>
            <a:endParaRPr lang="en-US" dirty="0"/>
          </a:p>
        </p:txBody>
      </p:sp>
      <p:sp>
        <p:nvSpPr>
          <p:cNvPr id="3" name="Content Placeholder 2"/>
          <p:cNvSpPr>
            <a:spLocks noGrp="1"/>
          </p:cNvSpPr>
          <p:nvPr>
            <p:ph idx="1"/>
          </p:nvPr>
        </p:nvSpPr>
        <p:spPr/>
        <p:txBody>
          <a:bodyPr>
            <a:normAutofit/>
          </a:bodyPr>
          <a:lstStyle/>
          <a:p>
            <a:r>
              <a:rPr lang="en-US" dirty="0" err="1" smtClean="0"/>
              <a:t>Ussuri</a:t>
            </a:r>
            <a:r>
              <a:rPr lang="en-US" dirty="0" smtClean="0"/>
              <a:t> river Clash 1969</a:t>
            </a:r>
          </a:p>
          <a:p>
            <a:r>
              <a:rPr lang="en-US" dirty="0" smtClean="0"/>
              <a:t>March 1969 Eastern border Soviets lose 59 men in clashes with PLA. </a:t>
            </a:r>
          </a:p>
          <a:p>
            <a:r>
              <a:rPr lang="en-US" dirty="0" smtClean="0"/>
              <a:t>Soviets respond with T-62 tanks to attack PLA patrols – the Chinese steal one</a:t>
            </a:r>
          </a:p>
          <a:p>
            <a:r>
              <a:rPr lang="en-US" dirty="0" smtClean="0"/>
              <a:t>August 69 – Western border Chinese lose 28 men</a:t>
            </a:r>
          </a:p>
          <a:p>
            <a:r>
              <a:rPr lang="en-US" dirty="0" smtClean="0"/>
              <a:t>Soviets then ask “what the US response would be if they attacked the Chinese nuclear installations.” </a:t>
            </a:r>
            <a:endParaRPr lang="en-US" dirty="0"/>
          </a:p>
        </p:txBody>
      </p:sp>
    </p:spTree>
    <p:extLst>
      <p:ext uri="{BB962C8B-B14F-4D97-AF65-F5344CB8AC3E}">
        <p14:creationId xmlns:p14="http://schemas.microsoft.com/office/powerpoint/2010/main" val="1037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Reforms</a:t>
            </a:r>
            <a:endParaRPr lang="en-US" dirty="0"/>
          </a:p>
        </p:txBody>
      </p:sp>
      <p:sp>
        <p:nvSpPr>
          <p:cNvPr id="3" name="Content Placeholder 2"/>
          <p:cNvSpPr>
            <a:spLocks noGrp="1"/>
          </p:cNvSpPr>
          <p:nvPr>
            <p:ph sz="half" idx="1"/>
          </p:nvPr>
        </p:nvSpPr>
        <p:spPr/>
        <p:txBody>
          <a:bodyPr/>
          <a:lstStyle/>
          <a:p>
            <a:r>
              <a:rPr lang="en-US" dirty="0" smtClean="0"/>
              <a:t>90% of areas in China</a:t>
            </a:r>
          </a:p>
          <a:p>
            <a:r>
              <a:rPr lang="en-US" dirty="0" smtClean="0"/>
              <a:t>300 million farmers granted 47 million hectares of land (1 hectare = 10000 square meters of land)</a:t>
            </a:r>
            <a:endParaRPr lang="en-US" dirty="0"/>
          </a:p>
        </p:txBody>
      </p:sp>
      <p:pic>
        <p:nvPicPr>
          <p:cNvPr id="5" name="Content Placeholder 4" descr="Mutual help in plowing has brought in more food, the livelihood of the army dependents has grown stronger ('new' New Year Picture), 1953">
            <a:hlinkClick r:id="rId2"/>
          </p:cNvPr>
          <p:cNvPicPr>
            <a:picLocks noGrp="1" noChangeAspect="1" noChangeArrowheads="1"/>
          </p:cNvPicPr>
          <p:nvPr>
            <p:ph sz="half" idx="2"/>
          </p:nvPr>
        </p:nvPicPr>
        <p:blipFill>
          <a:blip r:embed="rId3" cstate="print"/>
          <a:srcRect l="5770" t="8069" r="5769" b="9898"/>
          <a:stretch>
            <a:fillRect/>
          </a:stretch>
        </p:blipFill>
        <p:spPr bwMode="auto">
          <a:xfrm>
            <a:off x="4648200" y="838200"/>
            <a:ext cx="4038600" cy="2687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70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Hectare</a:t>
            </a:r>
            <a:endParaRPr lang="en-US" dirty="0"/>
          </a:p>
        </p:txBody>
      </p:sp>
      <p:pic>
        <p:nvPicPr>
          <p:cNvPr id="1026" name="Picture 2" descr="https://www.kelownanow.com/image/w750/files/rugbyfiel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0125" y="1648619"/>
            <a:ext cx="714375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3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Domestic Economic Policy: First Five Year Plan</a:t>
            </a:r>
            <a:endParaRPr lang="en-US" dirty="0"/>
          </a:p>
        </p:txBody>
      </p:sp>
      <p:sp>
        <p:nvSpPr>
          <p:cNvPr id="4" name="Content Placeholder 3"/>
          <p:cNvSpPr>
            <a:spLocks noGrp="1"/>
          </p:cNvSpPr>
          <p:nvPr>
            <p:ph sz="half" idx="2"/>
          </p:nvPr>
        </p:nvSpPr>
        <p:spPr/>
        <p:txBody>
          <a:bodyPr/>
          <a:lstStyle/>
          <a:p>
            <a:r>
              <a:rPr lang="en-US" dirty="0" smtClean="0"/>
              <a:t>1953-1957 </a:t>
            </a:r>
          </a:p>
          <a:p>
            <a:r>
              <a:rPr lang="en-US" dirty="0" smtClean="0"/>
              <a:t>Annual increase rate of income 8.9%</a:t>
            </a:r>
          </a:p>
          <a:p>
            <a:r>
              <a:rPr lang="en-US" dirty="0" smtClean="0"/>
              <a:t>Basic industry established to produce airplanes, cars, industrial equipment, and mining equipment</a:t>
            </a:r>
            <a:endParaRPr lang="en-US" dirty="0"/>
          </a:p>
        </p:txBody>
      </p:sp>
      <p:pic>
        <p:nvPicPr>
          <p:cNvPr id="5" name="Picture 2" descr="The steel industry is the basis of all industries, 195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454213"/>
            <a:ext cx="3752629" cy="54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49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5 Year Plan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1958-1963</a:t>
            </a:r>
          </a:p>
          <a:p>
            <a:r>
              <a:rPr lang="en-US" dirty="0" smtClean="0"/>
              <a:t>Known as The Great Leap Forward</a:t>
            </a:r>
          </a:p>
          <a:p>
            <a:r>
              <a:rPr lang="en-US" dirty="0" smtClean="0"/>
              <a:t>Agriculture and Industry work hand in hand</a:t>
            </a:r>
          </a:p>
          <a:p>
            <a:r>
              <a:rPr lang="en-US" dirty="0" smtClean="0"/>
              <a:t>Reformation of society into communes (5000 people)</a:t>
            </a:r>
          </a:p>
          <a:p>
            <a:r>
              <a:rPr lang="en-US" dirty="0" smtClean="0"/>
              <a:t>Everything collectivized – food, former possessions, even caring for children (schools and nurseries provided)</a:t>
            </a:r>
          </a:p>
          <a:p>
            <a:r>
              <a:rPr lang="en-US" dirty="0" smtClean="0"/>
              <a:t>“Houses of happiness” for the elderly</a:t>
            </a:r>
          </a:p>
        </p:txBody>
      </p:sp>
      <p:pic>
        <p:nvPicPr>
          <p:cNvPr id="7" name="Picture 4" descr="http://chineseposters.net/images/g1-96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4888" y="1600200"/>
            <a:ext cx="328522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Communes</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12 families = work team</a:t>
            </a:r>
          </a:p>
          <a:p>
            <a:r>
              <a:rPr lang="en-US" dirty="0" smtClean="0"/>
              <a:t>12 work teams = brigade</a:t>
            </a:r>
          </a:p>
          <a:p>
            <a:r>
              <a:rPr lang="en-US" dirty="0" smtClean="0"/>
              <a:t>Party members oversaw production and tasks</a:t>
            </a:r>
          </a:p>
          <a:p>
            <a:r>
              <a:rPr lang="en-US" dirty="0" smtClean="0"/>
              <a:t>1958 – 700 million people in 26,578 communes</a:t>
            </a:r>
          </a:p>
          <a:p>
            <a:r>
              <a:rPr lang="en-US" dirty="0" smtClean="0"/>
              <a:t>Fields included loud speakers to promote hard work</a:t>
            </a:r>
          </a:p>
          <a:p>
            <a:r>
              <a:rPr lang="en-US" dirty="0" smtClean="0"/>
              <a:t>Propaganda posters throughout the commune</a:t>
            </a:r>
          </a:p>
        </p:txBody>
      </p:sp>
      <p:pic>
        <p:nvPicPr>
          <p:cNvPr id="5" name="Picture 2" descr="http://chineseposters.net/images/g1-96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390485"/>
            <a:ext cx="4038600" cy="294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01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during GLF</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Back-yard furnaces encouraged</a:t>
            </a:r>
          </a:p>
          <a:p>
            <a:r>
              <a:rPr lang="en-US" dirty="0" smtClean="0"/>
              <a:t>60,000 constructed </a:t>
            </a:r>
          </a:p>
          <a:p>
            <a:r>
              <a:rPr lang="en-US" dirty="0" smtClean="0"/>
              <a:t>Adding 11 million </a:t>
            </a:r>
            <a:r>
              <a:rPr lang="en-US" smtClean="0"/>
              <a:t>metric </a:t>
            </a:r>
            <a:r>
              <a:rPr lang="en-US" smtClean="0"/>
              <a:t>tons </a:t>
            </a:r>
            <a:r>
              <a:rPr lang="en-US" dirty="0" smtClean="0"/>
              <a:t>to China’s steel production</a:t>
            </a:r>
          </a:p>
          <a:p>
            <a:r>
              <a:rPr lang="en-US" dirty="0" smtClean="0"/>
              <a:t>By ’58 steel, grain, timber, cement, and cotton also saw increases in production, but things would change</a:t>
            </a:r>
          </a:p>
          <a:p>
            <a:endParaRPr lang="en-US" dirty="0"/>
          </a:p>
        </p:txBody>
      </p:sp>
      <p:pic>
        <p:nvPicPr>
          <p:cNvPr id="5" name="Picture 2" descr="http://chineseposters.net/images/g1-95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429061"/>
            <a:ext cx="4038600" cy="287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chineseposters.net/images/e11-9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304822"/>
            <a:ext cx="2438400" cy="35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7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atch">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1597</Words>
  <Application>Microsoft Office PowerPoint</Application>
  <PresentationFormat>On-screen Show (4:3)</PresentationFormat>
  <Paragraphs>163</Paragraphs>
  <Slides>32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32</vt:i4>
      </vt:variant>
    </vt:vector>
  </HeadingPairs>
  <TitlesOfParts>
    <vt:vector size="38" baseType="lpstr">
      <vt:lpstr>Arial</vt:lpstr>
      <vt:lpstr>Calibri</vt:lpstr>
      <vt:lpstr>Tw Cen MT</vt:lpstr>
      <vt:lpstr>iRespondGraphMaster</vt:lpstr>
      <vt:lpstr>Thatch</vt:lpstr>
      <vt:lpstr>iRespondQuestionMaster</vt:lpstr>
      <vt:lpstr>Communist China – Mao – Consolidation of Power</vt:lpstr>
      <vt:lpstr>Two Chinas</vt:lpstr>
      <vt:lpstr>Communist China Goals</vt:lpstr>
      <vt:lpstr>Land Reforms</vt:lpstr>
      <vt:lpstr>Hectare</vt:lpstr>
      <vt:lpstr>Domestic Economic Policy: First Five Year Plan</vt:lpstr>
      <vt:lpstr>2nd 5 Year Plan</vt:lpstr>
      <vt:lpstr>Communes</vt:lpstr>
      <vt:lpstr>Production during GLF</vt:lpstr>
      <vt:lpstr>Realities of Great Leap</vt:lpstr>
      <vt:lpstr>Famine</vt:lpstr>
      <vt:lpstr> </vt:lpstr>
      <vt:lpstr>Decline of Mao</vt:lpstr>
      <vt:lpstr>Political Efforts/Legal Efforts</vt:lpstr>
      <vt:lpstr>Political Efforts/Legal Efforts </vt:lpstr>
      <vt:lpstr>Political Efforts/Legal Efforts</vt:lpstr>
      <vt:lpstr>Political: Hundred Flowers Campaign</vt:lpstr>
      <vt:lpstr>Political Efforts/Legal Efforts</vt:lpstr>
      <vt:lpstr>Political: Return of Mao – Cultural Revolution</vt:lpstr>
      <vt:lpstr>Cultural Revolution</vt:lpstr>
      <vt:lpstr>Cultural Revolution</vt:lpstr>
      <vt:lpstr>End to Cultural Revolution? </vt:lpstr>
      <vt:lpstr>End of Gang of Four</vt:lpstr>
      <vt:lpstr>Rise of Deng Xiaoping</vt:lpstr>
      <vt:lpstr>Foreign Policy: Mao and Relationship With Soviets</vt:lpstr>
      <vt:lpstr>Korean War</vt:lpstr>
      <vt:lpstr>Korean War</vt:lpstr>
      <vt:lpstr>UN and US relations</vt:lpstr>
      <vt:lpstr>Kissinger’s moves with Communism</vt:lpstr>
      <vt:lpstr>Nixon’s Visit to China</vt:lpstr>
      <vt:lpstr>Sino-Soviet Split</vt:lpstr>
      <vt:lpstr>Direct Confrontation with Soviets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Communist China – Mao – Deng Xiaoping</dc:title>
  <dc:creator>Donald Lynch</dc:creator>
  <cp:lastModifiedBy>Donald Lynch</cp:lastModifiedBy>
  <cp:revision>42</cp:revision>
  <dcterms:created xsi:type="dcterms:W3CDTF">2014-09-08T19:05:50Z</dcterms:created>
  <dcterms:modified xsi:type="dcterms:W3CDTF">2018-12-10T19:12:01Z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