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6"/>
  </p:notesMasterIdLst>
  <p:handoutMasterIdLst>
    <p:handoutMasterId r:id="rId77"/>
  </p:handoutMasterIdLst>
  <p:sldIdLst>
    <p:sldId id="256" r:id="rId5"/>
    <p:sldId id="261" r:id="rId6"/>
    <p:sldId id="262" r:id="rId7"/>
    <p:sldId id="259" r:id="rId8"/>
    <p:sldId id="257" r:id="rId9"/>
    <p:sldId id="258" r:id="rId10"/>
    <p:sldId id="263" r:id="rId11"/>
    <p:sldId id="265" r:id="rId12"/>
    <p:sldId id="266" r:id="rId13"/>
    <p:sldId id="269" r:id="rId14"/>
    <p:sldId id="268" r:id="rId15"/>
    <p:sldId id="267" r:id="rId16"/>
    <p:sldId id="260" r:id="rId17"/>
    <p:sldId id="270" r:id="rId18"/>
    <p:sldId id="271" r:id="rId19"/>
    <p:sldId id="275" r:id="rId20"/>
    <p:sldId id="272" r:id="rId21"/>
    <p:sldId id="273" r:id="rId22"/>
    <p:sldId id="274" r:id="rId23"/>
    <p:sldId id="284" r:id="rId24"/>
    <p:sldId id="285" r:id="rId25"/>
    <p:sldId id="286" r:id="rId26"/>
    <p:sldId id="322" r:id="rId27"/>
    <p:sldId id="287" r:id="rId28"/>
    <p:sldId id="288" r:id="rId29"/>
    <p:sldId id="290" r:id="rId30"/>
    <p:sldId id="291" r:id="rId31"/>
    <p:sldId id="292" r:id="rId32"/>
    <p:sldId id="294" r:id="rId33"/>
    <p:sldId id="320" r:id="rId34"/>
    <p:sldId id="295" r:id="rId35"/>
    <p:sldId id="321" r:id="rId36"/>
    <p:sldId id="319" r:id="rId37"/>
    <p:sldId id="296" r:id="rId38"/>
    <p:sldId id="323" r:id="rId39"/>
    <p:sldId id="297" r:id="rId40"/>
    <p:sldId id="324" r:id="rId41"/>
    <p:sldId id="299" r:id="rId42"/>
    <p:sldId id="325" r:id="rId43"/>
    <p:sldId id="301" r:id="rId44"/>
    <p:sldId id="326" r:id="rId45"/>
    <p:sldId id="302" r:id="rId46"/>
    <p:sldId id="304" r:id="rId47"/>
    <p:sldId id="305" r:id="rId48"/>
    <p:sldId id="327" r:id="rId49"/>
    <p:sldId id="306" r:id="rId50"/>
    <p:sldId id="276" r:id="rId51"/>
    <p:sldId id="277" r:id="rId52"/>
    <p:sldId id="278" r:id="rId53"/>
    <p:sldId id="279" r:id="rId54"/>
    <p:sldId id="280" r:id="rId55"/>
    <p:sldId id="281" r:id="rId56"/>
    <p:sldId id="282" r:id="rId57"/>
    <p:sldId id="283" r:id="rId58"/>
    <p:sldId id="307" r:id="rId59"/>
    <p:sldId id="318" r:id="rId60"/>
    <p:sldId id="308" r:id="rId61"/>
    <p:sldId id="328" r:id="rId62"/>
    <p:sldId id="309" r:id="rId63"/>
    <p:sldId id="329" r:id="rId64"/>
    <p:sldId id="310" r:id="rId65"/>
    <p:sldId id="311" r:id="rId66"/>
    <p:sldId id="312" r:id="rId67"/>
    <p:sldId id="330" r:id="rId68"/>
    <p:sldId id="313" r:id="rId69"/>
    <p:sldId id="314" r:id="rId70"/>
    <p:sldId id="331" r:id="rId71"/>
    <p:sldId id="315" r:id="rId72"/>
    <p:sldId id="332" r:id="rId73"/>
    <p:sldId id="316" r:id="rId74"/>
    <p:sldId id="317" r:id="rId7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DF"/>
    <a:srgbClr val="D4B6CC"/>
    <a:srgbClr val="FB03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48" autoAdjust="0"/>
    <p:restoredTop sz="94660"/>
  </p:normalViewPr>
  <p:slideViewPr>
    <p:cSldViewPr snapToGrid="0">
      <p:cViewPr varScale="1">
        <p:scale>
          <a:sx n="67" d="100"/>
          <a:sy n="67" d="100"/>
        </p:scale>
        <p:origin x="48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8C68C5F-B5C4-4B85-B14E-E7D33BF69359}" type="datetimeFigureOut">
              <a:rPr lang="en-US" smtClean="0"/>
              <a:t>9/17/2019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0BE1929-1C20-4F64-805A-04B3932908C1}" type="slidenum">
              <a:rPr lang="en-US" smtClean="0"/>
              <a:t>‹#›</a:t>
            </a:fld>
            <a:endParaRPr lang="en-US"/>
          </a:p>
        </p:txBody>
      </p:sp>
    </p:spTree>
    <p:extLst>
      <p:ext uri="{BB962C8B-B14F-4D97-AF65-F5344CB8AC3E}">
        <p14:creationId xmlns:p14="http://schemas.microsoft.com/office/powerpoint/2010/main" val="1989903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DAF1522-1DF6-451B-B3FB-D0F0A0BEE5E4}" type="datetimeFigureOut">
              <a:rPr lang="en-US" smtClean="0"/>
              <a:t>9/17/2019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046E524-87E5-464D-8DD3-48786FE8A2C3}" type="slidenum">
              <a:rPr lang="en-US" smtClean="0"/>
              <a:t>‹#›</a:t>
            </a:fld>
            <a:endParaRPr lang="en-US"/>
          </a:p>
        </p:txBody>
      </p:sp>
    </p:spTree>
    <p:extLst>
      <p:ext uri="{BB962C8B-B14F-4D97-AF65-F5344CB8AC3E}">
        <p14:creationId xmlns:p14="http://schemas.microsoft.com/office/powerpoint/2010/main" val="3819849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57066" indent="-291179">
              <a:defRPr>
                <a:solidFill>
                  <a:schemeClr val="tx1"/>
                </a:solidFill>
                <a:latin typeface="Tahoma" panose="020B0604030504040204" pitchFamily="34" charset="0"/>
              </a:defRPr>
            </a:lvl2pPr>
            <a:lvl3pPr marL="1164717" indent="-232943">
              <a:defRPr>
                <a:solidFill>
                  <a:schemeClr val="tx1"/>
                </a:solidFill>
                <a:latin typeface="Tahoma" panose="020B0604030504040204" pitchFamily="34" charset="0"/>
              </a:defRPr>
            </a:lvl3pPr>
            <a:lvl4pPr marL="1630604" indent="-232943">
              <a:defRPr>
                <a:solidFill>
                  <a:schemeClr val="tx1"/>
                </a:solidFill>
                <a:latin typeface="Tahoma" panose="020B0604030504040204" pitchFamily="34" charset="0"/>
              </a:defRPr>
            </a:lvl4pPr>
            <a:lvl5pPr marL="2096491" indent="-232943">
              <a:defRPr>
                <a:solidFill>
                  <a:schemeClr val="tx1"/>
                </a:solidFill>
                <a:latin typeface="Tahoma" panose="020B0604030504040204" pitchFamily="34" charset="0"/>
              </a:defRPr>
            </a:lvl5pPr>
            <a:lvl6pPr marL="2562377" indent="-232943" eaLnBrk="0" fontAlgn="base" hangingPunct="0">
              <a:spcBef>
                <a:spcPct val="0"/>
              </a:spcBef>
              <a:spcAft>
                <a:spcPct val="0"/>
              </a:spcAft>
              <a:defRPr>
                <a:solidFill>
                  <a:schemeClr val="tx1"/>
                </a:solidFill>
                <a:latin typeface="Tahoma" panose="020B0604030504040204" pitchFamily="34" charset="0"/>
              </a:defRPr>
            </a:lvl6pPr>
            <a:lvl7pPr marL="3028264" indent="-232943" eaLnBrk="0" fontAlgn="base" hangingPunct="0">
              <a:spcBef>
                <a:spcPct val="0"/>
              </a:spcBef>
              <a:spcAft>
                <a:spcPct val="0"/>
              </a:spcAft>
              <a:defRPr>
                <a:solidFill>
                  <a:schemeClr val="tx1"/>
                </a:solidFill>
                <a:latin typeface="Tahoma" panose="020B0604030504040204" pitchFamily="34" charset="0"/>
              </a:defRPr>
            </a:lvl7pPr>
            <a:lvl8pPr marL="3494151" indent="-232943" eaLnBrk="0" fontAlgn="base" hangingPunct="0">
              <a:spcBef>
                <a:spcPct val="0"/>
              </a:spcBef>
              <a:spcAft>
                <a:spcPct val="0"/>
              </a:spcAft>
              <a:defRPr>
                <a:solidFill>
                  <a:schemeClr val="tx1"/>
                </a:solidFill>
                <a:latin typeface="Tahoma" panose="020B0604030504040204" pitchFamily="34" charset="0"/>
              </a:defRPr>
            </a:lvl8pPr>
            <a:lvl9pPr marL="3960038" indent="-232943" eaLnBrk="0" fontAlgn="base" hangingPunct="0">
              <a:spcBef>
                <a:spcPct val="0"/>
              </a:spcBef>
              <a:spcAft>
                <a:spcPct val="0"/>
              </a:spcAft>
              <a:defRPr>
                <a:solidFill>
                  <a:schemeClr val="tx1"/>
                </a:solidFill>
                <a:latin typeface="Tahoma" panose="020B0604030504040204" pitchFamily="34" charset="0"/>
              </a:defRPr>
            </a:lvl9pPr>
          </a:lstStyle>
          <a:p>
            <a:fld id="{880C89B9-1F86-4B43-8CAB-71165ED1E014}" type="slidenum">
              <a:rPr lang="en-US" altLang="en-US">
                <a:latin typeface="Arial" panose="020B0604020202020204" pitchFamily="34" charset="0"/>
              </a:rPr>
              <a:pPr/>
              <a:t>7</a:t>
            </a:fld>
            <a:endParaRPr lang="en-US" altLang="en-US">
              <a:latin typeface="Arial" panose="020B0604020202020204" pitchFamily="34" charset="0"/>
            </a:endParaRPr>
          </a:p>
        </p:txBody>
      </p:sp>
      <p:sp>
        <p:nvSpPr>
          <p:cNvPr id="13315" name="Slide Image Placeholder 1"/>
          <p:cNvSpPr>
            <a:spLocks noGrp="1" noRot="1" noChangeAspect="1" noTextEdit="1"/>
          </p:cNvSpPr>
          <p:nvPr>
            <p:ph type="sldImg"/>
          </p:nvPr>
        </p:nvSpPr>
        <p:spPr>
          <a:ln/>
        </p:spPr>
      </p:sp>
      <p:sp>
        <p:nvSpPr>
          <p:cNvPr id="13316" name="Notes Placeholder 2"/>
          <p:cNvSpPr>
            <a:spLocks noGrp="1"/>
          </p:cNvSpPr>
          <p:nvPr>
            <p:ph type="body" idx="1"/>
          </p:nvPr>
        </p:nvSpPr>
        <p:spPr>
          <a:noFill/>
        </p:spPr>
        <p:txBody>
          <a:bodyPr/>
          <a:lstStyle/>
          <a:p>
            <a:pPr eaLnBrk="1" hangingPunct="1">
              <a:spcBef>
                <a:spcPct val="0"/>
              </a:spcBef>
            </a:pPr>
            <a:endParaRPr lang="en-US" altLang="en-US">
              <a:latin typeface="Arial" panose="020B0604020202020204" pitchFamily="34" charset="0"/>
            </a:endParaRPr>
          </a:p>
        </p:txBody>
      </p:sp>
      <p:sp>
        <p:nvSpPr>
          <p:cNvPr id="13317"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457200">
              <a:defRPr>
                <a:solidFill>
                  <a:schemeClr val="tx1"/>
                </a:solidFill>
                <a:latin typeface="Tahoma" panose="020B0604030504040204" pitchFamily="34" charset="0"/>
              </a:defRPr>
            </a:lvl1pPr>
            <a:lvl2pPr marL="742950" indent="-285750" defTabSz="457200">
              <a:defRPr>
                <a:solidFill>
                  <a:schemeClr val="tx1"/>
                </a:solidFill>
                <a:latin typeface="Tahoma" panose="020B0604030504040204" pitchFamily="34" charset="0"/>
              </a:defRPr>
            </a:lvl2pPr>
            <a:lvl3pPr marL="1143000" indent="-228600" defTabSz="457200">
              <a:defRPr>
                <a:solidFill>
                  <a:schemeClr val="tx1"/>
                </a:solidFill>
                <a:latin typeface="Tahoma" panose="020B0604030504040204" pitchFamily="34" charset="0"/>
              </a:defRPr>
            </a:lvl3pPr>
            <a:lvl4pPr marL="1600200" indent="-228600" defTabSz="457200">
              <a:defRPr>
                <a:solidFill>
                  <a:schemeClr val="tx1"/>
                </a:solidFill>
                <a:latin typeface="Tahoma" panose="020B0604030504040204" pitchFamily="34" charset="0"/>
              </a:defRPr>
            </a:lvl4pPr>
            <a:lvl5pPr marL="2057400" indent="-228600" defTabSz="457200">
              <a:defRPr>
                <a:solidFill>
                  <a:schemeClr val="tx1"/>
                </a:solidFill>
                <a:latin typeface="Tahoma" panose="020B0604030504040204" pitchFamily="34" charset="0"/>
              </a:defRPr>
            </a:lvl5pPr>
            <a:lvl6pPr marL="2514600" indent="-228600" defTabSz="457200" eaLnBrk="0" fontAlgn="base" hangingPunct="0">
              <a:spcBef>
                <a:spcPct val="0"/>
              </a:spcBef>
              <a:spcAft>
                <a:spcPct val="0"/>
              </a:spcAft>
              <a:defRPr>
                <a:solidFill>
                  <a:schemeClr val="tx1"/>
                </a:solidFill>
                <a:latin typeface="Tahoma" panose="020B0604030504040204" pitchFamily="34" charset="0"/>
              </a:defRPr>
            </a:lvl6pPr>
            <a:lvl7pPr marL="2971800" indent="-228600" defTabSz="457200" eaLnBrk="0" fontAlgn="base" hangingPunct="0">
              <a:spcBef>
                <a:spcPct val="0"/>
              </a:spcBef>
              <a:spcAft>
                <a:spcPct val="0"/>
              </a:spcAft>
              <a:defRPr>
                <a:solidFill>
                  <a:schemeClr val="tx1"/>
                </a:solidFill>
                <a:latin typeface="Tahoma" panose="020B0604030504040204" pitchFamily="34" charset="0"/>
              </a:defRPr>
            </a:lvl7pPr>
            <a:lvl8pPr marL="3429000" indent="-228600" defTabSz="457200" eaLnBrk="0" fontAlgn="base" hangingPunct="0">
              <a:spcBef>
                <a:spcPct val="0"/>
              </a:spcBef>
              <a:spcAft>
                <a:spcPct val="0"/>
              </a:spcAft>
              <a:defRPr>
                <a:solidFill>
                  <a:schemeClr val="tx1"/>
                </a:solidFill>
                <a:latin typeface="Tahoma" panose="020B0604030504040204" pitchFamily="34" charset="0"/>
              </a:defRPr>
            </a:lvl8pPr>
            <a:lvl9pPr marL="3886200" indent="-228600" defTabSz="4572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fld id="{5F4F6950-9546-451B-A1BB-BE3E441C6F71}" type="slidenum">
              <a:rPr lang="en-US" altLang="en-US" sz="1200">
                <a:latin typeface="Calibri" panose="020F0502020204030204" pitchFamily="34" charset="0"/>
              </a:rPr>
              <a:pPr algn="r" eaLnBrk="1" hangingPunct="1"/>
              <a:t>7</a:t>
            </a:fld>
            <a:endParaRPr lang="en-US" altLang="en-US" sz="1200">
              <a:latin typeface="Calibri" panose="020F0502020204030204" pitchFamily="34" charset="0"/>
            </a:endParaRPr>
          </a:p>
        </p:txBody>
      </p:sp>
    </p:spTree>
    <p:extLst>
      <p:ext uri="{BB962C8B-B14F-4D97-AF65-F5344CB8AC3E}">
        <p14:creationId xmlns:p14="http://schemas.microsoft.com/office/powerpoint/2010/main" val="2589600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57066" indent="-291179">
              <a:defRPr>
                <a:solidFill>
                  <a:schemeClr val="tx1"/>
                </a:solidFill>
                <a:latin typeface="Tahoma" panose="020B0604030504040204" pitchFamily="34" charset="0"/>
              </a:defRPr>
            </a:lvl2pPr>
            <a:lvl3pPr marL="1164717" indent="-232943">
              <a:defRPr>
                <a:solidFill>
                  <a:schemeClr val="tx1"/>
                </a:solidFill>
                <a:latin typeface="Tahoma" panose="020B0604030504040204" pitchFamily="34" charset="0"/>
              </a:defRPr>
            </a:lvl3pPr>
            <a:lvl4pPr marL="1630604" indent="-232943">
              <a:defRPr>
                <a:solidFill>
                  <a:schemeClr val="tx1"/>
                </a:solidFill>
                <a:latin typeface="Tahoma" panose="020B0604030504040204" pitchFamily="34" charset="0"/>
              </a:defRPr>
            </a:lvl4pPr>
            <a:lvl5pPr marL="2096491" indent="-232943">
              <a:defRPr>
                <a:solidFill>
                  <a:schemeClr val="tx1"/>
                </a:solidFill>
                <a:latin typeface="Tahoma" panose="020B0604030504040204" pitchFamily="34" charset="0"/>
              </a:defRPr>
            </a:lvl5pPr>
            <a:lvl6pPr marL="2562377" indent="-232943" eaLnBrk="0" fontAlgn="base" hangingPunct="0">
              <a:spcBef>
                <a:spcPct val="0"/>
              </a:spcBef>
              <a:spcAft>
                <a:spcPct val="0"/>
              </a:spcAft>
              <a:defRPr>
                <a:solidFill>
                  <a:schemeClr val="tx1"/>
                </a:solidFill>
                <a:latin typeface="Tahoma" panose="020B0604030504040204" pitchFamily="34" charset="0"/>
              </a:defRPr>
            </a:lvl6pPr>
            <a:lvl7pPr marL="3028264" indent="-232943" eaLnBrk="0" fontAlgn="base" hangingPunct="0">
              <a:spcBef>
                <a:spcPct val="0"/>
              </a:spcBef>
              <a:spcAft>
                <a:spcPct val="0"/>
              </a:spcAft>
              <a:defRPr>
                <a:solidFill>
                  <a:schemeClr val="tx1"/>
                </a:solidFill>
                <a:latin typeface="Tahoma" panose="020B0604030504040204" pitchFamily="34" charset="0"/>
              </a:defRPr>
            </a:lvl7pPr>
            <a:lvl8pPr marL="3494151" indent="-232943" eaLnBrk="0" fontAlgn="base" hangingPunct="0">
              <a:spcBef>
                <a:spcPct val="0"/>
              </a:spcBef>
              <a:spcAft>
                <a:spcPct val="0"/>
              </a:spcAft>
              <a:defRPr>
                <a:solidFill>
                  <a:schemeClr val="tx1"/>
                </a:solidFill>
                <a:latin typeface="Tahoma" panose="020B0604030504040204" pitchFamily="34" charset="0"/>
              </a:defRPr>
            </a:lvl8pPr>
            <a:lvl9pPr marL="3960038" indent="-232943" eaLnBrk="0" fontAlgn="base" hangingPunct="0">
              <a:spcBef>
                <a:spcPct val="0"/>
              </a:spcBef>
              <a:spcAft>
                <a:spcPct val="0"/>
              </a:spcAft>
              <a:defRPr>
                <a:solidFill>
                  <a:schemeClr val="tx1"/>
                </a:solidFill>
                <a:latin typeface="Tahoma" panose="020B0604030504040204" pitchFamily="34" charset="0"/>
              </a:defRPr>
            </a:lvl9pPr>
          </a:lstStyle>
          <a:p>
            <a:fld id="{8DDF0E0D-4325-434B-B1FD-DE7A08353B12}" type="slidenum">
              <a:rPr lang="en-US" altLang="en-US">
                <a:latin typeface="Arial" panose="020B0604020202020204" pitchFamily="34" charset="0"/>
              </a:rPr>
              <a:pPr/>
              <a:t>8</a:t>
            </a:fld>
            <a:endParaRPr lang="en-US" altLang="en-US">
              <a:latin typeface="Arial" panose="020B0604020202020204" pitchFamily="34" charset="0"/>
            </a:endParaRPr>
          </a:p>
        </p:txBody>
      </p:sp>
      <p:sp>
        <p:nvSpPr>
          <p:cNvPr id="18435" name="Slide Image Placeholder 1"/>
          <p:cNvSpPr>
            <a:spLocks noGrp="1" noRot="1" noChangeAspect="1" noTextEdit="1"/>
          </p:cNvSpPr>
          <p:nvPr>
            <p:ph type="sldImg"/>
          </p:nvPr>
        </p:nvSpPr>
        <p:spPr>
          <a:ln/>
        </p:spPr>
      </p:sp>
      <p:sp>
        <p:nvSpPr>
          <p:cNvPr id="18436" name="Notes Placeholder 2"/>
          <p:cNvSpPr>
            <a:spLocks noGrp="1"/>
          </p:cNvSpPr>
          <p:nvPr>
            <p:ph type="body" idx="1"/>
          </p:nvPr>
        </p:nvSpPr>
        <p:spPr>
          <a:noFill/>
        </p:spPr>
        <p:txBody>
          <a:bodyPr/>
          <a:lstStyle/>
          <a:p>
            <a:pPr eaLnBrk="1" hangingPunct="1">
              <a:spcBef>
                <a:spcPct val="0"/>
              </a:spcBef>
            </a:pPr>
            <a:endParaRPr lang="en-US" altLang="en-US">
              <a:latin typeface="Arial" panose="020B0604020202020204" pitchFamily="34" charset="0"/>
            </a:endParaRPr>
          </a:p>
        </p:txBody>
      </p:sp>
      <p:sp>
        <p:nvSpPr>
          <p:cNvPr id="18437"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457200">
              <a:defRPr>
                <a:solidFill>
                  <a:schemeClr val="tx1"/>
                </a:solidFill>
                <a:latin typeface="Tahoma" panose="020B0604030504040204" pitchFamily="34" charset="0"/>
              </a:defRPr>
            </a:lvl1pPr>
            <a:lvl2pPr marL="742950" indent="-285750" defTabSz="457200">
              <a:defRPr>
                <a:solidFill>
                  <a:schemeClr val="tx1"/>
                </a:solidFill>
                <a:latin typeface="Tahoma" panose="020B0604030504040204" pitchFamily="34" charset="0"/>
              </a:defRPr>
            </a:lvl2pPr>
            <a:lvl3pPr marL="1143000" indent="-228600" defTabSz="457200">
              <a:defRPr>
                <a:solidFill>
                  <a:schemeClr val="tx1"/>
                </a:solidFill>
                <a:latin typeface="Tahoma" panose="020B0604030504040204" pitchFamily="34" charset="0"/>
              </a:defRPr>
            </a:lvl3pPr>
            <a:lvl4pPr marL="1600200" indent="-228600" defTabSz="457200">
              <a:defRPr>
                <a:solidFill>
                  <a:schemeClr val="tx1"/>
                </a:solidFill>
                <a:latin typeface="Tahoma" panose="020B0604030504040204" pitchFamily="34" charset="0"/>
              </a:defRPr>
            </a:lvl4pPr>
            <a:lvl5pPr marL="2057400" indent="-228600" defTabSz="457200">
              <a:defRPr>
                <a:solidFill>
                  <a:schemeClr val="tx1"/>
                </a:solidFill>
                <a:latin typeface="Tahoma" panose="020B0604030504040204" pitchFamily="34" charset="0"/>
              </a:defRPr>
            </a:lvl5pPr>
            <a:lvl6pPr marL="2514600" indent="-228600" defTabSz="457200" eaLnBrk="0" fontAlgn="base" hangingPunct="0">
              <a:spcBef>
                <a:spcPct val="0"/>
              </a:spcBef>
              <a:spcAft>
                <a:spcPct val="0"/>
              </a:spcAft>
              <a:defRPr>
                <a:solidFill>
                  <a:schemeClr val="tx1"/>
                </a:solidFill>
                <a:latin typeface="Tahoma" panose="020B0604030504040204" pitchFamily="34" charset="0"/>
              </a:defRPr>
            </a:lvl6pPr>
            <a:lvl7pPr marL="2971800" indent="-228600" defTabSz="457200" eaLnBrk="0" fontAlgn="base" hangingPunct="0">
              <a:spcBef>
                <a:spcPct val="0"/>
              </a:spcBef>
              <a:spcAft>
                <a:spcPct val="0"/>
              </a:spcAft>
              <a:defRPr>
                <a:solidFill>
                  <a:schemeClr val="tx1"/>
                </a:solidFill>
                <a:latin typeface="Tahoma" panose="020B0604030504040204" pitchFamily="34" charset="0"/>
              </a:defRPr>
            </a:lvl7pPr>
            <a:lvl8pPr marL="3429000" indent="-228600" defTabSz="457200" eaLnBrk="0" fontAlgn="base" hangingPunct="0">
              <a:spcBef>
                <a:spcPct val="0"/>
              </a:spcBef>
              <a:spcAft>
                <a:spcPct val="0"/>
              </a:spcAft>
              <a:defRPr>
                <a:solidFill>
                  <a:schemeClr val="tx1"/>
                </a:solidFill>
                <a:latin typeface="Tahoma" panose="020B0604030504040204" pitchFamily="34" charset="0"/>
              </a:defRPr>
            </a:lvl8pPr>
            <a:lvl9pPr marL="3886200" indent="-228600" defTabSz="4572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fld id="{D57812CB-32D2-43D0-A335-BEB42C645D6E}" type="slidenum">
              <a:rPr lang="en-US" altLang="en-US" sz="1200">
                <a:latin typeface="Calibri" panose="020F0502020204030204" pitchFamily="34" charset="0"/>
              </a:rPr>
              <a:pPr algn="r" eaLnBrk="1" hangingPunct="1"/>
              <a:t>8</a:t>
            </a:fld>
            <a:endParaRPr lang="en-US" altLang="en-US" sz="1200">
              <a:latin typeface="Calibri" panose="020F0502020204030204" pitchFamily="34" charset="0"/>
            </a:endParaRPr>
          </a:p>
        </p:txBody>
      </p:sp>
    </p:spTree>
    <p:extLst>
      <p:ext uri="{BB962C8B-B14F-4D97-AF65-F5344CB8AC3E}">
        <p14:creationId xmlns:p14="http://schemas.microsoft.com/office/powerpoint/2010/main" val="303705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57066" indent="-291179">
              <a:defRPr>
                <a:solidFill>
                  <a:schemeClr val="tx1"/>
                </a:solidFill>
                <a:latin typeface="Tahoma" panose="020B0604030504040204" pitchFamily="34" charset="0"/>
              </a:defRPr>
            </a:lvl2pPr>
            <a:lvl3pPr marL="1164717" indent="-232943">
              <a:defRPr>
                <a:solidFill>
                  <a:schemeClr val="tx1"/>
                </a:solidFill>
                <a:latin typeface="Tahoma" panose="020B0604030504040204" pitchFamily="34" charset="0"/>
              </a:defRPr>
            </a:lvl3pPr>
            <a:lvl4pPr marL="1630604" indent="-232943">
              <a:defRPr>
                <a:solidFill>
                  <a:schemeClr val="tx1"/>
                </a:solidFill>
                <a:latin typeface="Tahoma" panose="020B0604030504040204" pitchFamily="34" charset="0"/>
              </a:defRPr>
            </a:lvl4pPr>
            <a:lvl5pPr marL="2096491" indent="-232943">
              <a:defRPr>
                <a:solidFill>
                  <a:schemeClr val="tx1"/>
                </a:solidFill>
                <a:latin typeface="Tahoma" panose="020B0604030504040204" pitchFamily="34" charset="0"/>
              </a:defRPr>
            </a:lvl5pPr>
            <a:lvl6pPr marL="2562377" indent="-232943" eaLnBrk="0" fontAlgn="base" hangingPunct="0">
              <a:spcBef>
                <a:spcPct val="0"/>
              </a:spcBef>
              <a:spcAft>
                <a:spcPct val="0"/>
              </a:spcAft>
              <a:defRPr>
                <a:solidFill>
                  <a:schemeClr val="tx1"/>
                </a:solidFill>
                <a:latin typeface="Tahoma" panose="020B0604030504040204" pitchFamily="34" charset="0"/>
              </a:defRPr>
            </a:lvl6pPr>
            <a:lvl7pPr marL="3028264" indent="-232943" eaLnBrk="0" fontAlgn="base" hangingPunct="0">
              <a:spcBef>
                <a:spcPct val="0"/>
              </a:spcBef>
              <a:spcAft>
                <a:spcPct val="0"/>
              </a:spcAft>
              <a:defRPr>
                <a:solidFill>
                  <a:schemeClr val="tx1"/>
                </a:solidFill>
                <a:latin typeface="Tahoma" panose="020B0604030504040204" pitchFamily="34" charset="0"/>
              </a:defRPr>
            </a:lvl7pPr>
            <a:lvl8pPr marL="3494151" indent="-232943" eaLnBrk="0" fontAlgn="base" hangingPunct="0">
              <a:spcBef>
                <a:spcPct val="0"/>
              </a:spcBef>
              <a:spcAft>
                <a:spcPct val="0"/>
              </a:spcAft>
              <a:defRPr>
                <a:solidFill>
                  <a:schemeClr val="tx1"/>
                </a:solidFill>
                <a:latin typeface="Tahoma" panose="020B0604030504040204" pitchFamily="34" charset="0"/>
              </a:defRPr>
            </a:lvl8pPr>
            <a:lvl9pPr marL="3960038" indent="-232943" eaLnBrk="0" fontAlgn="base" hangingPunct="0">
              <a:spcBef>
                <a:spcPct val="0"/>
              </a:spcBef>
              <a:spcAft>
                <a:spcPct val="0"/>
              </a:spcAft>
              <a:defRPr>
                <a:solidFill>
                  <a:schemeClr val="tx1"/>
                </a:solidFill>
                <a:latin typeface="Tahoma" panose="020B0604030504040204" pitchFamily="34" charset="0"/>
              </a:defRPr>
            </a:lvl9pPr>
          </a:lstStyle>
          <a:p>
            <a:fld id="{21D207F2-2174-4038-B156-03C03147D0BF}" type="slidenum">
              <a:rPr lang="en-US" altLang="en-US">
                <a:latin typeface="Arial" panose="020B0604020202020204" pitchFamily="34" charset="0"/>
              </a:rPr>
              <a:pPr/>
              <a:t>9</a:t>
            </a:fld>
            <a:endParaRPr lang="en-US" altLang="en-US">
              <a:latin typeface="Arial" panose="020B0604020202020204" pitchFamily="34" charset="0"/>
            </a:endParaRPr>
          </a:p>
        </p:txBody>
      </p:sp>
      <p:sp>
        <p:nvSpPr>
          <p:cNvPr id="20483" name="Slide Image Placeholder 1"/>
          <p:cNvSpPr>
            <a:spLocks noGrp="1" noRot="1" noChangeAspect="1" noTextEdit="1"/>
          </p:cNvSpPr>
          <p:nvPr>
            <p:ph type="sldImg"/>
          </p:nvPr>
        </p:nvSpPr>
        <p:spPr>
          <a:ln/>
        </p:spPr>
      </p:sp>
      <p:sp>
        <p:nvSpPr>
          <p:cNvPr id="20484" name="Notes Placeholder 2"/>
          <p:cNvSpPr>
            <a:spLocks noGrp="1"/>
          </p:cNvSpPr>
          <p:nvPr>
            <p:ph type="body" idx="1"/>
          </p:nvPr>
        </p:nvSpPr>
        <p:spPr>
          <a:noFill/>
        </p:spPr>
        <p:txBody>
          <a:bodyPr/>
          <a:lstStyle/>
          <a:p>
            <a:pPr eaLnBrk="1" hangingPunct="1">
              <a:spcBef>
                <a:spcPct val="0"/>
              </a:spcBef>
            </a:pPr>
            <a:endParaRPr lang="en-US" altLang="en-US">
              <a:latin typeface="Arial" panose="020B0604020202020204" pitchFamily="34" charset="0"/>
            </a:endParaRPr>
          </a:p>
        </p:txBody>
      </p:sp>
      <p:sp>
        <p:nvSpPr>
          <p:cNvPr id="20485"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457200">
              <a:defRPr>
                <a:solidFill>
                  <a:schemeClr val="tx1"/>
                </a:solidFill>
                <a:latin typeface="Tahoma" panose="020B0604030504040204" pitchFamily="34" charset="0"/>
              </a:defRPr>
            </a:lvl1pPr>
            <a:lvl2pPr marL="742950" indent="-285750" defTabSz="457200">
              <a:defRPr>
                <a:solidFill>
                  <a:schemeClr val="tx1"/>
                </a:solidFill>
                <a:latin typeface="Tahoma" panose="020B0604030504040204" pitchFamily="34" charset="0"/>
              </a:defRPr>
            </a:lvl2pPr>
            <a:lvl3pPr marL="1143000" indent="-228600" defTabSz="457200">
              <a:defRPr>
                <a:solidFill>
                  <a:schemeClr val="tx1"/>
                </a:solidFill>
                <a:latin typeface="Tahoma" panose="020B0604030504040204" pitchFamily="34" charset="0"/>
              </a:defRPr>
            </a:lvl3pPr>
            <a:lvl4pPr marL="1600200" indent="-228600" defTabSz="457200">
              <a:defRPr>
                <a:solidFill>
                  <a:schemeClr val="tx1"/>
                </a:solidFill>
                <a:latin typeface="Tahoma" panose="020B0604030504040204" pitchFamily="34" charset="0"/>
              </a:defRPr>
            </a:lvl4pPr>
            <a:lvl5pPr marL="2057400" indent="-228600" defTabSz="457200">
              <a:defRPr>
                <a:solidFill>
                  <a:schemeClr val="tx1"/>
                </a:solidFill>
                <a:latin typeface="Tahoma" panose="020B0604030504040204" pitchFamily="34" charset="0"/>
              </a:defRPr>
            </a:lvl5pPr>
            <a:lvl6pPr marL="2514600" indent="-228600" defTabSz="457200" eaLnBrk="0" fontAlgn="base" hangingPunct="0">
              <a:spcBef>
                <a:spcPct val="0"/>
              </a:spcBef>
              <a:spcAft>
                <a:spcPct val="0"/>
              </a:spcAft>
              <a:defRPr>
                <a:solidFill>
                  <a:schemeClr val="tx1"/>
                </a:solidFill>
                <a:latin typeface="Tahoma" panose="020B0604030504040204" pitchFamily="34" charset="0"/>
              </a:defRPr>
            </a:lvl6pPr>
            <a:lvl7pPr marL="2971800" indent="-228600" defTabSz="457200" eaLnBrk="0" fontAlgn="base" hangingPunct="0">
              <a:spcBef>
                <a:spcPct val="0"/>
              </a:spcBef>
              <a:spcAft>
                <a:spcPct val="0"/>
              </a:spcAft>
              <a:defRPr>
                <a:solidFill>
                  <a:schemeClr val="tx1"/>
                </a:solidFill>
                <a:latin typeface="Tahoma" panose="020B0604030504040204" pitchFamily="34" charset="0"/>
              </a:defRPr>
            </a:lvl7pPr>
            <a:lvl8pPr marL="3429000" indent="-228600" defTabSz="457200" eaLnBrk="0" fontAlgn="base" hangingPunct="0">
              <a:spcBef>
                <a:spcPct val="0"/>
              </a:spcBef>
              <a:spcAft>
                <a:spcPct val="0"/>
              </a:spcAft>
              <a:defRPr>
                <a:solidFill>
                  <a:schemeClr val="tx1"/>
                </a:solidFill>
                <a:latin typeface="Tahoma" panose="020B0604030504040204" pitchFamily="34" charset="0"/>
              </a:defRPr>
            </a:lvl8pPr>
            <a:lvl9pPr marL="3886200" indent="-228600" defTabSz="4572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fld id="{552593C8-FC59-4640-BD6C-3C5BA3FF8D41}" type="slidenum">
              <a:rPr lang="en-US" altLang="en-US" sz="1200">
                <a:latin typeface="Calibri" panose="020F0502020204030204" pitchFamily="34" charset="0"/>
              </a:rPr>
              <a:pPr algn="r" eaLnBrk="1" hangingPunct="1"/>
              <a:t>9</a:t>
            </a:fld>
            <a:endParaRPr lang="en-US" altLang="en-US" sz="1200">
              <a:latin typeface="Calibri" panose="020F0502020204030204" pitchFamily="34" charset="0"/>
            </a:endParaRPr>
          </a:p>
        </p:txBody>
      </p:sp>
    </p:spTree>
    <p:extLst>
      <p:ext uri="{BB962C8B-B14F-4D97-AF65-F5344CB8AC3E}">
        <p14:creationId xmlns:p14="http://schemas.microsoft.com/office/powerpoint/2010/main" val="3006723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AFC5BB-3916-4145-A9F9-C4C788683AE2}"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4DEDE-82D3-4588-860D-8EC20D78687A}" type="slidenum">
              <a:rPr lang="en-US" smtClean="0"/>
              <a:t>‹#›</a:t>
            </a:fld>
            <a:endParaRPr lang="en-US"/>
          </a:p>
        </p:txBody>
      </p:sp>
    </p:spTree>
    <p:extLst>
      <p:ext uri="{BB962C8B-B14F-4D97-AF65-F5344CB8AC3E}">
        <p14:creationId xmlns:p14="http://schemas.microsoft.com/office/powerpoint/2010/main" val="8839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AFC5BB-3916-4145-A9F9-C4C788683AE2}"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4DEDE-82D3-4588-860D-8EC20D78687A}" type="slidenum">
              <a:rPr lang="en-US" smtClean="0"/>
              <a:t>‹#›</a:t>
            </a:fld>
            <a:endParaRPr lang="en-US"/>
          </a:p>
        </p:txBody>
      </p:sp>
    </p:spTree>
    <p:extLst>
      <p:ext uri="{BB962C8B-B14F-4D97-AF65-F5344CB8AC3E}">
        <p14:creationId xmlns:p14="http://schemas.microsoft.com/office/powerpoint/2010/main" val="3728044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AFC5BB-3916-4145-A9F9-C4C788683AE2}"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4DEDE-82D3-4588-860D-8EC20D78687A}" type="slidenum">
              <a:rPr lang="en-US" smtClean="0"/>
              <a:t>‹#›</a:t>
            </a:fld>
            <a:endParaRPr lang="en-US"/>
          </a:p>
        </p:txBody>
      </p:sp>
    </p:spTree>
    <p:extLst>
      <p:ext uri="{BB962C8B-B14F-4D97-AF65-F5344CB8AC3E}">
        <p14:creationId xmlns:p14="http://schemas.microsoft.com/office/powerpoint/2010/main" val="2902633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912CCB2-77BC-4030-A220-AC9F27B0917C}" type="slidenum">
              <a:rPr lang="en-US" altLang="en-US"/>
              <a:pPr>
                <a:defRPr/>
              </a:pPr>
              <a:t>‹#›</a:t>
            </a:fld>
            <a:endParaRPr lang="en-US" altLang="en-US"/>
          </a:p>
        </p:txBody>
      </p:sp>
    </p:spTree>
    <p:extLst>
      <p:ext uri="{BB962C8B-B14F-4D97-AF65-F5344CB8AC3E}">
        <p14:creationId xmlns:p14="http://schemas.microsoft.com/office/powerpoint/2010/main" val="2978637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AFC5BB-3916-4145-A9F9-C4C788683AE2}"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4DEDE-82D3-4588-860D-8EC20D78687A}" type="slidenum">
              <a:rPr lang="en-US" smtClean="0"/>
              <a:t>‹#›</a:t>
            </a:fld>
            <a:endParaRPr lang="en-US"/>
          </a:p>
        </p:txBody>
      </p:sp>
    </p:spTree>
    <p:extLst>
      <p:ext uri="{BB962C8B-B14F-4D97-AF65-F5344CB8AC3E}">
        <p14:creationId xmlns:p14="http://schemas.microsoft.com/office/powerpoint/2010/main" val="1520563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AFC5BB-3916-4145-A9F9-C4C788683AE2}"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4DEDE-82D3-4588-860D-8EC20D78687A}" type="slidenum">
              <a:rPr lang="en-US" smtClean="0"/>
              <a:t>‹#›</a:t>
            </a:fld>
            <a:endParaRPr lang="en-US"/>
          </a:p>
        </p:txBody>
      </p:sp>
    </p:spTree>
    <p:extLst>
      <p:ext uri="{BB962C8B-B14F-4D97-AF65-F5344CB8AC3E}">
        <p14:creationId xmlns:p14="http://schemas.microsoft.com/office/powerpoint/2010/main" val="184714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AFC5BB-3916-4145-A9F9-C4C788683AE2}" type="datetimeFigureOut">
              <a:rPr lang="en-US" smtClean="0"/>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E4DEDE-82D3-4588-860D-8EC20D78687A}" type="slidenum">
              <a:rPr lang="en-US" smtClean="0"/>
              <a:t>‹#›</a:t>
            </a:fld>
            <a:endParaRPr lang="en-US"/>
          </a:p>
        </p:txBody>
      </p:sp>
    </p:spTree>
    <p:extLst>
      <p:ext uri="{BB962C8B-B14F-4D97-AF65-F5344CB8AC3E}">
        <p14:creationId xmlns:p14="http://schemas.microsoft.com/office/powerpoint/2010/main" val="4283826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AFC5BB-3916-4145-A9F9-C4C788683AE2}" type="datetimeFigureOut">
              <a:rPr lang="en-US" smtClean="0"/>
              <a:t>9/17/2019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E4DEDE-82D3-4588-860D-8EC20D78687A}" type="slidenum">
              <a:rPr lang="en-US" smtClean="0"/>
              <a:t>‹#›</a:t>
            </a:fld>
            <a:endParaRPr lang="en-US"/>
          </a:p>
        </p:txBody>
      </p:sp>
    </p:spTree>
    <p:extLst>
      <p:ext uri="{BB962C8B-B14F-4D97-AF65-F5344CB8AC3E}">
        <p14:creationId xmlns:p14="http://schemas.microsoft.com/office/powerpoint/2010/main" val="3995750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AFC5BB-3916-4145-A9F9-C4C788683AE2}" type="datetimeFigureOut">
              <a:rPr lang="en-US" smtClean="0"/>
              <a:t>9/17/2019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E4DEDE-82D3-4588-860D-8EC20D78687A}" type="slidenum">
              <a:rPr lang="en-US" smtClean="0"/>
              <a:t>‹#›</a:t>
            </a:fld>
            <a:endParaRPr lang="en-US"/>
          </a:p>
        </p:txBody>
      </p:sp>
    </p:spTree>
    <p:extLst>
      <p:ext uri="{BB962C8B-B14F-4D97-AF65-F5344CB8AC3E}">
        <p14:creationId xmlns:p14="http://schemas.microsoft.com/office/powerpoint/2010/main" val="258009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AFC5BB-3916-4145-A9F9-C4C788683AE2}" type="datetimeFigureOut">
              <a:rPr lang="en-US" smtClean="0"/>
              <a:t>9/17/2019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E4DEDE-82D3-4588-860D-8EC20D78687A}" type="slidenum">
              <a:rPr lang="en-US" smtClean="0"/>
              <a:t>‹#›</a:t>
            </a:fld>
            <a:endParaRPr lang="en-US"/>
          </a:p>
        </p:txBody>
      </p:sp>
    </p:spTree>
    <p:extLst>
      <p:ext uri="{BB962C8B-B14F-4D97-AF65-F5344CB8AC3E}">
        <p14:creationId xmlns:p14="http://schemas.microsoft.com/office/powerpoint/2010/main" val="190333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AFC5BB-3916-4145-A9F9-C4C788683AE2}" type="datetimeFigureOut">
              <a:rPr lang="en-US" smtClean="0"/>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E4DEDE-82D3-4588-860D-8EC20D78687A}" type="slidenum">
              <a:rPr lang="en-US" smtClean="0"/>
              <a:t>‹#›</a:t>
            </a:fld>
            <a:endParaRPr lang="en-US"/>
          </a:p>
        </p:txBody>
      </p:sp>
    </p:spTree>
    <p:extLst>
      <p:ext uri="{BB962C8B-B14F-4D97-AF65-F5344CB8AC3E}">
        <p14:creationId xmlns:p14="http://schemas.microsoft.com/office/powerpoint/2010/main" val="2482287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AFC5BB-3916-4145-A9F9-C4C788683AE2}" type="datetimeFigureOut">
              <a:rPr lang="en-US" smtClean="0"/>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E4DEDE-82D3-4588-860D-8EC20D78687A}" type="slidenum">
              <a:rPr lang="en-US" smtClean="0"/>
              <a:t>‹#›</a:t>
            </a:fld>
            <a:endParaRPr lang="en-US"/>
          </a:p>
        </p:txBody>
      </p:sp>
    </p:spTree>
    <p:extLst>
      <p:ext uri="{BB962C8B-B14F-4D97-AF65-F5344CB8AC3E}">
        <p14:creationId xmlns:p14="http://schemas.microsoft.com/office/powerpoint/2010/main" val="332347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4000">
              <a:schemeClr val="bg1"/>
            </a:gs>
            <a:gs pos="100000">
              <a:srgbClr val="C79FBC"/>
            </a:gs>
            <a:gs pos="100000">
              <a:schemeClr val="accent2">
                <a:lumMod val="40000"/>
                <a:lumOff val="60000"/>
              </a:schemeClr>
            </a:gs>
            <a:gs pos="0">
              <a:srgbClr val="FFD9DF"/>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AFC5BB-3916-4145-A9F9-C4C788683AE2}" type="datetimeFigureOut">
              <a:rPr lang="en-US" smtClean="0"/>
              <a:t>9/17/2019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E4DEDE-82D3-4588-860D-8EC20D78687A}" type="slidenum">
              <a:rPr lang="en-US" smtClean="0"/>
              <a:t>‹#›</a:t>
            </a:fld>
            <a:endParaRPr lang="en-US"/>
          </a:p>
        </p:txBody>
      </p:sp>
    </p:spTree>
    <p:extLst>
      <p:ext uri="{BB962C8B-B14F-4D97-AF65-F5344CB8AC3E}">
        <p14:creationId xmlns:p14="http://schemas.microsoft.com/office/powerpoint/2010/main" val="3654612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Mao &amp; China </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3955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457"/>
            <a:ext cx="10515600" cy="1325563"/>
          </a:xfrm>
        </p:spPr>
        <p:txBody>
          <a:bodyPr/>
          <a:lstStyle/>
          <a:p>
            <a:r>
              <a:rPr lang="en-US" b="1" dirty="0">
                <a:solidFill>
                  <a:srgbClr val="FF0000"/>
                </a:solidFill>
              </a:rPr>
              <a:t>Red Army </a:t>
            </a:r>
          </a:p>
        </p:txBody>
      </p:sp>
      <p:sp>
        <p:nvSpPr>
          <p:cNvPr id="3" name="Content Placeholder 2"/>
          <p:cNvSpPr>
            <a:spLocks noGrp="1"/>
          </p:cNvSpPr>
          <p:nvPr>
            <p:ph idx="1"/>
          </p:nvPr>
        </p:nvSpPr>
        <p:spPr>
          <a:xfrm>
            <a:off x="126038" y="3210394"/>
            <a:ext cx="10186116" cy="4063285"/>
          </a:xfrm>
        </p:spPr>
        <p:txBody>
          <a:bodyPr>
            <a:normAutofit fontScale="92500" lnSpcReduction="20000"/>
          </a:bodyPr>
          <a:lstStyle/>
          <a:p>
            <a:r>
              <a:rPr lang="en-US" dirty="0"/>
              <a:t>Well disciplined; Mao endured hardships with soldiers; soldiers treated as equals and helpful to peasants ; By 1928 – 28,000 men</a:t>
            </a:r>
          </a:p>
          <a:p>
            <a:r>
              <a:rPr lang="en-US" dirty="0"/>
              <a:t>Poorly equipped; bamboo spikes – developed guerilla tactics and worked closely with locals</a:t>
            </a:r>
          </a:p>
          <a:p>
            <a:r>
              <a:rPr lang="en-US" dirty="0"/>
              <a:t>1929 – Mao moved to more fertile area of </a:t>
            </a:r>
            <a:r>
              <a:rPr lang="en-US" dirty="0" err="1"/>
              <a:t>Ruijin</a:t>
            </a:r>
            <a:r>
              <a:rPr lang="en-US" dirty="0"/>
              <a:t>; established base and set up </a:t>
            </a:r>
            <a:r>
              <a:rPr lang="en-US" dirty="0" err="1"/>
              <a:t>Jianxi</a:t>
            </a:r>
            <a:r>
              <a:rPr lang="en-US" dirty="0"/>
              <a:t> Soviet – “Chinese Soviet Republic”, population 1 </a:t>
            </a:r>
            <a:r>
              <a:rPr lang="en-US" dirty="0" err="1"/>
              <a:t>mio</a:t>
            </a:r>
            <a:r>
              <a:rPr lang="en-US" dirty="0"/>
              <a:t> </a:t>
            </a:r>
          </a:p>
          <a:p>
            <a:r>
              <a:rPr lang="en-US" dirty="0"/>
              <a:t>Mao became CCP secretary and ordered land redistribution – used violence – poor peasants encouraged to kill rich peasants and landlords , those who disagreed with Mao were purged </a:t>
            </a:r>
          </a:p>
          <a:p>
            <a:r>
              <a:rPr lang="en-US" dirty="0"/>
              <a:t>1930 – revolt by army staged at </a:t>
            </a:r>
            <a:r>
              <a:rPr lang="en-US" dirty="0" err="1"/>
              <a:t>Futian</a:t>
            </a:r>
            <a:r>
              <a:rPr lang="en-US" dirty="0"/>
              <a:t> – Mao ordered 2,000 Red Army soldiers shot </a:t>
            </a:r>
          </a:p>
        </p:txBody>
      </p:sp>
      <p:sp>
        <p:nvSpPr>
          <p:cNvPr id="4" name="AutoShape 2" descr="Image result for Red Army Mao"/>
          <p:cNvSpPr>
            <a:spLocks noChangeAspect="1" noChangeArrowheads="1"/>
          </p:cNvSpPr>
          <p:nvPr/>
        </p:nvSpPr>
        <p:spPr bwMode="auto">
          <a:xfrm>
            <a:off x="460375" y="-426383"/>
            <a:ext cx="1312617" cy="13126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Red Army Ma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Red Army Ma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Image result for Red Army M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1408" y="0"/>
            <a:ext cx="5430592" cy="315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334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The Long March </a:t>
            </a:r>
          </a:p>
        </p:txBody>
      </p:sp>
      <p:sp>
        <p:nvSpPr>
          <p:cNvPr id="110594" name="Rectangle 2"/>
          <p:cNvSpPr>
            <a:spLocks noGrp="1" noChangeArrowheads="1"/>
          </p:cNvSpPr>
          <p:nvPr>
            <p:ph type="body" idx="1"/>
          </p:nvPr>
        </p:nvSpPr>
        <p:spPr>
          <a:xfrm>
            <a:off x="839788" y="1681163"/>
            <a:ext cx="5157787" cy="4508500"/>
          </a:xfrm>
        </p:spPr>
        <p:txBody>
          <a:bodyPr>
            <a:normAutofit/>
          </a:bodyPr>
          <a:lstStyle/>
          <a:p>
            <a:pPr marL="274320" indent="-256032">
              <a:defRPr/>
            </a:pPr>
            <a:endParaRPr lang="en-US" dirty="0"/>
          </a:p>
        </p:txBody>
      </p:sp>
      <p:pic>
        <p:nvPicPr>
          <p:cNvPr id="110595" name="Picture 3" descr="Long%20March%20map"/>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22354" y="952459"/>
            <a:ext cx="4072379" cy="58548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Content Placeholder 3"/>
          <p:cNvSpPr>
            <a:spLocks noGrp="1"/>
          </p:cNvSpPr>
          <p:nvPr>
            <p:ph sz="quarter" idx="4"/>
          </p:nvPr>
        </p:nvSpPr>
        <p:spPr>
          <a:xfrm>
            <a:off x="4783623" y="423785"/>
            <a:ext cx="7408377" cy="6434215"/>
          </a:xfrm>
        </p:spPr>
        <p:txBody>
          <a:bodyPr>
            <a:normAutofit fontScale="85000" lnSpcReduction="20000"/>
          </a:bodyPr>
          <a:lstStyle/>
          <a:p>
            <a:r>
              <a:rPr lang="en-US" dirty="0"/>
              <a:t>Jiang failed to defeat the Red Army, however surrounded the communist stronghold forcing Mao to move</a:t>
            </a:r>
          </a:p>
          <a:p>
            <a:r>
              <a:rPr lang="en-US" dirty="0"/>
              <a:t>Oct 1934 – began the Long March</a:t>
            </a:r>
          </a:p>
          <a:p>
            <a:r>
              <a:rPr lang="en-US" b="1" dirty="0">
                <a:solidFill>
                  <a:srgbClr val="FF0000"/>
                </a:solidFill>
              </a:rPr>
              <a:t>Oct. 1935 </a:t>
            </a:r>
            <a:r>
              <a:rPr lang="en-US" dirty="0"/>
              <a:t>– arrived at Shaanxi, around 5,000 of 100,000 original marchers survived the 13,000 km ordeal </a:t>
            </a:r>
          </a:p>
          <a:p>
            <a:r>
              <a:rPr lang="en-US" dirty="0"/>
              <a:t>Settled in the </a:t>
            </a:r>
            <a:r>
              <a:rPr lang="en-US" dirty="0" err="1"/>
              <a:t>Ya’an</a:t>
            </a:r>
            <a:r>
              <a:rPr lang="en-US" dirty="0"/>
              <a:t> Soviet </a:t>
            </a:r>
          </a:p>
          <a:p>
            <a:r>
              <a:rPr lang="en-US" dirty="0"/>
              <a:t>Mao organizes milder approach to land redistribution, no killings</a:t>
            </a:r>
          </a:p>
          <a:p>
            <a:r>
              <a:rPr lang="en-US" dirty="0"/>
              <a:t>Campaign to improve literacy  and stamp out corruption </a:t>
            </a:r>
          </a:p>
          <a:p>
            <a:r>
              <a:rPr lang="en-US" dirty="0"/>
              <a:t>Mao wrote a number of political and philosophical works, which helped him impose his personal authority </a:t>
            </a:r>
          </a:p>
          <a:p>
            <a:r>
              <a:rPr lang="en-US" dirty="0"/>
              <a:t>“rectification campaigns” 1942 – removed suspected disloyalty </a:t>
            </a:r>
          </a:p>
          <a:p>
            <a:r>
              <a:rPr lang="en-US" dirty="0"/>
              <a:t>Self-Criticism sessions, where everyone was asked to talk about their doubts and suspicions</a:t>
            </a:r>
          </a:p>
          <a:p>
            <a:r>
              <a:rPr lang="en-US" dirty="0"/>
              <a:t>No outside press and radio communication was permitted / no letter sent in or out</a:t>
            </a:r>
          </a:p>
          <a:p>
            <a:endParaRPr lang="en-US" dirty="0"/>
          </a:p>
        </p:txBody>
      </p:sp>
    </p:spTree>
    <p:extLst>
      <p:ext uri="{BB962C8B-B14F-4D97-AF65-F5344CB8AC3E}">
        <p14:creationId xmlns:p14="http://schemas.microsoft.com/office/powerpoint/2010/main" val="27221638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10594">
                                            <p:txEl>
                                              <p:pRg st="0" end="0"/>
                                            </p:txEl>
                                          </p:spTgt>
                                        </p:tgtEl>
                                        <p:attrNameLst>
                                          <p:attrName>style.visibility</p:attrName>
                                        </p:attrNameLst>
                                      </p:cBhvr>
                                      <p:to>
                                        <p:strVal val="visible"/>
                                      </p:to>
                                    </p:set>
                                    <p:anim calcmode="lin" valueType="num">
                                      <p:cBhvr additive="base">
                                        <p:cTn id="7" dur="500" fill="hold"/>
                                        <p:tgtEl>
                                          <p:spTgt spid="1105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5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0595"/>
                                        </p:tgtEl>
                                        <p:attrNameLst>
                                          <p:attrName>style.visibility</p:attrName>
                                        </p:attrNameLst>
                                      </p:cBhvr>
                                      <p:to>
                                        <p:strVal val="visible"/>
                                      </p:to>
                                    </p:set>
                                    <p:anim calcmode="lin" valueType="num">
                                      <p:cBhvr additive="base">
                                        <p:cTn id="13" dur="500" fill="hold"/>
                                        <p:tgtEl>
                                          <p:spTgt spid="110595"/>
                                        </p:tgtEl>
                                        <p:attrNameLst>
                                          <p:attrName>ppt_x</p:attrName>
                                        </p:attrNameLst>
                                      </p:cBhvr>
                                      <p:tavLst>
                                        <p:tav tm="0">
                                          <p:val>
                                            <p:strVal val="#ppt_x"/>
                                          </p:val>
                                        </p:tav>
                                        <p:tav tm="100000">
                                          <p:val>
                                            <p:strVal val="#ppt_x"/>
                                          </p:val>
                                        </p:tav>
                                      </p:tavLst>
                                    </p:anim>
                                    <p:anim calcmode="lin" valueType="num">
                                      <p:cBhvr additive="base">
                                        <p:cTn id="14" dur="500" fill="hold"/>
                                        <p:tgtEl>
                                          <p:spTgt spid="1105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10544" y="0"/>
            <a:ext cx="7543800" cy="914400"/>
          </a:xfrm>
        </p:spPr>
        <p:txBody>
          <a:bodyPr/>
          <a:lstStyle/>
          <a:p>
            <a:pPr>
              <a:defRPr/>
            </a:pPr>
            <a:r>
              <a:rPr lang="en-US" sz="3800" dirty="0"/>
              <a:t>The Long March </a:t>
            </a:r>
          </a:p>
        </p:txBody>
      </p:sp>
      <p:pic>
        <p:nvPicPr>
          <p:cNvPr id="23555" name="Picture 3" descr="23ma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8063" y="312075"/>
            <a:ext cx="7030726" cy="654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4836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How did the aims and ideology of the Chinese Community Party develop under Mao? </a:t>
            </a:r>
          </a:p>
        </p:txBody>
      </p:sp>
      <p:sp>
        <p:nvSpPr>
          <p:cNvPr id="3" name="Content Placeholder 2"/>
          <p:cNvSpPr>
            <a:spLocks noGrp="1"/>
          </p:cNvSpPr>
          <p:nvPr>
            <p:ph idx="1"/>
          </p:nvPr>
        </p:nvSpPr>
        <p:spPr>
          <a:xfrm>
            <a:off x="838200" y="1825625"/>
            <a:ext cx="6528515" cy="4351338"/>
          </a:xfrm>
        </p:spPr>
        <p:txBody>
          <a:bodyPr/>
          <a:lstStyle/>
          <a:p>
            <a:r>
              <a:rPr lang="en-US" dirty="0"/>
              <a:t>“Mao Zedong Thought” – product of peasant background;</a:t>
            </a:r>
          </a:p>
          <a:p>
            <a:r>
              <a:rPr lang="en-US" dirty="0"/>
              <a:t>Believed in masses as source of energy and transformation </a:t>
            </a:r>
          </a:p>
          <a:p>
            <a:r>
              <a:rPr lang="en-US" dirty="0"/>
              <a:t>Mao remained detached from the mainstream communist group</a:t>
            </a:r>
          </a:p>
          <a:p>
            <a:r>
              <a:rPr lang="en-US" dirty="0"/>
              <a:t>CCP concentrated in cities/ Mao saw numerically strong peasants as the leaders of revolution </a:t>
            </a:r>
          </a:p>
          <a:p>
            <a:endParaRPr lang="en-US" dirty="0"/>
          </a:p>
        </p:txBody>
      </p:sp>
      <p:pic>
        <p:nvPicPr>
          <p:cNvPr id="13314" name="Picture 2" descr="Image result for little red 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609974"/>
            <a:ext cx="5715000" cy="324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588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631065"/>
          </a:xfrm>
        </p:spPr>
        <p:txBody>
          <a:bodyPr>
            <a:normAutofit/>
          </a:bodyPr>
          <a:lstStyle/>
          <a:p>
            <a:r>
              <a:rPr lang="en-US" sz="3600" b="1" dirty="0">
                <a:solidFill>
                  <a:srgbClr val="FF0000"/>
                </a:solidFill>
              </a:rPr>
              <a:t>Mao Zedong Thought (You can print this)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5183013"/>
              </p:ext>
            </p:extLst>
          </p:nvPr>
        </p:nvGraphicFramePr>
        <p:xfrm>
          <a:off x="129862" y="631065"/>
          <a:ext cx="11757338" cy="5922994"/>
        </p:xfrm>
        <a:graphic>
          <a:graphicData uri="http://schemas.openxmlformats.org/drawingml/2006/table">
            <a:tbl>
              <a:tblPr firstRow="1" bandRow="1">
                <a:tableStyleId>{9D7B26C5-4107-4FEC-AEDC-1716B250A1EF}</a:tableStyleId>
              </a:tblPr>
              <a:tblGrid>
                <a:gridCol w="2230750">
                  <a:extLst>
                    <a:ext uri="{9D8B030D-6E8A-4147-A177-3AD203B41FA5}">
                      <a16:colId xmlns:a16="http://schemas.microsoft.com/office/drawing/2014/main" val="20000"/>
                    </a:ext>
                  </a:extLst>
                </a:gridCol>
                <a:gridCol w="9526588">
                  <a:extLst>
                    <a:ext uri="{9D8B030D-6E8A-4147-A177-3AD203B41FA5}">
                      <a16:colId xmlns:a16="http://schemas.microsoft.com/office/drawing/2014/main" val="20001"/>
                    </a:ext>
                  </a:extLst>
                </a:gridCol>
              </a:tblGrid>
              <a:tr h="3843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solidFill>
                            <a:srgbClr val="FF0000"/>
                          </a:solidFill>
                        </a:rPr>
                        <a:t>Orthodox Marxist Beliefs </a:t>
                      </a:r>
                    </a:p>
                  </a:txBody>
                  <a:tcPr/>
                </a:tc>
                <a:extLst>
                  <a:ext uri="{0D108BD9-81ED-4DB2-BD59-A6C34878D82A}">
                    <a16:rowId xmlns:a16="http://schemas.microsoft.com/office/drawing/2014/main" val="10000"/>
                  </a:ext>
                </a:extLst>
              </a:tr>
              <a:tr h="384334">
                <a:tc>
                  <a:txBody>
                    <a:bodyPr/>
                    <a:lstStyle/>
                    <a:p>
                      <a:r>
                        <a:rPr lang="en-US" b="1" dirty="0">
                          <a:solidFill>
                            <a:srgbClr val="FF0000"/>
                          </a:solidFill>
                        </a:rPr>
                        <a:t>Marxist</a:t>
                      </a:r>
                      <a:r>
                        <a:rPr lang="en-US" b="1" baseline="0" dirty="0">
                          <a:solidFill>
                            <a:srgbClr val="FF0000"/>
                          </a:solidFill>
                        </a:rPr>
                        <a:t> Revolution </a:t>
                      </a:r>
                      <a:endParaRPr lang="en-US" b="1" dirty="0">
                        <a:solidFill>
                          <a:srgbClr val="FF0000"/>
                        </a:solidFill>
                      </a:endParaRPr>
                    </a:p>
                  </a:txBody>
                  <a:tcPr/>
                </a:tc>
                <a:tc>
                  <a:txBody>
                    <a:bodyPr/>
                    <a:lstStyle/>
                    <a:p>
                      <a:r>
                        <a:rPr lang="en-US" dirty="0"/>
                        <a:t>Progress through class struggle; overthrow bourgeoisie,</a:t>
                      </a:r>
                      <a:r>
                        <a:rPr lang="en-US" baseline="0" dirty="0"/>
                        <a:t> dictatorship of proletariat , collective ownership of means of production, promote worldwide revolution </a:t>
                      </a:r>
                      <a:endParaRPr lang="en-US" dirty="0"/>
                    </a:p>
                  </a:txBody>
                  <a:tcPr/>
                </a:tc>
                <a:extLst>
                  <a:ext uri="{0D108BD9-81ED-4DB2-BD59-A6C34878D82A}">
                    <a16:rowId xmlns:a16="http://schemas.microsoft.com/office/drawing/2014/main" val="10001"/>
                  </a:ext>
                </a:extLst>
              </a:tr>
              <a:tr h="41802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rPr>
                        <a:t>Chinese elements of Marxist Beliefs </a:t>
                      </a:r>
                    </a:p>
                  </a:txBody>
                  <a:tcPr/>
                </a:tc>
                <a:extLst>
                  <a:ext uri="{0D108BD9-81ED-4DB2-BD59-A6C34878D82A}">
                    <a16:rowId xmlns:a16="http://schemas.microsoft.com/office/drawing/2014/main" val="10002"/>
                  </a:ext>
                </a:extLst>
              </a:tr>
              <a:tr h="384334">
                <a:tc>
                  <a:txBody>
                    <a:bodyPr/>
                    <a:lstStyle/>
                    <a:p>
                      <a:r>
                        <a:rPr lang="en-US" b="1" dirty="0">
                          <a:solidFill>
                            <a:srgbClr val="FF0000"/>
                          </a:solidFill>
                        </a:rPr>
                        <a:t>The importance of peasants </a:t>
                      </a:r>
                    </a:p>
                  </a:txBody>
                  <a:tcPr/>
                </a:tc>
                <a:tc>
                  <a:txBody>
                    <a:bodyPr/>
                    <a:lstStyle/>
                    <a:p>
                      <a:r>
                        <a:rPr lang="en-US" dirty="0"/>
                        <a:t>Peasant</a:t>
                      </a:r>
                      <a:r>
                        <a:rPr lang="en-US" baseline="0" dirty="0"/>
                        <a:t> masses could overthrow capitalism and establish socialist soviet </a:t>
                      </a:r>
                      <a:endParaRPr lang="en-US" dirty="0"/>
                    </a:p>
                  </a:txBody>
                  <a:tcPr/>
                </a:tc>
                <a:extLst>
                  <a:ext uri="{0D108BD9-81ED-4DB2-BD59-A6C34878D82A}">
                    <a16:rowId xmlns:a16="http://schemas.microsoft.com/office/drawing/2014/main" val="10003"/>
                  </a:ext>
                </a:extLst>
              </a:tr>
              <a:tr h="384334">
                <a:tc>
                  <a:txBody>
                    <a:bodyPr/>
                    <a:lstStyle/>
                    <a:p>
                      <a:r>
                        <a:rPr lang="en-US" b="1" dirty="0">
                          <a:solidFill>
                            <a:srgbClr val="FF0000"/>
                          </a:solidFill>
                        </a:rPr>
                        <a:t>A two-stage</a:t>
                      </a:r>
                      <a:r>
                        <a:rPr lang="en-US" b="1" baseline="0" dirty="0">
                          <a:solidFill>
                            <a:srgbClr val="FF0000"/>
                          </a:solidFill>
                        </a:rPr>
                        <a:t> revolution </a:t>
                      </a:r>
                      <a:endParaRPr lang="en-US" b="1" dirty="0">
                        <a:solidFill>
                          <a:srgbClr val="FF0000"/>
                        </a:solidFill>
                      </a:endParaRPr>
                    </a:p>
                  </a:txBody>
                  <a:tcPr/>
                </a:tc>
                <a:tc>
                  <a:txBody>
                    <a:bodyPr/>
                    <a:lstStyle/>
                    <a:p>
                      <a:r>
                        <a:rPr lang="en-US" dirty="0"/>
                        <a:t>In the first stage, private ownership could continue; Second: collectivization</a:t>
                      </a:r>
                      <a:r>
                        <a:rPr lang="en-US" baseline="0" dirty="0"/>
                        <a:t> and nationalization of property; remove remaining elements of bourgeoisie </a:t>
                      </a:r>
                      <a:endParaRPr lang="en-US" dirty="0"/>
                    </a:p>
                  </a:txBody>
                  <a:tcPr/>
                </a:tc>
                <a:extLst>
                  <a:ext uri="{0D108BD9-81ED-4DB2-BD59-A6C34878D82A}">
                    <a16:rowId xmlns:a16="http://schemas.microsoft.com/office/drawing/2014/main" val="10004"/>
                  </a:ext>
                </a:extLst>
              </a:tr>
              <a:tr h="384334">
                <a:tc>
                  <a:txBody>
                    <a:bodyPr/>
                    <a:lstStyle/>
                    <a:p>
                      <a:r>
                        <a:rPr lang="en-US" b="1" dirty="0">
                          <a:solidFill>
                            <a:srgbClr val="FF0000"/>
                          </a:solidFill>
                        </a:rPr>
                        <a:t>Mass mobilization and </a:t>
                      </a:r>
                      <a:r>
                        <a:rPr lang="en-US" b="1" dirty="0" err="1">
                          <a:solidFill>
                            <a:srgbClr val="FF0000"/>
                          </a:solidFill>
                        </a:rPr>
                        <a:t>voluntaryism</a:t>
                      </a:r>
                      <a:r>
                        <a:rPr lang="en-US" b="1" dirty="0">
                          <a:solidFill>
                            <a:srgbClr val="FF0000"/>
                          </a:solidFill>
                        </a:rPr>
                        <a:t> </a:t>
                      </a:r>
                    </a:p>
                  </a:txBody>
                  <a:tcPr/>
                </a:tc>
                <a:tc>
                  <a:txBody>
                    <a:bodyPr/>
                    <a:lstStyle/>
                    <a:p>
                      <a:r>
                        <a:rPr lang="en-US" dirty="0"/>
                        <a:t>Party should learn from the people; proper guidance would ensure people support campaigns voluntarily</a:t>
                      </a:r>
                      <a:r>
                        <a:rPr lang="en-US" baseline="0" dirty="0"/>
                        <a:t>, and work in best interest of all </a:t>
                      </a:r>
                      <a:endParaRPr lang="en-US" dirty="0"/>
                    </a:p>
                  </a:txBody>
                  <a:tcPr/>
                </a:tc>
                <a:extLst>
                  <a:ext uri="{0D108BD9-81ED-4DB2-BD59-A6C34878D82A}">
                    <a16:rowId xmlns:a16="http://schemas.microsoft.com/office/drawing/2014/main" val="10005"/>
                  </a:ext>
                </a:extLst>
              </a:tr>
              <a:tr h="384334">
                <a:tc>
                  <a:txBody>
                    <a:bodyPr/>
                    <a:lstStyle/>
                    <a:p>
                      <a:r>
                        <a:rPr lang="en-US" b="1" dirty="0">
                          <a:solidFill>
                            <a:srgbClr val="FF0000"/>
                          </a:solidFill>
                        </a:rPr>
                        <a:t>Continuous revolution </a:t>
                      </a:r>
                    </a:p>
                  </a:txBody>
                  <a:tcPr/>
                </a:tc>
                <a:tc>
                  <a:txBody>
                    <a:bodyPr/>
                    <a:lstStyle/>
                    <a:p>
                      <a:r>
                        <a:rPr lang="en-US" dirty="0"/>
                        <a:t>Revolution should not cease after party achieved power; constant process of</a:t>
                      </a:r>
                      <a:r>
                        <a:rPr lang="en-US" baseline="0" dirty="0"/>
                        <a:t> renewal to avoid complacency and corruption </a:t>
                      </a:r>
                      <a:endParaRPr lang="en-US" dirty="0"/>
                    </a:p>
                  </a:txBody>
                  <a:tcPr/>
                </a:tc>
                <a:extLst>
                  <a:ext uri="{0D108BD9-81ED-4DB2-BD59-A6C34878D82A}">
                    <a16:rowId xmlns:a16="http://schemas.microsoft.com/office/drawing/2014/main" val="10006"/>
                  </a:ext>
                </a:extLst>
              </a:tr>
              <a:tr h="384334">
                <a:tc>
                  <a:txBody>
                    <a:bodyPr/>
                    <a:lstStyle/>
                    <a:p>
                      <a:r>
                        <a:rPr lang="en-US" b="1" dirty="0">
                          <a:solidFill>
                            <a:srgbClr val="FF0000"/>
                          </a:solidFill>
                        </a:rPr>
                        <a:t>Self-criticism and rectification </a:t>
                      </a:r>
                    </a:p>
                  </a:txBody>
                  <a:tcPr/>
                </a:tc>
                <a:tc>
                  <a:txBody>
                    <a:bodyPr/>
                    <a:lstStyle/>
                    <a:p>
                      <a:r>
                        <a:rPr lang="en-US" dirty="0"/>
                        <a:t>Officials should undergo regular criticism</a:t>
                      </a:r>
                      <a:r>
                        <a:rPr lang="en-US" baseline="0" dirty="0"/>
                        <a:t> to prevent them from becoming elitist/ regular purges of the party would ensure purity; self-criticism of individuals to rectify false thoughts </a:t>
                      </a:r>
                      <a:endParaRPr lang="en-US" dirty="0"/>
                    </a:p>
                  </a:txBody>
                  <a:tcPr/>
                </a:tc>
                <a:extLst>
                  <a:ext uri="{0D108BD9-81ED-4DB2-BD59-A6C34878D82A}">
                    <a16:rowId xmlns:a16="http://schemas.microsoft.com/office/drawing/2014/main" val="10007"/>
                  </a:ext>
                </a:extLst>
              </a:tr>
              <a:tr h="384334">
                <a:tc>
                  <a:txBody>
                    <a:bodyPr/>
                    <a:lstStyle/>
                    <a:p>
                      <a:r>
                        <a:rPr lang="en-US" b="1" dirty="0">
                          <a:solidFill>
                            <a:srgbClr val="FF0000"/>
                          </a:solidFill>
                        </a:rPr>
                        <a:t>Ruthless determination </a:t>
                      </a:r>
                    </a:p>
                  </a:txBody>
                  <a:tcPr/>
                </a:tc>
                <a:tc>
                  <a:txBody>
                    <a:bodyPr/>
                    <a:lstStyle/>
                    <a:p>
                      <a:r>
                        <a:rPr lang="en-US" dirty="0"/>
                        <a:t>Will power and determination sufficient to bring about change; violence</a:t>
                      </a:r>
                      <a:r>
                        <a:rPr lang="en-US" baseline="0" dirty="0"/>
                        <a:t> was necessary  element of revolution </a:t>
                      </a:r>
                      <a:endParaRPr lang="en-US" dirty="0"/>
                    </a:p>
                  </a:txBody>
                  <a:tcPr/>
                </a:tc>
                <a:extLst>
                  <a:ext uri="{0D108BD9-81ED-4DB2-BD59-A6C34878D82A}">
                    <a16:rowId xmlns:a16="http://schemas.microsoft.com/office/drawing/2014/main" val="10008"/>
                  </a:ext>
                </a:extLst>
              </a:tr>
              <a:tr h="384334">
                <a:tc>
                  <a:txBody>
                    <a:bodyPr/>
                    <a:lstStyle/>
                    <a:p>
                      <a:r>
                        <a:rPr lang="en-US" b="1" dirty="0">
                          <a:solidFill>
                            <a:srgbClr val="FF0000"/>
                          </a:solidFill>
                        </a:rPr>
                        <a:t>The primacy</a:t>
                      </a:r>
                      <a:r>
                        <a:rPr lang="en-US" b="1" baseline="0" dirty="0">
                          <a:solidFill>
                            <a:srgbClr val="FF0000"/>
                          </a:solidFill>
                        </a:rPr>
                        <a:t> of Mao Zedong Thought </a:t>
                      </a:r>
                      <a:endParaRPr lang="en-US" b="1" dirty="0">
                        <a:solidFill>
                          <a:srgbClr val="FF0000"/>
                        </a:solidFill>
                      </a:endParaRPr>
                    </a:p>
                  </a:txBody>
                  <a:tcPr/>
                </a:tc>
                <a:tc>
                  <a:txBody>
                    <a:bodyPr/>
                    <a:lstStyle/>
                    <a:p>
                      <a:r>
                        <a:rPr lang="en-US" dirty="0"/>
                        <a:t>Mao</a:t>
                      </a:r>
                      <a:r>
                        <a:rPr lang="en-US" baseline="0" dirty="0"/>
                        <a:t> Zedong was always right and people could find the solution to any problems if they studied his thought sufficiently. </a:t>
                      </a:r>
                      <a:endParaRPr lang="en-US"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762769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77" y="171942"/>
            <a:ext cx="11096223" cy="1325563"/>
          </a:xfrm>
        </p:spPr>
        <p:txBody>
          <a:bodyPr>
            <a:noAutofit/>
          </a:bodyPr>
          <a:lstStyle/>
          <a:p>
            <a:r>
              <a:rPr lang="en-US" sz="2800" b="1" dirty="0">
                <a:solidFill>
                  <a:srgbClr val="FF0000"/>
                </a:solidFill>
              </a:rPr>
              <a:t>How did the Second-Sino Japanese War and Chinese Civil War increase communist support and bring about political change in China? </a:t>
            </a:r>
          </a:p>
        </p:txBody>
      </p:sp>
      <p:sp>
        <p:nvSpPr>
          <p:cNvPr id="3" name="Content Placeholder 2"/>
          <p:cNvSpPr>
            <a:spLocks noGrp="1"/>
          </p:cNvSpPr>
          <p:nvPr>
            <p:ph idx="1"/>
          </p:nvPr>
        </p:nvSpPr>
        <p:spPr>
          <a:xfrm>
            <a:off x="838200" y="1287887"/>
            <a:ext cx="10515600" cy="4889076"/>
          </a:xfrm>
        </p:spPr>
        <p:txBody>
          <a:bodyPr>
            <a:normAutofit/>
          </a:bodyPr>
          <a:lstStyle/>
          <a:p>
            <a:r>
              <a:rPr lang="en-US" dirty="0">
                <a:solidFill>
                  <a:srgbClr val="FF0000"/>
                </a:solidFill>
              </a:rPr>
              <a:t>1937</a:t>
            </a:r>
            <a:r>
              <a:rPr lang="en-US" dirty="0"/>
              <a:t> – full scale attack on China by Japan – Jiang approached CCP to from the Second United Front/ leads to expansion of Communist Army</a:t>
            </a:r>
          </a:p>
          <a:p>
            <a:r>
              <a:rPr lang="en-US" dirty="0">
                <a:solidFill>
                  <a:srgbClr val="FF0000"/>
                </a:solidFill>
              </a:rPr>
              <a:t>1941</a:t>
            </a:r>
            <a:r>
              <a:rPr lang="en-US" dirty="0"/>
              <a:t> – Jiang broke agreement and again attacked Communist forces in the south (seen as unprincipled by communists)- GMD received help from USA and GB, therefore CCP advertised itself as the only true Chinese patriot</a:t>
            </a:r>
          </a:p>
          <a:p>
            <a:r>
              <a:rPr lang="en-US" dirty="0"/>
              <a:t>At the end of WWII – 1945 – Allies recognized legitimacy of Jiang’s government in China (event though it only controlled a faction of China’s territory; Gave China a seat on the UN Security Council </a:t>
            </a:r>
          </a:p>
          <a:p>
            <a:r>
              <a:rPr lang="en-US" dirty="0"/>
              <a:t>US continued to supply GMD, helped retake areas from Red Army</a:t>
            </a:r>
          </a:p>
          <a:p>
            <a:pPr marL="0" indent="0">
              <a:buNone/>
            </a:pPr>
            <a:endParaRPr lang="en-US" dirty="0"/>
          </a:p>
        </p:txBody>
      </p:sp>
    </p:spTree>
    <p:extLst>
      <p:ext uri="{BB962C8B-B14F-4D97-AF65-F5344CB8AC3E}">
        <p14:creationId xmlns:p14="http://schemas.microsoft.com/office/powerpoint/2010/main" val="469750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rPr>
              <a:t>Jieshi</a:t>
            </a:r>
            <a:r>
              <a:rPr lang="en-US" b="1" dirty="0">
                <a:solidFill>
                  <a:srgbClr val="FF0000"/>
                </a:solidFill>
              </a:rPr>
              <a:t> &amp; Mao </a:t>
            </a:r>
          </a:p>
        </p:txBody>
      </p:sp>
      <p:pic>
        <p:nvPicPr>
          <p:cNvPr id="14338" name="Picture 2" descr="Image result for jiang jieshi and  ma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59395" y="1690688"/>
            <a:ext cx="7273210" cy="5123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489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How did the Second-Sino Japanese War and Chinese Civil War increase communist support and bring about political change in China? </a:t>
            </a:r>
            <a:endParaRPr lang="en-US" dirty="0"/>
          </a:p>
        </p:txBody>
      </p:sp>
      <p:sp>
        <p:nvSpPr>
          <p:cNvPr id="3" name="Content Placeholder 2"/>
          <p:cNvSpPr>
            <a:spLocks noGrp="1"/>
          </p:cNvSpPr>
          <p:nvPr>
            <p:ph idx="1"/>
          </p:nvPr>
        </p:nvSpPr>
        <p:spPr/>
        <p:txBody>
          <a:bodyPr/>
          <a:lstStyle/>
          <a:p>
            <a:r>
              <a:rPr lang="en-US" dirty="0"/>
              <a:t>Nationalists tried to reclaim Manchuria in 1946- full scale civil war broke out </a:t>
            </a:r>
          </a:p>
          <a:p>
            <a:r>
              <a:rPr lang="en-US" dirty="0"/>
              <a:t>It was the civil war of 1946-49  that against all odds secured Mao as a ruler of China</a:t>
            </a:r>
          </a:p>
          <a:p>
            <a:r>
              <a:rPr lang="en-US" dirty="0"/>
              <a:t>1946, Mao reorganized communist forces in a single </a:t>
            </a:r>
            <a:r>
              <a:rPr lang="en-US" b="1" dirty="0">
                <a:solidFill>
                  <a:srgbClr val="FF0000"/>
                </a:solidFill>
              </a:rPr>
              <a:t>army People’s Liberation Army (PLA)</a:t>
            </a:r>
          </a:p>
          <a:p>
            <a:r>
              <a:rPr lang="en-US" dirty="0"/>
              <a:t>During the fierce 4 year struggle PLA defeated Jiang’s forces despite Jian’s US aid and the fickleness of Soviet Union under Stalin, who to the end engaged in negotiations with Jiang. </a:t>
            </a:r>
          </a:p>
          <a:p>
            <a:endParaRPr lang="en-US" dirty="0"/>
          </a:p>
          <a:p>
            <a:endParaRPr lang="en-US" dirty="0"/>
          </a:p>
        </p:txBody>
      </p:sp>
    </p:spTree>
    <p:extLst>
      <p:ext uri="{BB962C8B-B14F-4D97-AF65-F5344CB8AC3E}">
        <p14:creationId xmlns:p14="http://schemas.microsoft.com/office/powerpoint/2010/main" val="3923506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991673"/>
          </a:xfrm>
        </p:spPr>
        <p:txBody>
          <a:bodyPr>
            <a:normAutofit/>
          </a:bodyPr>
          <a:lstStyle/>
          <a:p>
            <a:r>
              <a:rPr lang="en-US" sz="2800" b="1" dirty="0">
                <a:solidFill>
                  <a:srgbClr val="FF0000"/>
                </a:solidFill>
              </a:rPr>
              <a:t>Strengths and weaknesses of the GMD and CCP/PLA in the civil war 1946-49 (You can print)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967850"/>
              </p:ext>
            </p:extLst>
          </p:nvPr>
        </p:nvGraphicFramePr>
        <p:xfrm>
          <a:off x="310166" y="991673"/>
          <a:ext cx="11615670" cy="5626176"/>
        </p:xfrm>
        <a:graphic>
          <a:graphicData uri="http://schemas.openxmlformats.org/drawingml/2006/table">
            <a:tbl>
              <a:tblPr firstRow="1" bandRow="1">
                <a:tableStyleId>{9D7B26C5-4107-4FEC-AEDC-1716B250A1EF}</a:tableStyleId>
              </a:tblPr>
              <a:tblGrid>
                <a:gridCol w="2146967">
                  <a:extLst>
                    <a:ext uri="{9D8B030D-6E8A-4147-A177-3AD203B41FA5}">
                      <a16:colId xmlns:a16="http://schemas.microsoft.com/office/drawing/2014/main" val="20000"/>
                    </a:ext>
                  </a:extLst>
                </a:gridCol>
                <a:gridCol w="4467018">
                  <a:extLst>
                    <a:ext uri="{9D8B030D-6E8A-4147-A177-3AD203B41FA5}">
                      <a16:colId xmlns:a16="http://schemas.microsoft.com/office/drawing/2014/main" val="20001"/>
                    </a:ext>
                  </a:extLst>
                </a:gridCol>
                <a:gridCol w="5001685">
                  <a:extLst>
                    <a:ext uri="{9D8B030D-6E8A-4147-A177-3AD203B41FA5}">
                      <a16:colId xmlns:a16="http://schemas.microsoft.com/office/drawing/2014/main" val="20002"/>
                    </a:ext>
                  </a:extLst>
                </a:gridCol>
              </a:tblGrid>
              <a:tr h="376662">
                <a:tc>
                  <a:txBody>
                    <a:bodyPr/>
                    <a:lstStyle/>
                    <a:p>
                      <a:r>
                        <a:rPr lang="en-US" dirty="0">
                          <a:solidFill>
                            <a:srgbClr val="FF0000"/>
                          </a:solidFill>
                        </a:rPr>
                        <a:t>Issue </a:t>
                      </a:r>
                    </a:p>
                  </a:txBody>
                  <a:tcPr/>
                </a:tc>
                <a:tc>
                  <a:txBody>
                    <a:bodyPr/>
                    <a:lstStyle/>
                    <a:p>
                      <a:r>
                        <a:rPr lang="en-US" dirty="0">
                          <a:solidFill>
                            <a:srgbClr val="FF0000"/>
                          </a:solidFill>
                        </a:rPr>
                        <a:t>GMD </a:t>
                      </a:r>
                    </a:p>
                  </a:txBody>
                  <a:tcPr/>
                </a:tc>
                <a:tc>
                  <a:txBody>
                    <a:bodyPr/>
                    <a:lstStyle/>
                    <a:p>
                      <a:r>
                        <a:rPr lang="en-US" dirty="0">
                          <a:solidFill>
                            <a:srgbClr val="FF0000"/>
                          </a:solidFill>
                        </a:rPr>
                        <a:t>CCP/PLA</a:t>
                      </a:r>
                      <a:r>
                        <a:rPr lang="en-US" baseline="0" dirty="0">
                          <a:solidFill>
                            <a:srgbClr val="FF0000"/>
                          </a:solidFill>
                        </a:rPr>
                        <a:t> </a:t>
                      </a:r>
                      <a:endParaRPr lang="en-US" dirty="0">
                        <a:solidFill>
                          <a:srgbClr val="FF0000"/>
                        </a:solidFill>
                      </a:endParaRPr>
                    </a:p>
                  </a:txBody>
                  <a:tcPr/>
                </a:tc>
                <a:extLst>
                  <a:ext uri="{0D108BD9-81ED-4DB2-BD59-A6C34878D82A}">
                    <a16:rowId xmlns:a16="http://schemas.microsoft.com/office/drawing/2014/main" val="10000"/>
                  </a:ext>
                </a:extLst>
              </a:tr>
              <a:tr h="677514">
                <a:tc>
                  <a:txBody>
                    <a:bodyPr/>
                    <a:lstStyle/>
                    <a:p>
                      <a:r>
                        <a:rPr lang="en-US" b="1" dirty="0">
                          <a:solidFill>
                            <a:srgbClr val="FF0000"/>
                          </a:solidFill>
                        </a:rPr>
                        <a:t>Troops </a:t>
                      </a:r>
                    </a:p>
                  </a:txBody>
                  <a:tcPr/>
                </a:tc>
                <a:tc>
                  <a:txBody>
                    <a:bodyPr/>
                    <a:lstStyle/>
                    <a:p>
                      <a:r>
                        <a:rPr lang="en-US" dirty="0"/>
                        <a:t>Larger, better</a:t>
                      </a:r>
                      <a:r>
                        <a:rPr lang="en-US" baseline="0" dirty="0"/>
                        <a:t> equipped; had air force</a:t>
                      </a:r>
                    </a:p>
                    <a:p>
                      <a:r>
                        <a:rPr lang="en-US" baseline="0" dirty="0"/>
                        <a:t>Exp. In conventional war; troops low morale </a:t>
                      </a:r>
                      <a:endParaRPr lang="en-US" dirty="0"/>
                    </a:p>
                  </a:txBody>
                  <a:tcPr/>
                </a:tc>
                <a:tc>
                  <a:txBody>
                    <a:bodyPr/>
                    <a:lstStyle/>
                    <a:p>
                      <a:r>
                        <a:rPr lang="en-US" dirty="0"/>
                        <a:t>Fewer troops, poorly equipped</a:t>
                      </a:r>
                      <a:r>
                        <a:rPr lang="en-US" baseline="0" dirty="0"/>
                        <a:t>, but in 1948 equal size to GMD, soldiers trained, guerilla warfare, good morale and discipline </a:t>
                      </a:r>
                      <a:endParaRPr lang="en-US" dirty="0"/>
                    </a:p>
                  </a:txBody>
                  <a:tcPr/>
                </a:tc>
                <a:extLst>
                  <a:ext uri="{0D108BD9-81ED-4DB2-BD59-A6C34878D82A}">
                    <a16:rowId xmlns:a16="http://schemas.microsoft.com/office/drawing/2014/main" val="10001"/>
                  </a:ext>
                </a:extLst>
              </a:tr>
              <a:tr h="677514">
                <a:tc>
                  <a:txBody>
                    <a:bodyPr/>
                    <a:lstStyle/>
                    <a:p>
                      <a:r>
                        <a:rPr lang="en-US" b="1" dirty="0">
                          <a:solidFill>
                            <a:srgbClr val="FF0000"/>
                          </a:solidFill>
                        </a:rPr>
                        <a:t>Territory </a:t>
                      </a:r>
                    </a:p>
                  </a:txBody>
                  <a:tcPr/>
                </a:tc>
                <a:tc>
                  <a:txBody>
                    <a:bodyPr/>
                    <a:lstStyle/>
                    <a:p>
                      <a:r>
                        <a:rPr lang="en-US" dirty="0"/>
                        <a:t>Controlled most territory and population, cities, railway,</a:t>
                      </a:r>
                      <a:r>
                        <a:rPr lang="en-US" baseline="0" dirty="0"/>
                        <a:t> and waterways at outbreak </a:t>
                      </a:r>
                      <a:endParaRPr lang="en-US" dirty="0"/>
                    </a:p>
                  </a:txBody>
                  <a:tcPr/>
                </a:tc>
                <a:tc>
                  <a:txBody>
                    <a:bodyPr/>
                    <a:lstStyle/>
                    <a:p>
                      <a:r>
                        <a:rPr lang="en-US" dirty="0"/>
                        <a:t>19 base areas, but from 1948 took cities, key railway junctions, controlled N. China,</a:t>
                      </a:r>
                      <a:r>
                        <a:rPr lang="en-US" baseline="0" dirty="0"/>
                        <a:t> and parts of S and W by 1949</a:t>
                      </a:r>
                      <a:endParaRPr lang="en-US" dirty="0"/>
                    </a:p>
                  </a:txBody>
                  <a:tcPr/>
                </a:tc>
                <a:extLst>
                  <a:ext uri="{0D108BD9-81ED-4DB2-BD59-A6C34878D82A}">
                    <a16:rowId xmlns:a16="http://schemas.microsoft.com/office/drawing/2014/main" val="10002"/>
                  </a:ext>
                </a:extLst>
              </a:tr>
              <a:tr h="677514">
                <a:tc>
                  <a:txBody>
                    <a:bodyPr/>
                    <a:lstStyle/>
                    <a:p>
                      <a:r>
                        <a:rPr lang="en-US" b="1" dirty="0">
                          <a:solidFill>
                            <a:srgbClr val="FF0000"/>
                          </a:solidFill>
                        </a:rPr>
                        <a:t>Foreign</a:t>
                      </a:r>
                      <a:r>
                        <a:rPr lang="en-US" b="1" baseline="0" dirty="0">
                          <a:solidFill>
                            <a:srgbClr val="FF0000"/>
                          </a:solidFill>
                        </a:rPr>
                        <a:t> Powers </a:t>
                      </a:r>
                      <a:endParaRPr lang="en-US" b="1" dirty="0">
                        <a:solidFill>
                          <a:srgbClr val="FF0000"/>
                        </a:solidFill>
                      </a:endParaRPr>
                    </a:p>
                  </a:txBody>
                  <a:tcPr/>
                </a:tc>
                <a:tc>
                  <a:txBody>
                    <a:bodyPr/>
                    <a:lstStyle/>
                    <a:p>
                      <a:r>
                        <a:rPr lang="en-US" dirty="0"/>
                        <a:t>Recognized by foreign powers (USSR</a:t>
                      </a:r>
                      <a:r>
                        <a:rPr lang="en-US" baseline="0" dirty="0"/>
                        <a:t> too), helped by USA ($3 bill and equipment), Russians signed alliance </a:t>
                      </a:r>
                      <a:endParaRPr lang="en-US" dirty="0"/>
                    </a:p>
                  </a:txBody>
                  <a:tcPr/>
                </a:tc>
                <a:tc>
                  <a:txBody>
                    <a:bodyPr/>
                    <a:lstStyle/>
                    <a:p>
                      <a:r>
                        <a:rPr lang="en-US" dirty="0"/>
                        <a:t>Soviets</a:t>
                      </a:r>
                      <a:r>
                        <a:rPr lang="en-US" baseline="0" dirty="0"/>
                        <a:t> provided early training and support, relationship with USSR eroded b/c Stalin </a:t>
                      </a:r>
                      <a:endParaRPr lang="en-US" dirty="0"/>
                    </a:p>
                  </a:txBody>
                  <a:tcPr/>
                </a:tc>
                <a:extLst>
                  <a:ext uri="{0D108BD9-81ED-4DB2-BD59-A6C34878D82A}">
                    <a16:rowId xmlns:a16="http://schemas.microsoft.com/office/drawing/2014/main" val="10003"/>
                  </a:ext>
                </a:extLst>
              </a:tr>
              <a:tr h="677514">
                <a:tc>
                  <a:txBody>
                    <a:bodyPr/>
                    <a:lstStyle/>
                    <a:p>
                      <a:r>
                        <a:rPr lang="en-US" b="1" dirty="0">
                          <a:solidFill>
                            <a:srgbClr val="FF0000"/>
                          </a:solidFill>
                        </a:rPr>
                        <a:t>Popular Support </a:t>
                      </a:r>
                    </a:p>
                  </a:txBody>
                  <a:tcPr/>
                </a:tc>
                <a:tc>
                  <a:txBody>
                    <a:bodyPr/>
                    <a:lstStyle/>
                    <a:p>
                      <a:r>
                        <a:rPr lang="en-US" dirty="0"/>
                        <a:t>Used</a:t>
                      </a:r>
                      <a:r>
                        <a:rPr lang="en-US" baseline="0" dirty="0"/>
                        <a:t> force against peasants, noted for corruption, inefficiency, inflation; poor reputation, relies on wealthy </a:t>
                      </a:r>
                      <a:endParaRPr lang="en-US" dirty="0"/>
                    </a:p>
                  </a:txBody>
                  <a:tcPr/>
                </a:tc>
                <a:tc>
                  <a:txBody>
                    <a:bodyPr/>
                    <a:lstStyle/>
                    <a:p>
                      <a:r>
                        <a:rPr lang="en-US" dirty="0"/>
                        <a:t>Supported by peasants, good reputation, restrained troops,</a:t>
                      </a:r>
                      <a:r>
                        <a:rPr lang="en-US" baseline="0" dirty="0"/>
                        <a:t> controlled prices, used propaganda to win support, dealt harshly with opposition </a:t>
                      </a:r>
                      <a:endParaRPr lang="en-US" dirty="0"/>
                    </a:p>
                  </a:txBody>
                  <a:tcPr/>
                </a:tc>
                <a:extLst>
                  <a:ext uri="{0D108BD9-81ED-4DB2-BD59-A6C34878D82A}">
                    <a16:rowId xmlns:a16="http://schemas.microsoft.com/office/drawing/2014/main" val="10004"/>
                  </a:ext>
                </a:extLst>
              </a:tr>
              <a:tr h="677514">
                <a:tc>
                  <a:txBody>
                    <a:bodyPr/>
                    <a:lstStyle/>
                    <a:p>
                      <a:r>
                        <a:rPr lang="en-US" b="1" dirty="0">
                          <a:solidFill>
                            <a:srgbClr val="FF0000"/>
                          </a:solidFill>
                        </a:rPr>
                        <a:t>Leadership </a:t>
                      </a:r>
                    </a:p>
                  </a:txBody>
                  <a:tcPr/>
                </a:tc>
                <a:tc>
                  <a:txBody>
                    <a:bodyPr/>
                    <a:lstStyle/>
                    <a:p>
                      <a:r>
                        <a:rPr lang="en-US" dirty="0"/>
                        <a:t>Jiang-</a:t>
                      </a:r>
                      <a:r>
                        <a:rPr lang="en-US" baseline="0" dirty="0"/>
                        <a:t> experienced, hard-working, confident, ruthless, stubborn, not good in delegation, poor judgment of character – corrupt advisors </a:t>
                      </a:r>
                      <a:endParaRPr lang="en-US" dirty="0"/>
                    </a:p>
                  </a:txBody>
                  <a:tcPr/>
                </a:tc>
                <a:tc>
                  <a:txBody>
                    <a:bodyPr/>
                    <a:lstStyle/>
                    <a:p>
                      <a:r>
                        <a:rPr lang="en-US" dirty="0"/>
                        <a:t>Mao – personality cult – inspired</a:t>
                      </a:r>
                      <a:r>
                        <a:rPr lang="en-US" baseline="0" dirty="0"/>
                        <a:t> confidence, delegated well, not good with dealing with foreign powers. </a:t>
                      </a:r>
                      <a:endParaRPr lang="en-US" dirty="0"/>
                    </a:p>
                  </a:txBody>
                  <a:tcPr/>
                </a:tc>
                <a:extLst>
                  <a:ext uri="{0D108BD9-81ED-4DB2-BD59-A6C34878D82A}">
                    <a16:rowId xmlns:a16="http://schemas.microsoft.com/office/drawing/2014/main" val="10005"/>
                  </a:ext>
                </a:extLst>
              </a:tr>
              <a:tr h="677514">
                <a:tc>
                  <a:txBody>
                    <a:bodyPr/>
                    <a:lstStyle/>
                    <a:p>
                      <a:r>
                        <a:rPr lang="en-US" b="1" dirty="0">
                          <a:solidFill>
                            <a:srgbClr val="FF0000"/>
                          </a:solidFill>
                        </a:rPr>
                        <a:t>Military Factors </a:t>
                      </a:r>
                    </a:p>
                  </a:txBody>
                  <a:tcPr/>
                </a:tc>
                <a:tc>
                  <a:txBody>
                    <a:bodyPr/>
                    <a:lstStyle/>
                    <a:p>
                      <a:r>
                        <a:rPr lang="en-US" dirty="0"/>
                        <a:t>Early advantages; </a:t>
                      </a:r>
                      <a:r>
                        <a:rPr lang="en-US" dirty="0" err="1"/>
                        <a:t>Ya’an</a:t>
                      </a:r>
                      <a:r>
                        <a:rPr lang="en-US" dirty="0"/>
                        <a:t> taken in 1947; sent best troops to Manchuria (lost in</a:t>
                      </a:r>
                      <a:r>
                        <a:rPr lang="en-US" baseline="0" dirty="0"/>
                        <a:t> 1948)</a:t>
                      </a:r>
                      <a:endParaRPr lang="en-US" dirty="0"/>
                    </a:p>
                  </a:txBody>
                  <a:tcPr/>
                </a:tc>
                <a:tc>
                  <a:txBody>
                    <a:bodyPr/>
                    <a:lstStyle/>
                    <a:p>
                      <a:r>
                        <a:rPr lang="en-US" dirty="0"/>
                        <a:t>Guerilla warfare, from 1948 conventional;</a:t>
                      </a:r>
                      <a:r>
                        <a:rPr lang="en-US" baseline="0" dirty="0"/>
                        <a:t> retook </a:t>
                      </a:r>
                      <a:r>
                        <a:rPr lang="en-US" baseline="0" dirty="0" err="1"/>
                        <a:t>Ya’an</a:t>
                      </a:r>
                      <a:r>
                        <a:rPr lang="en-US" baseline="0" dirty="0"/>
                        <a:t> in 1948</a:t>
                      </a:r>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81189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546"/>
            <a:ext cx="10515600" cy="6022417"/>
          </a:xfrm>
        </p:spPr>
        <p:txBody>
          <a:bodyPr/>
          <a:lstStyle/>
          <a:p>
            <a:r>
              <a:rPr lang="en-US" b="1" dirty="0">
                <a:solidFill>
                  <a:srgbClr val="FF0000"/>
                </a:solidFill>
              </a:rPr>
              <a:t>October 1</a:t>
            </a:r>
            <a:r>
              <a:rPr lang="en-US" b="1" baseline="30000" dirty="0">
                <a:solidFill>
                  <a:srgbClr val="FF0000"/>
                </a:solidFill>
              </a:rPr>
              <a:t>st</a:t>
            </a:r>
            <a:r>
              <a:rPr lang="en-US" b="1" dirty="0">
                <a:solidFill>
                  <a:srgbClr val="FF0000"/>
                </a:solidFill>
              </a:rPr>
              <a:t> 1949 </a:t>
            </a:r>
            <a:r>
              <a:rPr lang="en-US" dirty="0"/>
              <a:t>– Mao Zedong gave a triumphant victory speech in Beijing – crowds cheered, watched procession of the Red Army and other party members</a:t>
            </a:r>
          </a:p>
          <a:p>
            <a:r>
              <a:rPr lang="en-US" dirty="0"/>
              <a:t>Jiang with remaining army fled to Taiwan, and declared that to be the legitimate  Chinese government </a:t>
            </a:r>
          </a:p>
          <a:p>
            <a:r>
              <a:rPr lang="en-US" dirty="0"/>
              <a:t>Jiang ruled </a:t>
            </a:r>
            <a:r>
              <a:rPr lang="en-US" b="1" dirty="0">
                <a:solidFill>
                  <a:srgbClr val="FF0000"/>
                </a:solidFill>
              </a:rPr>
              <a:t>Taiwan as Republic of China (ROC</a:t>
            </a:r>
            <a:r>
              <a:rPr lang="en-US" dirty="0"/>
              <a:t>) and until 1971 it was recognized as the only legitimate government of China – including the United Nations </a:t>
            </a:r>
          </a:p>
          <a:p>
            <a:endParaRPr lang="en-US" dirty="0"/>
          </a:p>
          <a:p>
            <a:endParaRPr lang="en-US" dirty="0"/>
          </a:p>
          <a:p>
            <a:r>
              <a:rPr lang="en-US" dirty="0"/>
              <a:t>Parts 1 – 4 </a:t>
            </a:r>
          </a:p>
          <a:p>
            <a:r>
              <a:rPr lang="en-US" dirty="0"/>
              <a:t>https://www.youtube.com/watch?v=02SHeHR3zOg</a:t>
            </a:r>
          </a:p>
        </p:txBody>
      </p:sp>
    </p:spTree>
    <p:extLst>
      <p:ext uri="{BB962C8B-B14F-4D97-AF65-F5344CB8AC3E}">
        <p14:creationId xmlns:p14="http://schemas.microsoft.com/office/powerpoint/2010/main" val="1748379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ao%20Zed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4587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t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0"/>
            <a:ext cx="4594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4881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5363" y="1468192"/>
            <a:ext cx="9144000" cy="3471326"/>
          </a:xfrm>
        </p:spPr>
        <p:txBody>
          <a:bodyPr>
            <a:noAutofit/>
          </a:bodyPr>
          <a:lstStyle/>
          <a:p>
            <a:r>
              <a:rPr lang="en-US" sz="8000" b="1" dirty="0">
                <a:solidFill>
                  <a:srgbClr val="FF0000"/>
                </a:solidFill>
              </a:rPr>
              <a:t>Mao – Part 2</a:t>
            </a:r>
            <a:br>
              <a:rPr lang="en-US" sz="8000" b="1" dirty="0">
                <a:solidFill>
                  <a:srgbClr val="FF0000"/>
                </a:solidFill>
              </a:rPr>
            </a:br>
            <a:r>
              <a:rPr lang="en-US" sz="8000" b="1" dirty="0">
                <a:solidFill>
                  <a:srgbClr val="FF0000"/>
                </a:solidFill>
              </a:rPr>
              <a:t>Consolidating and Maintaining Power </a:t>
            </a:r>
          </a:p>
        </p:txBody>
      </p:sp>
    </p:spTree>
    <p:extLst>
      <p:ext uri="{BB962C8B-B14F-4D97-AF65-F5344CB8AC3E}">
        <p14:creationId xmlns:p14="http://schemas.microsoft.com/office/powerpoint/2010/main" val="1827655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4800" b="1" u="sng" dirty="0">
                <a:solidFill>
                  <a:srgbClr val="FF0000"/>
                </a:solidFill>
              </a:rPr>
              <a:t>How did Mao consolidate his power to create an authoritarian regime between 1949 and 1954?</a:t>
            </a:r>
          </a:p>
        </p:txBody>
      </p:sp>
    </p:spTree>
    <p:extLst>
      <p:ext uri="{BB962C8B-B14F-4D97-AF65-F5344CB8AC3E}">
        <p14:creationId xmlns:p14="http://schemas.microsoft.com/office/powerpoint/2010/main" val="2902602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166" y="370312"/>
            <a:ext cx="10515600" cy="6300944"/>
          </a:xfrm>
        </p:spPr>
        <p:txBody>
          <a:bodyPr>
            <a:normAutofit lnSpcReduction="10000"/>
          </a:bodyPr>
          <a:lstStyle/>
          <a:p>
            <a:r>
              <a:rPr lang="en-US" dirty="0">
                <a:solidFill>
                  <a:srgbClr val="FF0000"/>
                </a:solidFill>
              </a:rPr>
              <a:t>Government:</a:t>
            </a:r>
          </a:p>
          <a:p>
            <a:r>
              <a:rPr lang="en-US" dirty="0"/>
              <a:t>Chinese People’s Political Consultative Conference met in Sept. 1949</a:t>
            </a:r>
          </a:p>
          <a:p>
            <a:pPr lvl="1"/>
            <a:r>
              <a:rPr lang="en-US" dirty="0"/>
              <a:t>Bringing together non-communist parties and other groups that had opposed the GMD -&gt; dominance of communists was w/o question </a:t>
            </a:r>
          </a:p>
          <a:p>
            <a:pPr lvl="1"/>
            <a:r>
              <a:rPr lang="en-US" dirty="0"/>
              <a:t>5 “black” categories were identified </a:t>
            </a:r>
          </a:p>
          <a:p>
            <a:pPr lvl="2"/>
            <a:r>
              <a:rPr lang="en-US" dirty="0"/>
              <a:t>Reactionary elements </a:t>
            </a:r>
          </a:p>
          <a:p>
            <a:pPr lvl="2"/>
            <a:r>
              <a:rPr lang="en-US" dirty="0"/>
              <a:t>Feudal elements </a:t>
            </a:r>
          </a:p>
          <a:p>
            <a:pPr lvl="2"/>
            <a:r>
              <a:rPr lang="en-US" dirty="0"/>
              <a:t>Lackeys of imperialism </a:t>
            </a:r>
          </a:p>
          <a:p>
            <a:pPr lvl="2"/>
            <a:r>
              <a:rPr lang="en-US" dirty="0"/>
              <a:t>Bureaucratic capitalists </a:t>
            </a:r>
          </a:p>
          <a:p>
            <a:pPr lvl="2"/>
            <a:r>
              <a:rPr lang="en-US" dirty="0"/>
              <a:t>Enemies of the people</a:t>
            </a:r>
          </a:p>
          <a:p>
            <a:pPr lvl="3"/>
            <a:r>
              <a:rPr lang="en-US" sz="2400" dirty="0"/>
              <a:t>Considered non-people/ had no political rights, but subject to state law (most landlords, big business owners, ex-GMD)</a:t>
            </a:r>
          </a:p>
          <a:p>
            <a:pPr lvl="3"/>
            <a:r>
              <a:rPr lang="en-US" sz="2400" dirty="0"/>
              <a:t>Bourgeoisie given rights – their expertise needed </a:t>
            </a:r>
          </a:p>
          <a:p>
            <a:r>
              <a:rPr lang="en-US" dirty="0"/>
              <a:t>Country divided into six regions-each under control by the military, most officials (2mio) that served under GMD were retained; but as CCP members and competence increased, the non communists were removed  </a:t>
            </a:r>
          </a:p>
          <a:p>
            <a:pPr marL="914400" lvl="2" indent="0">
              <a:buNone/>
            </a:pPr>
            <a:r>
              <a:rPr lang="en-US" dirty="0"/>
              <a:t>	</a:t>
            </a:r>
          </a:p>
          <a:p>
            <a:pPr marL="0" indent="0">
              <a:buNone/>
            </a:pPr>
            <a:endParaRPr lang="en-US" dirty="0"/>
          </a:p>
        </p:txBody>
      </p:sp>
    </p:spTree>
    <p:extLst>
      <p:ext uri="{BB962C8B-B14F-4D97-AF65-F5344CB8AC3E}">
        <p14:creationId xmlns:p14="http://schemas.microsoft.com/office/powerpoint/2010/main" val="2492205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167" y="-20839"/>
            <a:ext cx="10515600" cy="1325563"/>
          </a:xfrm>
        </p:spPr>
        <p:txBody>
          <a:bodyPr/>
          <a:lstStyle/>
          <a:p>
            <a:r>
              <a:rPr lang="en-US" dirty="0"/>
              <a:t>“The Black Categories” </a:t>
            </a:r>
          </a:p>
        </p:txBody>
      </p:sp>
      <p:pic>
        <p:nvPicPr>
          <p:cNvPr id="10242" name="Picture 2" descr="Image result for anti rightist campaig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5921" y="1304724"/>
            <a:ext cx="8175670" cy="5920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459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620" y="331676"/>
            <a:ext cx="5730025" cy="6339580"/>
          </a:xfrm>
        </p:spPr>
        <p:txBody>
          <a:bodyPr>
            <a:normAutofit/>
          </a:bodyPr>
          <a:lstStyle/>
          <a:p>
            <a:r>
              <a:rPr lang="en-US" dirty="0">
                <a:solidFill>
                  <a:srgbClr val="FF0000"/>
                </a:solidFill>
              </a:rPr>
              <a:t>1954- </a:t>
            </a:r>
            <a:r>
              <a:rPr lang="en-US" dirty="0"/>
              <a:t>a formal constitution established China as a single-party state </a:t>
            </a:r>
          </a:p>
          <a:p>
            <a:pPr lvl="1"/>
            <a:r>
              <a:rPr lang="en-US" dirty="0"/>
              <a:t>Mao became the head of government -&gt; beneath him two vice chairmen and a council of ministers headed by a Prime Minister  </a:t>
            </a:r>
            <a:r>
              <a:rPr lang="en-US" dirty="0">
                <a:solidFill>
                  <a:srgbClr val="FF0000"/>
                </a:solidFill>
              </a:rPr>
              <a:t>Zhou </a:t>
            </a:r>
            <a:r>
              <a:rPr lang="en-US" dirty="0" err="1">
                <a:solidFill>
                  <a:srgbClr val="FF0000"/>
                </a:solidFill>
              </a:rPr>
              <a:t>Enlai</a:t>
            </a:r>
            <a:r>
              <a:rPr lang="en-US" dirty="0">
                <a:solidFill>
                  <a:srgbClr val="FF0000"/>
                </a:solidFill>
              </a:rPr>
              <a:t> - </a:t>
            </a:r>
            <a:r>
              <a:rPr lang="en-US" dirty="0"/>
              <a:t>was PM from 1949 until 1976 (death)</a:t>
            </a:r>
          </a:p>
          <a:p>
            <a:r>
              <a:rPr lang="en-US" dirty="0"/>
              <a:t>Mao’s consolidation of power was built on a series of mass mobilization campaigns </a:t>
            </a:r>
            <a:r>
              <a:rPr lang="en-US" b="1" dirty="0">
                <a:solidFill>
                  <a:srgbClr val="FF0000"/>
                </a:solidFill>
              </a:rPr>
              <a:t>during which propaganda, self-criticism, rectification and purges </a:t>
            </a:r>
            <a:r>
              <a:rPr lang="en-US" dirty="0"/>
              <a:t>were used to stamp out any opposition </a:t>
            </a:r>
          </a:p>
        </p:txBody>
      </p:sp>
      <p:pic>
        <p:nvPicPr>
          <p:cNvPr id="1026" name="Picture 2" descr="Image result for zhou enlai and m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316" y="2382592"/>
            <a:ext cx="6509684" cy="4475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323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528" y="254402"/>
            <a:ext cx="11435367" cy="6352459"/>
          </a:xfrm>
        </p:spPr>
        <p:txBody>
          <a:bodyPr>
            <a:normAutofit fontScale="85000" lnSpcReduction="10000"/>
          </a:bodyPr>
          <a:lstStyle/>
          <a:p>
            <a:pPr marL="0" indent="0" algn="ctr">
              <a:buNone/>
            </a:pPr>
            <a:r>
              <a:rPr lang="en-US" sz="3600" u="sng" dirty="0">
                <a:solidFill>
                  <a:srgbClr val="FF0000"/>
                </a:solidFill>
              </a:rPr>
              <a:t>1950-52: 4 mass mobilization campaign</a:t>
            </a:r>
          </a:p>
          <a:p>
            <a:pPr marL="514350" indent="-514350">
              <a:buAutoNum type="arabicParenR"/>
            </a:pPr>
            <a:r>
              <a:rPr lang="en-US" dirty="0">
                <a:solidFill>
                  <a:srgbClr val="FF0000"/>
                </a:solidFill>
              </a:rPr>
              <a:t>The Resist America and Aid Korea Campaign 1950 </a:t>
            </a:r>
          </a:p>
          <a:p>
            <a:pPr lvl="1"/>
            <a:r>
              <a:rPr lang="en-US" sz="2800" dirty="0"/>
              <a:t> rallies held to increase Chinese suspicion of foreigners (West)/ US people singled out b/c involvement in Korea- many arrested, Churches closed, priests and nuns expelled; by the end of 1950, closed to all foreigners except Russians   </a:t>
            </a:r>
            <a:endParaRPr lang="en-US" sz="2800" dirty="0">
              <a:solidFill>
                <a:srgbClr val="FF0000"/>
              </a:solidFill>
            </a:endParaRPr>
          </a:p>
          <a:p>
            <a:pPr marL="0" indent="0">
              <a:buNone/>
            </a:pPr>
            <a:r>
              <a:rPr lang="en-US" dirty="0">
                <a:solidFill>
                  <a:srgbClr val="FF0000"/>
                </a:solidFill>
              </a:rPr>
              <a:t>2) The Suppression of Counter-Revolutionaries Campaign 1950-1951 </a:t>
            </a:r>
          </a:p>
          <a:p>
            <a:pPr lvl="1"/>
            <a:r>
              <a:rPr lang="en-US" sz="2800" dirty="0"/>
              <a:t>Focused on those with links to GMD, criminal gangs and religious sects included denunciations and public executions</a:t>
            </a:r>
          </a:p>
          <a:p>
            <a:pPr marL="0" indent="0">
              <a:buNone/>
            </a:pPr>
            <a:r>
              <a:rPr lang="en-US" dirty="0">
                <a:solidFill>
                  <a:srgbClr val="FF0000"/>
                </a:solidFill>
              </a:rPr>
              <a:t>3) The Three Antis Campaign 1951 </a:t>
            </a:r>
          </a:p>
          <a:p>
            <a:pPr lvl="1"/>
            <a:r>
              <a:rPr lang="en-US" sz="2800" dirty="0"/>
              <a:t>Campaign against </a:t>
            </a:r>
            <a:r>
              <a:rPr lang="en-US" sz="2800" dirty="0">
                <a:solidFill>
                  <a:srgbClr val="FF0000"/>
                </a:solidFill>
              </a:rPr>
              <a:t>corruption, waste and obstruction</a:t>
            </a:r>
            <a:r>
              <a:rPr lang="en-US" sz="2800" dirty="0"/>
              <a:t>, directed at communists and non-communists – humiliation and group pressure used against managers, state officials, and police </a:t>
            </a:r>
          </a:p>
          <a:p>
            <a:r>
              <a:rPr lang="en-US" dirty="0">
                <a:solidFill>
                  <a:srgbClr val="FF0000"/>
                </a:solidFill>
              </a:rPr>
              <a:t>4) The Five Antis Campaign 1952</a:t>
            </a:r>
          </a:p>
          <a:p>
            <a:pPr lvl="1"/>
            <a:r>
              <a:rPr lang="en-US" sz="2800" dirty="0"/>
              <a:t>Campaign against </a:t>
            </a:r>
            <a:r>
              <a:rPr lang="en-US" sz="2800" dirty="0">
                <a:solidFill>
                  <a:srgbClr val="FF0000"/>
                </a:solidFill>
              </a:rPr>
              <a:t>bribery, tax evasion, theft of state property, economic espionage, cheating in government contracts  </a:t>
            </a:r>
            <a:r>
              <a:rPr lang="en-US" sz="2800" dirty="0"/>
              <a:t>-&gt; investigation of employers’ business affairs, forcing employers to provide self-criticisms and undergo thought reform.</a:t>
            </a:r>
          </a:p>
          <a:p>
            <a:pPr lvl="1"/>
            <a:r>
              <a:rPr lang="en-US" sz="2800" dirty="0"/>
              <a:t>Accused faced fines, property confiscation and periods in labor camps; Few were executed, although 2-3 mil committed suicide b/c of shame and humiliation    </a:t>
            </a:r>
          </a:p>
        </p:txBody>
      </p:sp>
    </p:spTree>
    <p:extLst>
      <p:ext uri="{BB962C8B-B14F-4D97-AF65-F5344CB8AC3E}">
        <p14:creationId xmlns:p14="http://schemas.microsoft.com/office/powerpoint/2010/main" val="2173737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771" y="280160"/>
            <a:ext cx="11628549" cy="6275186"/>
          </a:xfrm>
        </p:spPr>
        <p:txBody>
          <a:bodyPr>
            <a:normAutofit/>
          </a:bodyPr>
          <a:lstStyle/>
          <a:p>
            <a:pPr marL="0" indent="0" algn="ctr">
              <a:buNone/>
            </a:pPr>
            <a:endParaRPr lang="en-US" sz="4800" dirty="0"/>
          </a:p>
          <a:p>
            <a:pPr marL="0" indent="0" algn="ctr">
              <a:buNone/>
            </a:pPr>
            <a:endParaRPr lang="en-US" sz="4800" dirty="0"/>
          </a:p>
          <a:p>
            <a:pPr marL="0" indent="0" algn="ctr">
              <a:buNone/>
            </a:pPr>
            <a:r>
              <a:rPr lang="en-US" sz="4800" dirty="0">
                <a:solidFill>
                  <a:srgbClr val="FF0000"/>
                </a:solidFill>
              </a:rPr>
              <a:t>What part did personality and propaganda play in the consolidation and maintenance of power? </a:t>
            </a:r>
          </a:p>
        </p:txBody>
      </p:sp>
    </p:spTree>
    <p:extLst>
      <p:ext uri="{BB962C8B-B14F-4D97-AF65-F5344CB8AC3E}">
        <p14:creationId xmlns:p14="http://schemas.microsoft.com/office/powerpoint/2010/main" val="4165524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287" y="318796"/>
            <a:ext cx="7468674" cy="6146397"/>
          </a:xfrm>
        </p:spPr>
        <p:txBody>
          <a:bodyPr>
            <a:normAutofit fontScale="92500" lnSpcReduction="10000"/>
          </a:bodyPr>
          <a:lstStyle/>
          <a:p>
            <a:r>
              <a:rPr lang="en-US" dirty="0">
                <a:solidFill>
                  <a:srgbClr val="FF0000"/>
                </a:solidFill>
              </a:rPr>
              <a:t>Personality:</a:t>
            </a:r>
          </a:p>
          <a:p>
            <a:pPr lvl="1"/>
            <a:r>
              <a:rPr lang="en-US" sz="2800" b="1" dirty="0">
                <a:solidFill>
                  <a:srgbClr val="FF0000"/>
                </a:solidFill>
              </a:rPr>
              <a:t>Mao-ideology committed</a:t>
            </a:r>
            <a:r>
              <a:rPr lang="en-US" sz="2800" dirty="0"/>
              <a:t>; desire to make China a powerful, self-sufficient and influential </a:t>
            </a:r>
          </a:p>
          <a:p>
            <a:pPr lvl="1"/>
            <a:r>
              <a:rPr lang="en-US" sz="2800" dirty="0"/>
              <a:t>Proved to be inspirational in struggle for power, and achieved a cult status once in power </a:t>
            </a:r>
          </a:p>
          <a:p>
            <a:pPr lvl="1"/>
            <a:r>
              <a:rPr lang="en-US" sz="2800" dirty="0"/>
              <a:t>Soldiers, workers, </a:t>
            </a:r>
            <a:r>
              <a:rPr lang="en-US" sz="2800" b="1" dirty="0"/>
              <a:t>and peasants expected to know his quotes; his </a:t>
            </a:r>
            <a:r>
              <a:rPr lang="en-US" sz="2800" dirty="0"/>
              <a:t>pictures all over the place and to study </a:t>
            </a:r>
            <a:r>
              <a:rPr lang="en-US" sz="2800" b="1" dirty="0">
                <a:solidFill>
                  <a:srgbClr val="FF0000"/>
                </a:solidFill>
              </a:rPr>
              <a:t>Mao’s Little Red Book </a:t>
            </a:r>
          </a:p>
          <a:p>
            <a:pPr lvl="1"/>
            <a:r>
              <a:rPr lang="en-US" sz="2800" dirty="0"/>
              <a:t>Portrayed as savior of the nation, the voice of truth, the source of all wisdom and benefactor for the people </a:t>
            </a:r>
          </a:p>
          <a:p>
            <a:pPr lvl="1"/>
            <a:r>
              <a:rPr lang="en-US" sz="2800" dirty="0"/>
              <a:t>People persuaded that careful study of Mao’s thought would solve all problems </a:t>
            </a:r>
          </a:p>
          <a:p>
            <a:pPr lvl="1"/>
            <a:r>
              <a:rPr lang="en-US" sz="2800" dirty="0"/>
              <a:t>Debatable- whether Mao was a “visionary reformer” or whether he was driven by ambition that overrode all moral scripts</a:t>
            </a:r>
            <a:endParaRPr lang="en-US" sz="2800" dirty="0">
              <a:solidFill>
                <a:srgbClr val="00B050"/>
              </a:solidFill>
            </a:endParaRPr>
          </a:p>
        </p:txBody>
      </p:sp>
      <p:pic>
        <p:nvPicPr>
          <p:cNvPr id="2050" name="Picture 2" descr="Image result for mao five blacks grou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902" y="3374266"/>
            <a:ext cx="4459097" cy="33332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mao little red 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0488" y="177732"/>
            <a:ext cx="2114550" cy="271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222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166" y="293038"/>
            <a:ext cx="9310352" cy="6564961"/>
          </a:xfrm>
        </p:spPr>
        <p:txBody>
          <a:bodyPr>
            <a:normAutofit lnSpcReduction="10000"/>
          </a:bodyPr>
          <a:lstStyle/>
          <a:p>
            <a:r>
              <a:rPr lang="en-US" dirty="0">
                <a:solidFill>
                  <a:srgbClr val="FF0000"/>
                </a:solidFill>
              </a:rPr>
              <a:t>Propaganda</a:t>
            </a:r>
          </a:p>
          <a:p>
            <a:pPr lvl="1"/>
            <a:r>
              <a:rPr lang="en-US" sz="2800" dirty="0"/>
              <a:t>Central to communist rule in China</a:t>
            </a:r>
          </a:p>
          <a:p>
            <a:pPr lvl="1"/>
            <a:r>
              <a:rPr lang="en-US" sz="2800" dirty="0"/>
              <a:t>Controlled by CCP’s Central Propaganda Dept.-commands mass indoctrination </a:t>
            </a:r>
          </a:p>
          <a:p>
            <a:pPr lvl="1"/>
            <a:r>
              <a:rPr lang="en-US" sz="2800" dirty="0"/>
              <a:t>Aim-</a:t>
            </a:r>
            <a:r>
              <a:rPr lang="en-US" sz="2800" dirty="0">
                <a:solidFill>
                  <a:srgbClr val="00B050"/>
                </a:solidFill>
              </a:rPr>
              <a:t>”</a:t>
            </a:r>
            <a:r>
              <a:rPr lang="en-US" sz="2800" b="1" dirty="0">
                <a:solidFill>
                  <a:srgbClr val="FF0000"/>
                </a:solidFill>
              </a:rPr>
              <a:t>thought reform</a:t>
            </a:r>
            <a:r>
              <a:rPr lang="en-US" sz="2800" dirty="0">
                <a:solidFill>
                  <a:srgbClr val="00B050"/>
                </a:solidFill>
              </a:rPr>
              <a:t>”</a:t>
            </a:r>
            <a:r>
              <a:rPr lang="en-US" sz="2800" dirty="0"/>
              <a:t>- so people would support mass campaigns (Great Leap Forward, etc.) </a:t>
            </a:r>
          </a:p>
          <a:p>
            <a:pPr lvl="1"/>
            <a:r>
              <a:rPr lang="en-US" sz="2800" dirty="0"/>
              <a:t>PLA (largest army in the world) also helped indoctrinate and reinforce political messages </a:t>
            </a:r>
          </a:p>
          <a:p>
            <a:pPr lvl="1"/>
            <a:r>
              <a:rPr lang="en-US" sz="2800" dirty="0"/>
              <a:t>Propaganda used to spread ideology, encourage activism, and model </a:t>
            </a:r>
          </a:p>
          <a:p>
            <a:pPr lvl="1"/>
            <a:r>
              <a:rPr lang="en-US" sz="2800" dirty="0"/>
              <a:t>Cult of Mao and ideological  messages were spread through posters, the media, the educational system and arts</a:t>
            </a:r>
          </a:p>
          <a:p>
            <a:pPr lvl="1"/>
            <a:r>
              <a:rPr lang="en-US" sz="2800" dirty="0"/>
              <a:t>Nationwide system of loud speakers reached into every village, reading news papers was regarded as political  obligation (“People’s Daily”); </a:t>
            </a:r>
            <a:r>
              <a:rPr lang="en-US" sz="2400" dirty="0"/>
              <a:t>Controversial news were censored     </a:t>
            </a:r>
          </a:p>
        </p:txBody>
      </p:sp>
      <p:pic>
        <p:nvPicPr>
          <p:cNvPr id="4098" name="Picture 2" descr="Image result for people's daily  under m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4456" y="1545465"/>
            <a:ext cx="2626217" cy="350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361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820" y="115910"/>
            <a:ext cx="11513712" cy="6439435"/>
          </a:xfrm>
        </p:spPr>
        <p:txBody>
          <a:bodyPr>
            <a:normAutofit lnSpcReduction="10000"/>
          </a:bodyPr>
          <a:lstStyle/>
          <a:p>
            <a:pPr marL="0" indent="0">
              <a:buNone/>
            </a:pPr>
            <a:r>
              <a:rPr lang="en-US" sz="3000" dirty="0">
                <a:solidFill>
                  <a:srgbClr val="FF0000"/>
                </a:solidFill>
              </a:rPr>
              <a:t>What were the main characteristics of Mao’s political control between 1954 and 1976?</a:t>
            </a:r>
            <a:endParaRPr lang="en-US" sz="3000" dirty="0"/>
          </a:p>
          <a:p>
            <a:r>
              <a:rPr lang="en-US" dirty="0"/>
              <a:t>Political control based on CCP, they made all political  decisions</a:t>
            </a:r>
          </a:p>
          <a:p>
            <a:r>
              <a:rPr lang="en-US" dirty="0"/>
              <a:t>Party administration, under Mao, similar to structure of a state</a:t>
            </a:r>
          </a:p>
          <a:p>
            <a:r>
              <a:rPr lang="en-US" dirty="0"/>
              <a:t>Most ministers, provincial officers, and leadership positions were members of CCP, but if not they were assisted by a communist adviser  </a:t>
            </a:r>
          </a:p>
          <a:p>
            <a:r>
              <a:rPr lang="en-US" dirty="0"/>
              <a:t>1954 Constitution provided framework for development of legal system (Modeled to USSR) each citizen was granted right to a public trial and defense -&gt; but not practiced until Mao’s death </a:t>
            </a:r>
          </a:p>
          <a:p>
            <a:r>
              <a:rPr lang="en-US" dirty="0"/>
              <a:t>During Mao’s  time party committees replaced courts, party leadership held absolute power in legal matters, and many judicial functions were passed to local party cadres and by 1960 the court system existed only for “show trials” during the Cultural Revolution </a:t>
            </a:r>
          </a:p>
          <a:p>
            <a:r>
              <a:rPr lang="en-US" dirty="0"/>
              <a:t>Mao always felt that his position was insecure, constantly concerned that officials were plotting against him -&gt; continued to look for ways to consolidate power   </a:t>
            </a:r>
          </a:p>
        </p:txBody>
      </p:sp>
    </p:spTree>
    <p:extLst>
      <p:ext uri="{BB962C8B-B14F-4D97-AF65-F5344CB8AC3E}">
        <p14:creationId xmlns:p14="http://schemas.microsoft.com/office/powerpoint/2010/main" val="1400489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idx="1"/>
          </p:nvPr>
        </p:nvSpPr>
        <p:spPr>
          <a:xfrm>
            <a:off x="899375" y="472227"/>
            <a:ext cx="10150698" cy="5821363"/>
          </a:xfrm>
        </p:spPr>
        <p:txBody>
          <a:bodyPr/>
          <a:lstStyle/>
          <a:p>
            <a:pPr marL="274320" indent="-256032">
              <a:defRPr/>
            </a:pPr>
            <a:r>
              <a:rPr lang="en-US" dirty="0"/>
              <a:t>Referred to as </a:t>
            </a:r>
            <a:r>
              <a:rPr lang="en-US" b="1" dirty="0"/>
              <a:t>Chairman Mao</a:t>
            </a:r>
            <a:r>
              <a:rPr lang="en-US" dirty="0"/>
              <a:t> </a:t>
            </a:r>
          </a:p>
          <a:p>
            <a:pPr marL="640080" lvl="1" indent="-256032">
              <a:defRPr/>
            </a:pPr>
            <a:r>
              <a:rPr lang="en-US" dirty="0"/>
              <a:t>Chinese communist revolutionary</a:t>
            </a:r>
          </a:p>
          <a:p>
            <a:pPr marL="640080" lvl="1" indent="-256032">
              <a:defRPr/>
            </a:pPr>
            <a:r>
              <a:rPr lang="en-US" dirty="0"/>
              <a:t> guerrilla warfare strategist</a:t>
            </a:r>
          </a:p>
          <a:p>
            <a:pPr marL="640080" lvl="1" indent="-256032">
              <a:defRPr/>
            </a:pPr>
            <a:r>
              <a:rPr lang="en-US" dirty="0"/>
              <a:t> author </a:t>
            </a:r>
          </a:p>
          <a:p>
            <a:pPr marL="640080" lvl="1" indent="-256032">
              <a:defRPr/>
            </a:pPr>
            <a:r>
              <a:rPr lang="en-US" dirty="0"/>
              <a:t>political theorist</a:t>
            </a:r>
          </a:p>
          <a:p>
            <a:pPr marL="640080" lvl="1" indent="-256032">
              <a:defRPr/>
            </a:pPr>
            <a:r>
              <a:rPr lang="en-US" dirty="0"/>
              <a:t>and leader of the Chinese Revolution. </a:t>
            </a:r>
          </a:p>
          <a:p>
            <a:pPr marL="640080" lvl="1" indent="-256032">
              <a:defRPr/>
            </a:pPr>
            <a:r>
              <a:rPr lang="en-US" dirty="0"/>
              <a:t>He was the architect of the People's Republic of China (PRC) from its establishment in 1949, and held authoritarian control over the nation until his death in 1976. </a:t>
            </a:r>
          </a:p>
          <a:p>
            <a:pPr marL="640080" lvl="1" indent="-256032">
              <a:defRPr/>
            </a:pPr>
            <a:r>
              <a:rPr lang="en-US" dirty="0"/>
              <a:t>His theoretical contribution to Marxism-Leninism, along with his military strategies and brand of political policies, are now collectively known as </a:t>
            </a:r>
            <a:r>
              <a:rPr lang="en-US" b="1" dirty="0">
                <a:solidFill>
                  <a:srgbClr val="FF0000"/>
                </a:solidFill>
              </a:rPr>
              <a:t>Maoism. </a:t>
            </a:r>
          </a:p>
        </p:txBody>
      </p:sp>
    </p:spTree>
    <p:extLst>
      <p:ext uri="{BB962C8B-B14F-4D97-AF65-F5344CB8AC3E}">
        <p14:creationId xmlns:p14="http://schemas.microsoft.com/office/powerpoint/2010/main" val="3819800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Image result for structure of the maoist stat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2586" y="0"/>
            <a:ext cx="9344622" cy="700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720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651" y="305917"/>
            <a:ext cx="11641428" cy="6313823"/>
          </a:xfrm>
        </p:spPr>
        <p:txBody>
          <a:bodyPr/>
          <a:lstStyle/>
          <a:p>
            <a:r>
              <a:rPr lang="en-US" dirty="0">
                <a:solidFill>
                  <a:srgbClr val="FF0000"/>
                </a:solidFill>
              </a:rPr>
              <a:t>The Hundred Flowers Campaign </a:t>
            </a:r>
          </a:p>
          <a:p>
            <a:pPr lvl="1"/>
            <a:r>
              <a:rPr lang="en-US" sz="2500" b="1" dirty="0">
                <a:solidFill>
                  <a:srgbClr val="FF0000"/>
                </a:solidFill>
              </a:rPr>
              <a:t>1956- </a:t>
            </a:r>
            <a:r>
              <a:rPr lang="en-US" sz="2500" dirty="0"/>
              <a:t>lifted censorship restrictions and encouraged open criticism of the way the party had been working </a:t>
            </a:r>
          </a:p>
          <a:p>
            <a:pPr lvl="1"/>
            <a:r>
              <a:rPr lang="en-US" sz="2500" dirty="0"/>
              <a:t>Participation slow at first-but in 1957 Mao told people they could vent criticism as long as constructive rather than destructive </a:t>
            </a:r>
          </a:p>
          <a:p>
            <a:pPr lvl="1"/>
            <a:r>
              <a:rPr lang="en-US" sz="2500" b="1" dirty="0">
                <a:solidFill>
                  <a:srgbClr val="FF0000"/>
                </a:solidFill>
              </a:rPr>
              <a:t>May/June 1957- </a:t>
            </a:r>
            <a:r>
              <a:rPr lang="en-US" sz="2500" dirty="0"/>
              <a:t>central gov. received </a:t>
            </a:r>
            <a:r>
              <a:rPr lang="en-US" sz="2500" b="1" dirty="0">
                <a:solidFill>
                  <a:srgbClr val="FF0000"/>
                </a:solidFill>
              </a:rPr>
              <a:t>deluge of letters</a:t>
            </a:r>
            <a:r>
              <a:rPr lang="en-US" sz="2500" dirty="0"/>
              <a:t>, people complained about corruption, low living standards, censorship, and privileged life of CCP cadre -&gt; Mao decided that this criticism was not constructive, called off the campaign, and reenacted censorship </a:t>
            </a:r>
          </a:p>
          <a:p>
            <a:r>
              <a:rPr lang="en-US" dirty="0">
                <a:solidFill>
                  <a:srgbClr val="FF0000"/>
                </a:solidFill>
              </a:rPr>
              <a:t>The Anti-Rightist Campaign, July 1957</a:t>
            </a:r>
          </a:p>
          <a:p>
            <a:pPr lvl="1"/>
            <a:r>
              <a:rPr lang="en-US" sz="2500" dirty="0"/>
              <a:t>Crackdown that followed the Hundred Flowers Campaigns, which ended any criticism by intellectuals </a:t>
            </a:r>
          </a:p>
          <a:p>
            <a:pPr lvl="2"/>
            <a:r>
              <a:rPr lang="en-US" sz="2200" dirty="0"/>
              <a:t>Around half a million were branded as “rightist” and subjected to persecution (Labor camps, imprisonment, public shootings)</a:t>
            </a:r>
          </a:p>
          <a:p>
            <a:pPr lvl="2"/>
            <a:r>
              <a:rPr lang="en-US" sz="2200" dirty="0"/>
              <a:t>Many committed suicide  </a:t>
            </a:r>
          </a:p>
        </p:txBody>
      </p:sp>
      <p:sp>
        <p:nvSpPr>
          <p:cNvPr id="2" name="AutoShape 2" descr="Image result for hundred flower campaign open critic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57678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1541" y="4112878"/>
            <a:ext cx="10515600" cy="1325563"/>
          </a:xfrm>
        </p:spPr>
        <p:txBody>
          <a:bodyPr/>
          <a:lstStyle/>
          <a:p>
            <a:endParaRPr lang="en-US" dirty="0"/>
          </a:p>
        </p:txBody>
      </p:sp>
      <p:sp>
        <p:nvSpPr>
          <p:cNvPr id="4" name="AutoShape 2" descr="Image result for hundred flower campaign open criticism"/>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0" name="Picture 4" descr="Image result for hundred flower campaign open critic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916" y="456865"/>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251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The Hundred Flowers Campaign </a:t>
            </a:r>
          </a:p>
        </p:txBody>
      </p:sp>
      <p:pic>
        <p:nvPicPr>
          <p:cNvPr id="5122" name="Picture 2" descr="Image result for the hundred flowers campaig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74572" y="1348422"/>
            <a:ext cx="7400925" cy="5509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387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651" y="190007"/>
            <a:ext cx="11577034" cy="6403975"/>
          </a:xfrm>
        </p:spPr>
        <p:txBody>
          <a:bodyPr/>
          <a:lstStyle/>
          <a:p>
            <a:r>
              <a:rPr lang="en-US" b="1" dirty="0">
                <a:solidFill>
                  <a:srgbClr val="FF0000"/>
                </a:solidFill>
              </a:rPr>
              <a:t>Mao’s disappearance from Public Life </a:t>
            </a:r>
          </a:p>
          <a:p>
            <a:pPr lvl="1"/>
            <a:r>
              <a:rPr lang="en-US" sz="2500" dirty="0"/>
              <a:t>1959 after Great Leap Forward failed, Mao gave up his position as PRC Chairman/ he claimed time away from public allowed him to think and plan rather then worry </a:t>
            </a:r>
          </a:p>
          <a:p>
            <a:pPr lvl="1"/>
            <a:r>
              <a:rPr lang="en-US" sz="2500" dirty="0"/>
              <a:t>But likely remained powerful influence (according to historian Philip Short) including the purge of </a:t>
            </a:r>
            <a:r>
              <a:rPr lang="en-US" sz="2500" dirty="0">
                <a:solidFill>
                  <a:srgbClr val="FF0000"/>
                </a:solidFill>
              </a:rPr>
              <a:t>Peng</a:t>
            </a:r>
            <a:r>
              <a:rPr lang="en-US" sz="2500" dirty="0">
                <a:solidFill>
                  <a:srgbClr val="00B050"/>
                </a:solidFill>
              </a:rPr>
              <a:t> </a:t>
            </a:r>
            <a:r>
              <a:rPr lang="en-US" sz="2500" dirty="0" err="1">
                <a:solidFill>
                  <a:srgbClr val="FF0000"/>
                </a:solidFill>
              </a:rPr>
              <a:t>Dehuai</a:t>
            </a:r>
            <a:r>
              <a:rPr lang="en-US" sz="2500" dirty="0">
                <a:solidFill>
                  <a:srgbClr val="FF0000"/>
                </a:solidFill>
              </a:rPr>
              <a:t> in 1957 </a:t>
            </a:r>
          </a:p>
          <a:p>
            <a:pPr lvl="1"/>
            <a:r>
              <a:rPr lang="en-US" sz="2500" dirty="0"/>
              <a:t>From 1962 Mao became obsessed w/ fear that the CCP was turning to “capitalist road” – clue to more moderate policies pursued </a:t>
            </a:r>
            <a:r>
              <a:rPr lang="en-US" dirty="0"/>
              <a:t>by </a:t>
            </a:r>
            <a:r>
              <a:rPr lang="en-US" dirty="0">
                <a:solidFill>
                  <a:srgbClr val="FF0000"/>
                </a:solidFill>
              </a:rPr>
              <a:t>Deng Xiaoping and Liu </a:t>
            </a:r>
            <a:r>
              <a:rPr lang="en-US" dirty="0" err="1">
                <a:solidFill>
                  <a:srgbClr val="FF0000"/>
                </a:solidFill>
              </a:rPr>
              <a:t>Shaoai</a:t>
            </a:r>
            <a:r>
              <a:rPr lang="en-US" dirty="0">
                <a:solidFill>
                  <a:srgbClr val="FF0000"/>
                </a:solidFill>
              </a:rPr>
              <a:t> i</a:t>
            </a:r>
            <a:r>
              <a:rPr lang="en-US" dirty="0"/>
              <a:t>n response, he launched the </a:t>
            </a:r>
            <a:r>
              <a:rPr lang="en-US" dirty="0">
                <a:solidFill>
                  <a:srgbClr val="FF0000"/>
                </a:solidFill>
              </a:rPr>
              <a:t>Cultural Revolution </a:t>
            </a:r>
            <a:r>
              <a:rPr lang="en-US" dirty="0"/>
              <a:t>in 1966</a:t>
            </a:r>
          </a:p>
          <a:p>
            <a:r>
              <a:rPr lang="en-US" b="1" dirty="0">
                <a:solidFill>
                  <a:srgbClr val="FF0000"/>
                </a:solidFill>
              </a:rPr>
              <a:t>Political  Control during the Cultural Revolution </a:t>
            </a:r>
          </a:p>
          <a:p>
            <a:pPr lvl="1"/>
            <a:r>
              <a:rPr lang="en-US" sz="2500" dirty="0"/>
              <a:t>Dramatic purge of Mao’s rivals </a:t>
            </a:r>
          </a:p>
          <a:p>
            <a:pPr lvl="1"/>
            <a:r>
              <a:rPr lang="en-US" sz="2500" dirty="0"/>
              <a:t>Mao mobilized the </a:t>
            </a:r>
            <a:r>
              <a:rPr lang="en-US" sz="2500" b="1" dirty="0">
                <a:solidFill>
                  <a:srgbClr val="FF0000"/>
                </a:solidFill>
              </a:rPr>
              <a:t>Red Guards </a:t>
            </a:r>
            <a:r>
              <a:rPr lang="en-US" sz="2500" dirty="0"/>
              <a:t>(radical students) and ordered them to attack the “four olds” (thought, culture, practices and customs) and remove “bad elements” among the party, teachers, intellectuals and former bourgeoisie </a:t>
            </a:r>
          </a:p>
          <a:p>
            <a:pPr lvl="1"/>
            <a:r>
              <a:rPr lang="en-US" sz="2500" dirty="0"/>
              <a:t>Police instructed not to intervene </a:t>
            </a:r>
          </a:p>
          <a:p>
            <a:pPr lvl="2"/>
            <a:r>
              <a:rPr lang="en-US" sz="2200" dirty="0"/>
              <a:t>Public denunciations, “confession sessions”, tens of thousands died in prison </a:t>
            </a:r>
          </a:p>
          <a:p>
            <a:pPr lvl="1"/>
            <a:endParaRPr lang="en-US" dirty="0"/>
          </a:p>
        </p:txBody>
      </p:sp>
    </p:spTree>
    <p:extLst>
      <p:ext uri="{BB962C8B-B14F-4D97-AF65-F5344CB8AC3E}">
        <p14:creationId xmlns:p14="http://schemas.microsoft.com/office/powerpoint/2010/main" val="2909724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533" y="0"/>
            <a:ext cx="10515600" cy="1325563"/>
          </a:xfrm>
        </p:spPr>
        <p:txBody>
          <a:bodyPr>
            <a:normAutofit fontScale="90000"/>
          </a:bodyPr>
          <a:lstStyle/>
          <a:p>
            <a:r>
              <a:rPr lang="en-US" b="1" dirty="0">
                <a:solidFill>
                  <a:srgbClr val="FF0000"/>
                </a:solidFill>
              </a:rPr>
              <a:t>Cultural Revolution: Destroying the “four olds” – Old customs, old ideas, old culture, old habits </a:t>
            </a:r>
          </a:p>
        </p:txBody>
      </p:sp>
      <p:pic>
        <p:nvPicPr>
          <p:cNvPr id="1026" name="Picture 2" descr="https://s3-us-west-2.amazonaws.com/vdare-live/wp-content/uploads/2015/06/destroy_4_olds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5466" y="1495961"/>
            <a:ext cx="9532513" cy="5362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307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287" y="331675"/>
            <a:ext cx="9748234" cy="6313823"/>
          </a:xfrm>
        </p:spPr>
        <p:txBody>
          <a:bodyPr>
            <a:normAutofit/>
          </a:bodyPr>
          <a:lstStyle/>
          <a:p>
            <a:r>
              <a:rPr lang="en-US" dirty="0"/>
              <a:t>Mao removed many of his opponents from the party and reclaimed absolute control; his “cult” rose to new extreme his thoughts were written into the Constitution  of 1969 </a:t>
            </a:r>
          </a:p>
          <a:p>
            <a:r>
              <a:rPr lang="en-US" dirty="0"/>
              <a:t>May 1966- he purged </a:t>
            </a:r>
            <a:r>
              <a:rPr lang="en-US" dirty="0">
                <a:solidFill>
                  <a:srgbClr val="FF0000"/>
                </a:solidFill>
              </a:rPr>
              <a:t>Group of Five </a:t>
            </a:r>
            <a:r>
              <a:rPr lang="en-US" dirty="0"/>
              <a:t>(committee established in 1965 to initiate Cultural Rev., led by Peng Zhen) / replaced them w/ Central Cult. Rev. group which he staffed w/ his supporters, including his wife</a:t>
            </a:r>
          </a:p>
          <a:p>
            <a:r>
              <a:rPr lang="en-US" dirty="0"/>
              <a:t>In </a:t>
            </a:r>
            <a:r>
              <a:rPr lang="en-US" b="1" dirty="0">
                <a:solidFill>
                  <a:srgbClr val="FF0000"/>
                </a:solidFill>
              </a:rPr>
              <a:t>Dec 1968- </a:t>
            </a:r>
            <a:r>
              <a:rPr lang="en-US" dirty="0"/>
              <a:t>Mao ordered Red Guards to leave cities and go to countryside </a:t>
            </a:r>
          </a:p>
          <a:p>
            <a:r>
              <a:rPr lang="en-US" dirty="0"/>
              <a:t>Mao was still concerned about rivals in the party </a:t>
            </a:r>
          </a:p>
          <a:p>
            <a:r>
              <a:rPr lang="en-US" dirty="0"/>
              <a:t>He confirmed </a:t>
            </a:r>
            <a:r>
              <a:rPr lang="en-US" b="1" dirty="0">
                <a:solidFill>
                  <a:srgbClr val="FF0000"/>
                </a:solidFill>
              </a:rPr>
              <a:t>Lin </a:t>
            </a:r>
            <a:r>
              <a:rPr lang="en-US" b="1" dirty="0" err="1">
                <a:solidFill>
                  <a:srgbClr val="FF0000"/>
                </a:solidFill>
              </a:rPr>
              <a:t>Bau</a:t>
            </a:r>
            <a:r>
              <a:rPr lang="en-US" dirty="0"/>
              <a:t> as his successor, but he died in Sept. 1971 in a “sudden” air plane crash after opposing Mao in his decision to seek cooperation w/the USA -&gt; Deng Xiaoping spoke in favor of this and allowed back up on Vice Premier in 1973      </a:t>
            </a:r>
          </a:p>
        </p:txBody>
      </p:sp>
      <p:pic>
        <p:nvPicPr>
          <p:cNvPr id="2050" name="Picture 2" descr="Image result for peng zh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4882" y="140706"/>
            <a:ext cx="2143125" cy="296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642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493" y="0"/>
            <a:ext cx="10515600" cy="1325563"/>
          </a:xfrm>
        </p:spPr>
        <p:txBody>
          <a:bodyPr/>
          <a:lstStyle/>
          <a:p>
            <a:r>
              <a:rPr lang="en-US" b="1" dirty="0">
                <a:solidFill>
                  <a:srgbClr val="FF0000"/>
                </a:solidFill>
              </a:rPr>
              <a:t>Lin </a:t>
            </a:r>
            <a:r>
              <a:rPr lang="en-US" b="1" dirty="0" err="1">
                <a:solidFill>
                  <a:srgbClr val="FF0000"/>
                </a:solidFill>
              </a:rPr>
              <a:t>Bau</a:t>
            </a:r>
            <a:r>
              <a:rPr lang="en-US" b="1" dirty="0">
                <a:solidFill>
                  <a:srgbClr val="FF0000"/>
                </a:solidFill>
              </a:rPr>
              <a:t> with Mao </a:t>
            </a:r>
          </a:p>
        </p:txBody>
      </p:sp>
      <p:pic>
        <p:nvPicPr>
          <p:cNvPr id="3074" name="Picture 2" descr="Image result for lin ba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94268" y="1027906"/>
            <a:ext cx="8020050" cy="5779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5407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135" y="241523"/>
            <a:ext cx="11641428" cy="6172155"/>
          </a:xfrm>
        </p:spPr>
        <p:txBody>
          <a:bodyPr>
            <a:normAutofit fontScale="92500" lnSpcReduction="10000"/>
          </a:bodyPr>
          <a:lstStyle/>
          <a:p>
            <a:pPr marL="0" indent="0" algn="ctr">
              <a:buNone/>
            </a:pPr>
            <a:r>
              <a:rPr lang="en-US" sz="3000" dirty="0">
                <a:solidFill>
                  <a:srgbClr val="FF0000"/>
                </a:solidFill>
              </a:rPr>
              <a:t>What was the nature and extent of opposition to Mao’s Communist rule and how was it dealt with?</a:t>
            </a:r>
          </a:p>
          <a:p>
            <a:r>
              <a:rPr lang="en-US" dirty="0"/>
              <a:t>Mao cultivated an atmosphere of vigilance, fear, and uncertainty within China </a:t>
            </a:r>
          </a:p>
          <a:p>
            <a:r>
              <a:rPr lang="en-US" dirty="0"/>
              <a:t>Little opposition to Mao, but some to Maoist thinking </a:t>
            </a:r>
          </a:p>
          <a:p>
            <a:r>
              <a:rPr lang="en-US" dirty="0"/>
              <a:t>“</a:t>
            </a:r>
            <a:r>
              <a:rPr lang="en-US" b="1" dirty="0">
                <a:solidFill>
                  <a:srgbClr val="FF0000"/>
                </a:solidFill>
              </a:rPr>
              <a:t>rightist</a:t>
            </a:r>
            <a:r>
              <a:rPr lang="en-US" dirty="0"/>
              <a:t>” used to refer to those w/ bourgeois , intellectual or foreign connections, and those became victims of persecution</a:t>
            </a:r>
          </a:p>
          <a:p>
            <a:r>
              <a:rPr lang="en-US" dirty="0"/>
              <a:t>Central investigation departments within CCP from 1949, a military intelligence wing of the PLA and during Cultural Revolution  the Central Case  Examination group was set up </a:t>
            </a:r>
          </a:p>
          <a:p>
            <a:pPr lvl="1"/>
            <a:r>
              <a:rPr lang="en-US" dirty="0"/>
              <a:t>From 1951- dossier was created for every suspect Chinese person  </a:t>
            </a:r>
          </a:p>
          <a:p>
            <a:r>
              <a:rPr lang="en-US" dirty="0"/>
              <a:t>Citizens </a:t>
            </a:r>
            <a:r>
              <a:rPr lang="en-US" b="1" dirty="0"/>
              <a:t>encouraged to report on others </a:t>
            </a:r>
          </a:p>
          <a:p>
            <a:r>
              <a:rPr lang="en-US" b="1" dirty="0">
                <a:solidFill>
                  <a:srgbClr val="FF0000"/>
                </a:solidFill>
              </a:rPr>
              <a:t>Repressive methods</a:t>
            </a:r>
            <a:r>
              <a:rPr lang="en-US" dirty="0"/>
              <a:t>: group criticism sessions (self-criticism) also larger mass meetings when individuals publicly admitted crimes or denounced colleagues and neighbors (in 1950; 3,000 such meetings in Shanghai) </a:t>
            </a:r>
          </a:p>
          <a:p>
            <a:r>
              <a:rPr lang="en-US" dirty="0"/>
              <a:t>Admissions of guilt led to “</a:t>
            </a:r>
            <a:r>
              <a:rPr lang="en-US" b="1" dirty="0">
                <a:solidFill>
                  <a:srgbClr val="FF0000"/>
                </a:solidFill>
              </a:rPr>
              <a:t>rectifications</a:t>
            </a:r>
            <a:r>
              <a:rPr lang="en-US" dirty="0"/>
              <a:t>” ranging from ritual humiliation, fines, loss of job, property, or housing, forced labor, or prison; many committed suicide   </a:t>
            </a:r>
          </a:p>
        </p:txBody>
      </p:sp>
    </p:spTree>
    <p:extLst>
      <p:ext uri="{BB962C8B-B14F-4D97-AF65-F5344CB8AC3E}">
        <p14:creationId xmlns:p14="http://schemas.microsoft.com/office/powerpoint/2010/main" val="3738824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Mao speaking during rectification movement </a:t>
            </a:r>
          </a:p>
        </p:txBody>
      </p:sp>
      <p:pic>
        <p:nvPicPr>
          <p:cNvPr id="8" name="Content Placeholder 7"/>
          <p:cNvPicPr>
            <a:picLocks noGrp="1" noChangeAspect="1"/>
          </p:cNvPicPr>
          <p:nvPr>
            <p:ph idx="1"/>
          </p:nvPr>
        </p:nvPicPr>
        <p:blipFill>
          <a:blip r:embed="rId2"/>
          <a:stretch>
            <a:fillRect/>
          </a:stretch>
        </p:blipFill>
        <p:spPr>
          <a:xfrm>
            <a:off x="4134120" y="2003693"/>
            <a:ext cx="6095932" cy="4370668"/>
          </a:xfrm>
          <a:prstGeom prst="rect">
            <a:avLst/>
          </a:prstGeom>
        </p:spPr>
      </p:pic>
    </p:spTree>
    <p:extLst>
      <p:ext uri="{BB962C8B-B14F-4D97-AF65-F5344CB8AC3E}">
        <p14:creationId xmlns:p14="http://schemas.microsoft.com/office/powerpoint/2010/main" val="753510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b="1" dirty="0">
                <a:solidFill>
                  <a:srgbClr val="FF0000"/>
                </a:solidFill>
              </a:rPr>
              <a:t>Emergence of an Authoritarian Regime in China </a:t>
            </a:r>
            <a:br>
              <a:rPr lang="en-US" b="1" dirty="0">
                <a:solidFill>
                  <a:srgbClr val="FF0000"/>
                </a:solidFill>
              </a:rPr>
            </a:br>
            <a:endParaRPr lang="en-US" b="1" dirty="0">
              <a:solidFill>
                <a:srgbClr val="FF0000"/>
              </a:solidFill>
            </a:endParaRPr>
          </a:p>
        </p:txBody>
      </p:sp>
      <p:sp>
        <p:nvSpPr>
          <p:cNvPr id="5" name="Subtitle 4"/>
          <p:cNvSpPr>
            <a:spLocks noGrp="1"/>
          </p:cNvSpPr>
          <p:nvPr>
            <p:ph type="subTitle" idx="1"/>
          </p:nvPr>
        </p:nvSpPr>
        <p:spPr/>
        <p:txBody>
          <a:bodyPr/>
          <a:lstStyle/>
          <a:p>
            <a:r>
              <a:rPr lang="en-US" dirty="0"/>
              <a:t>Part 1 </a:t>
            </a:r>
          </a:p>
        </p:txBody>
      </p:sp>
    </p:spTree>
    <p:extLst>
      <p:ext uri="{BB962C8B-B14F-4D97-AF65-F5344CB8AC3E}">
        <p14:creationId xmlns:p14="http://schemas.microsoft.com/office/powerpoint/2010/main" val="23035186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651" y="318796"/>
            <a:ext cx="11692944" cy="6223671"/>
          </a:xfrm>
        </p:spPr>
        <p:txBody>
          <a:bodyPr>
            <a:normAutofit fontScale="92500" lnSpcReduction="10000"/>
          </a:bodyPr>
          <a:lstStyle/>
          <a:p>
            <a:pPr marL="0" indent="0" algn="ctr">
              <a:buNone/>
            </a:pPr>
            <a:r>
              <a:rPr lang="en-US" sz="3900" b="1" dirty="0">
                <a:solidFill>
                  <a:srgbClr val="FF0000"/>
                </a:solidFill>
              </a:rPr>
              <a:t>Historiography on Struggle Sessions </a:t>
            </a:r>
          </a:p>
          <a:p>
            <a:endParaRPr lang="en-US" dirty="0">
              <a:solidFill>
                <a:srgbClr val="00B050"/>
              </a:solidFill>
            </a:endParaRPr>
          </a:p>
          <a:p>
            <a:r>
              <a:rPr lang="en-US" dirty="0">
                <a:solidFill>
                  <a:srgbClr val="FF0000"/>
                </a:solidFill>
              </a:rPr>
              <a:t>Chang and Halliday- </a:t>
            </a:r>
            <a:r>
              <a:rPr lang="en-US" dirty="0"/>
              <a:t>struggle sessions differentiated Mao’s China from Stalin's USSR and Hitler’s Germany</a:t>
            </a:r>
          </a:p>
          <a:p>
            <a:pPr lvl="1"/>
            <a:r>
              <a:rPr lang="en-US" dirty="0"/>
              <a:t>Others carried out purges through elite secret police force, Mao enforced ritualized public humiliation </a:t>
            </a:r>
          </a:p>
          <a:p>
            <a:pPr lvl="1"/>
            <a:r>
              <a:rPr lang="en-US" dirty="0"/>
              <a:t>Meetings- potent force of control/ victims tormented by their own associates </a:t>
            </a:r>
          </a:p>
          <a:p>
            <a:r>
              <a:rPr lang="en-US" b="1" dirty="0">
                <a:solidFill>
                  <a:srgbClr val="FF0000"/>
                </a:solidFill>
              </a:rPr>
              <a:t>Labor Camps</a:t>
            </a:r>
          </a:p>
          <a:p>
            <a:pPr lvl="1"/>
            <a:r>
              <a:rPr lang="en-US" b="1" dirty="0" err="1">
                <a:solidFill>
                  <a:srgbClr val="FF0000"/>
                </a:solidFill>
              </a:rPr>
              <a:t>Laogai</a:t>
            </a:r>
            <a:r>
              <a:rPr lang="en-US" dirty="0"/>
              <a:t>- “reeducation through labor”- similar to Russian </a:t>
            </a:r>
            <a:r>
              <a:rPr lang="en-US" u="sng" dirty="0"/>
              <a:t>Gulags</a:t>
            </a:r>
            <a:r>
              <a:rPr lang="en-US" dirty="0"/>
              <a:t> -&gt; forced labor, back breaking projects</a:t>
            </a:r>
          </a:p>
          <a:p>
            <a:pPr lvl="1"/>
            <a:r>
              <a:rPr lang="en-US" dirty="0"/>
              <a:t>10 </a:t>
            </a:r>
            <a:r>
              <a:rPr lang="en-US" u="sng" dirty="0" err="1"/>
              <a:t>mio</a:t>
            </a:r>
            <a:r>
              <a:rPr lang="en-US" dirty="0"/>
              <a:t> held per year; by 1976 more than 10,000 camps in China </a:t>
            </a:r>
          </a:p>
          <a:p>
            <a:pPr lvl="1"/>
            <a:r>
              <a:rPr lang="en-US" dirty="0"/>
              <a:t>Built in inhospitable regions, cold winters; food rations were dependent on confessions; refusal-solitary confinement, beating and sleep deprivation/ threats made to families </a:t>
            </a:r>
          </a:p>
          <a:p>
            <a:pPr lvl="1"/>
            <a:r>
              <a:rPr lang="en-US" dirty="0"/>
              <a:t>Many prisoners died of hunger, ill-treatment or suicide </a:t>
            </a:r>
          </a:p>
          <a:p>
            <a:pPr lvl="1"/>
            <a:r>
              <a:rPr lang="en-US" dirty="0"/>
              <a:t>Camps- helped terrify others into obedience </a:t>
            </a:r>
          </a:p>
          <a:p>
            <a:pPr lvl="1"/>
            <a:r>
              <a:rPr lang="en-US" dirty="0"/>
              <a:t>If prisoner executed, family sent bullet and bill for the cost </a:t>
            </a:r>
          </a:p>
          <a:p>
            <a:pPr lvl="1"/>
            <a:r>
              <a:rPr lang="en-US" dirty="0"/>
              <a:t>Families of prisoners shunned- guilty by association </a:t>
            </a:r>
          </a:p>
        </p:txBody>
      </p:sp>
    </p:spTree>
    <p:extLst>
      <p:ext uri="{BB962C8B-B14F-4D97-AF65-F5344CB8AC3E}">
        <p14:creationId xmlns:p14="http://schemas.microsoft.com/office/powerpoint/2010/main" val="6724194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Laogai</a:t>
            </a:r>
            <a:r>
              <a:rPr lang="en-US" dirty="0"/>
              <a:t> </a:t>
            </a:r>
          </a:p>
        </p:txBody>
      </p:sp>
      <p:pic>
        <p:nvPicPr>
          <p:cNvPr id="5122" name="Picture 2" descr="Image result for Laoga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1831" y="1690688"/>
            <a:ext cx="8714605" cy="4901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8183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651" y="267281"/>
            <a:ext cx="8524741" cy="6326701"/>
          </a:xfrm>
        </p:spPr>
        <p:txBody>
          <a:bodyPr/>
          <a:lstStyle/>
          <a:p>
            <a:pPr marL="0" indent="0">
              <a:buNone/>
            </a:pPr>
            <a:r>
              <a:rPr lang="en-US" sz="4000" b="1" dirty="0">
                <a:solidFill>
                  <a:srgbClr val="FF0000"/>
                </a:solidFill>
              </a:rPr>
              <a:t>Repression </a:t>
            </a:r>
          </a:p>
          <a:p>
            <a:r>
              <a:rPr lang="en-US" dirty="0"/>
              <a:t>“Continuous Revolution”- some loyal in early years could become victims of repression and purges </a:t>
            </a:r>
          </a:p>
          <a:p>
            <a:r>
              <a:rPr lang="en-US" b="1" dirty="0">
                <a:solidFill>
                  <a:srgbClr val="FF0000"/>
                </a:solidFill>
              </a:rPr>
              <a:t>1954 Gao Gang- </a:t>
            </a:r>
            <a:r>
              <a:rPr lang="en-US" dirty="0"/>
              <a:t>w/ Mao from the beginning; but in 1954 him and colleague </a:t>
            </a:r>
            <a:r>
              <a:rPr lang="en-US" b="1" dirty="0">
                <a:solidFill>
                  <a:srgbClr val="FF0000"/>
                </a:solidFill>
              </a:rPr>
              <a:t>Rao Shushi </a:t>
            </a:r>
            <a:r>
              <a:rPr lang="en-US" dirty="0"/>
              <a:t>were accused of “underground activities” -&gt; Gao committed suicide rather than face disgrace, Rao was arrested and imprisoned until his death in 1974 </a:t>
            </a:r>
          </a:p>
          <a:p>
            <a:pPr lvl="1"/>
            <a:r>
              <a:rPr lang="en-US" sz="2800" dirty="0"/>
              <a:t>First of many purges </a:t>
            </a:r>
          </a:p>
          <a:p>
            <a:r>
              <a:rPr lang="en-US" dirty="0"/>
              <a:t>CCP never had a highly centralized security system like KGB -&gt; due to Mao’s reliance on individuals exposing those who seemed to not obey the regime. </a:t>
            </a:r>
          </a:p>
        </p:txBody>
      </p:sp>
      <p:sp>
        <p:nvSpPr>
          <p:cNvPr id="2" name="AutoShape 2" descr="Image result for Gao ga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stretch>
            <a:fillRect/>
          </a:stretch>
        </p:blipFill>
        <p:spPr>
          <a:xfrm>
            <a:off x="9379039" y="0"/>
            <a:ext cx="2812961" cy="3739960"/>
          </a:xfrm>
          <a:prstGeom prst="rect">
            <a:avLst/>
          </a:prstGeom>
        </p:spPr>
      </p:pic>
      <p:pic>
        <p:nvPicPr>
          <p:cNvPr id="5" name="Picture 4"/>
          <p:cNvPicPr>
            <a:picLocks noChangeAspect="1"/>
          </p:cNvPicPr>
          <p:nvPr/>
        </p:nvPicPr>
        <p:blipFill>
          <a:blip r:embed="rId3"/>
          <a:stretch>
            <a:fillRect/>
          </a:stretch>
        </p:blipFill>
        <p:spPr>
          <a:xfrm>
            <a:off x="9967980" y="3714750"/>
            <a:ext cx="2095500" cy="3143250"/>
          </a:xfrm>
          <a:prstGeom prst="rect">
            <a:avLst/>
          </a:prstGeom>
        </p:spPr>
      </p:pic>
    </p:spTree>
    <p:extLst>
      <p:ext uri="{BB962C8B-B14F-4D97-AF65-F5344CB8AC3E}">
        <p14:creationId xmlns:p14="http://schemas.microsoft.com/office/powerpoint/2010/main" val="39910821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440" y="344555"/>
            <a:ext cx="11499760" cy="6185034"/>
          </a:xfrm>
        </p:spPr>
        <p:txBody>
          <a:bodyPr>
            <a:normAutofit lnSpcReduction="10000"/>
          </a:bodyPr>
          <a:lstStyle/>
          <a:p>
            <a:pPr marL="0" indent="0">
              <a:buNone/>
            </a:pPr>
            <a:r>
              <a:rPr lang="en-US" sz="3200" b="1" dirty="0">
                <a:solidFill>
                  <a:srgbClr val="FF0000"/>
                </a:solidFill>
              </a:rPr>
              <a:t>What was the impact of international affairs and foreign policy on Mao’s consolidation and maintenance of power? </a:t>
            </a:r>
          </a:p>
          <a:p>
            <a:r>
              <a:rPr lang="en-US" sz="3600" dirty="0">
                <a:solidFill>
                  <a:srgbClr val="FF0000"/>
                </a:solidFill>
              </a:rPr>
              <a:t>1949-</a:t>
            </a:r>
            <a:r>
              <a:rPr lang="en-US" sz="3600" dirty="0"/>
              <a:t> Mao interested in establishing own brand of communism, rather than exporting it else where </a:t>
            </a:r>
          </a:p>
          <a:p>
            <a:r>
              <a:rPr lang="en-US" sz="3600" dirty="0"/>
              <a:t>China too poor and too isolated to lead an international revolution</a:t>
            </a:r>
          </a:p>
          <a:p>
            <a:r>
              <a:rPr lang="en-US" sz="3600" dirty="0"/>
              <a:t>He wanted China to be recognized as “great power” and committed to modernizing China </a:t>
            </a:r>
          </a:p>
          <a:p>
            <a:r>
              <a:rPr lang="en-US" sz="3600" dirty="0"/>
              <a:t>While his dealings with foreign powers may have been less important in his consolidation and maintenance of power than for ex. Hitler, Mao’s independent stance in int. affairs reinforced his authority </a:t>
            </a:r>
          </a:p>
        </p:txBody>
      </p:sp>
    </p:spTree>
    <p:extLst>
      <p:ext uri="{BB962C8B-B14F-4D97-AF65-F5344CB8AC3E}">
        <p14:creationId xmlns:p14="http://schemas.microsoft.com/office/powerpoint/2010/main" val="30193186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650" y="215765"/>
            <a:ext cx="11564156" cy="6223671"/>
          </a:xfrm>
        </p:spPr>
        <p:txBody>
          <a:bodyPr/>
          <a:lstStyle/>
          <a:p>
            <a:r>
              <a:rPr lang="en-US" sz="3600" b="1" dirty="0">
                <a:solidFill>
                  <a:srgbClr val="FF0000"/>
                </a:solidFill>
              </a:rPr>
              <a:t>Relations w/ the USSR</a:t>
            </a:r>
          </a:p>
          <a:p>
            <a:pPr lvl="1"/>
            <a:r>
              <a:rPr lang="en-US" sz="2800" b="1" dirty="0">
                <a:solidFill>
                  <a:srgbClr val="FF0000"/>
                </a:solidFill>
              </a:rPr>
              <a:t>Treaty w/ Moscow 1950- </a:t>
            </a:r>
            <a:r>
              <a:rPr lang="en-US" sz="2800" dirty="0"/>
              <a:t>provided economic and military aid- but relationship between the two was rocky -&gt; different views of communism and shared border issues </a:t>
            </a:r>
          </a:p>
          <a:p>
            <a:pPr lvl="1"/>
            <a:r>
              <a:rPr lang="en-US" sz="2800" dirty="0"/>
              <a:t>People accepted what they were told </a:t>
            </a:r>
          </a:p>
          <a:p>
            <a:pPr lvl="1"/>
            <a:r>
              <a:rPr lang="en-US" sz="2800" dirty="0"/>
              <a:t>After Khrushchev denounced Stalin in 1956- Mao took as attack on single-minded leadership </a:t>
            </a:r>
          </a:p>
          <a:p>
            <a:pPr lvl="1"/>
            <a:r>
              <a:rPr lang="en-US" sz="2800" dirty="0"/>
              <a:t>Soviets refused to back Mao for provocative</a:t>
            </a:r>
            <a:r>
              <a:rPr lang="en-US" sz="2800" u="sng" dirty="0"/>
              <a:t> </a:t>
            </a:r>
            <a:r>
              <a:rPr lang="en-US" sz="2800" dirty="0"/>
              <a:t>Taiwan attack in 1958 (which was called off), and they condemned Mao's Great Leap Forward  </a:t>
            </a:r>
          </a:p>
          <a:p>
            <a:pPr lvl="1"/>
            <a:r>
              <a:rPr lang="en-US" sz="2800" dirty="0"/>
              <a:t>In 1960’s- lots of Sino-Soviet propaganda was regarding “correct path to socialism” </a:t>
            </a:r>
          </a:p>
          <a:p>
            <a:pPr lvl="1"/>
            <a:r>
              <a:rPr lang="en-US" sz="2800" dirty="0"/>
              <a:t>Mao won great public acclaim when China detonated its first atomic bomb in 1964 </a:t>
            </a:r>
          </a:p>
          <a:p>
            <a:endParaRPr lang="en-US" dirty="0"/>
          </a:p>
        </p:txBody>
      </p:sp>
    </p:spTree>
    <p:extLst>
      <p:ext uri="{BB962C8B-B14F-4D97-AF65-F5344CB8AC3E}">
        <p14:creationId xmlns:p14="http://schemas.microsoft.com/office/powerpoint/2010/main" val="3672021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Mao and Khrushchev  </a:t>
            </a:r>
          </a:p>
        </p:txBody>
      </p:sp>
      <p:pic>
        <p:nvPicPr>
          <p:cNvPr id="7170" name="Picture 2" descr="Image result for mao and khrushchev"/>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1075" y="1406757"/>
            <a:ext cx="7829148" cy="5108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7104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256" y="202887"/>
            <a:ext cx="7597462" cy="6455490"/>
          </a:xfrm>
        </p:spPr>
        <p:txBody>
          <a:bodyPr>
            <a:normAutofit fontScale="92500"/>
          </a:bodyPr>
          <a:lstStyle/>
          <a:p>
            <a:r>
              <a:rPr lang="en-US" sz="3600" b="1" dirty="0">
                <a:solidFill>
                  <a:srgbClr val="FF0000"/>
                </a:solidFill>
              </a:rPr>
              <a:t>Relations with the USA</a:t>
            </a:r>
          </a:p>
          <a:p>
            <a:pPr lvl="1"/>
            <a:r>
              <a:rPr lang="en-US" sz="2800" dirty="0"/>
              <a:t>Bitter anti-USA rhetoric until 1970s (due to GMD and Taiwan support, opposition to communism) </a:t>
            </a:r>
          </a:p>
          <a:p>
            <a:pPr lvl="1"/>
            <a:r>
              <a:rPr lang="en-US" sz="2800" dirty="0"/>
              <a:t>Anti-US propaganda -  kids chanted death to American imperialism</a:t>
            </a:r>
          </a:p>
          <a:p>
            <a:pPr lvl="2"/>
            <a:r>
              <a:rPr lang="en-US" sz="2800" dirty="0"/>
              <a:t> </a:t>
            </a:r>
            <a:r>
              <a:rPr lang="en-US" dirty="0"/>
              <a:t>reached a peak during Vietnam war/China support N. Vietnam under Ho Chi- Minh </a:t>
            </a:r>
          </a:p>
          <a:p>
            <a:pPr lvl="1"/>
            <a:r>
              <a:rPr lang="en-US" sz="2800" dirty="0"/>
              <a:t>Anti-American rhetoric helped Mao in his maintenance of power, he was forced to reverse some of it in 1970’s </a:t>
            </a:r>
          </a:p>
          <a:p>
            <a:pPr lvl="1"/>
            <a:r>
              <a:rPr lang="en-US" sz="2800" dirty="0"/>
              <a:t>1971- US accepted PRC’s right to representation in the UN (in preference to Taiwan) </a:t>
            </a:r>
          </a:p>
          <a:p>
            <a:pPr lvl="1"/>
            <a:r>
              <a:rPr lang="en-US" sz="2800" dirty="0"/>
              <a:t>“ping-pong diplomacy” series of table tennis tournaments provided forum for talks- culminated in Nixon’s visit to China in 1972 -&gt; this too was portrayed as Maoist triumph </a:t>
            </a:r>
          </a:p>
          <a:p>
            <a:pPr lvl="2"/>
            <a:endParaRPr lang="en-US" sz="2800" u="sng" dirty="0"/>
          </a:p>
        </p:txBody>
      </p:sp>
      <p:pic>
        <p:nvPicPr>
          <p:cNvPr id="2" name="Picture 1"/>
          <p:cNvPicPr>
            <a:picLocks noChangeAspect="1"/>
          </p:cNvPicPr>
          <p:nvPr/>
        </p:nvPicPr>
        <p:blipFill>
          <a:blip r:embed="rId2"/>
          <a:stretch>
            <a:fillRect/>
          </a:stretch>
        </p:blipFill>
        <p:spPr>
          <a:xfrm>
            <a:off x="7753982" y="3618962"/>
            <a:ext cx="4438018" cy="3239037"/>
          </a:xfrm>
          <a:prstGeom prst="rect">
            <a:avLst/>
          </a:prstGeom>
        </p:spPr>
      </p:pic>
    </p:spTree>
    <p:extLst>
      <p:ext uri="{BB962C8B-B14F-4D97-AF65-F5344CB8AC3E}">
        <p14:creationId xmlns:p14="http://schemas.microsoft.com/office/powerpoint/2010/main" val="21045611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solidFill>
                  <a:srgbClr val="FF0000"/>
                </a:solidFill>
              </a:rPr>
              <a:t>Mao’s Policies and their Impact </a:t>
            </a:r>
          </a:p>
        </p:txBody>
      </p:sp>
      <p:sp>
        <p:nvSpPr>
          <p:cNvPr id="5" name="Subtitle 4"/>
          <p:cNvSpPr>
            <a:spLocks noGrp="1"/>
          </p:cNvSpPr>
          <p:nvPr>
            <p:ph type="subTitle" idx="1"/>
          </p:nvPr>
        </p:nvSpPr>
        <p:spPr/>
        <p:txBody>
          <a:bodyPr/>
          <a:lstStyle/>
          <a:p>
            <a:r>
              <a:rPr lang="en-US" dirty="0"/>
              <a:t>Part 3 </a:t>
            </a:r>
          </a:p>
        </p:txBody>
      </p:sp>
    </p:spTree>
    <p:extLst>
      <p:ext uri="{BB962C8B-B14F-4D97-AF65-F5344CB8AC3E}">
        <p14:creationId xmlns:p14="http://schemas.microsoft.com/office/powerpoint/2010/main" val="38610789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What factors influenced domestic and social policy? </a:t>
            </a:r>
          </a:p>
        </p:txBody>
      </p:sp>
      <p:sp>
        <p:nvSpPr>
          <p:cNvPr id="3" name="Content Placeholder 2"/>
          <p:cNvSpPr>
            <a:spLocks noGrp="1"/>
          </p:cNvSpPr>
          <p:nvPr>
            <p:ph idx="1"/>
          </p:nvPr>
        </p:nvSpPr>
        <p:spPr/>
        <p:txBody>
          <a:bodyPr>
            <a:normAutofit fontScale="92500"/>
          </a:bodyPr>
          <a:lstStyle/>
          <a:p>
            <a:r>
              <a:rPr lang="en-US" dirty="0"/>
              <a:t>Belief in transforming China by implementing his unique version of communism:</a:t>
            </a:r>
          </a:p>
          <a:p>
            <a:pPr lvl="1"/>
            <a:r>
              <a:rPr lang="en-US" dirty="0"/>
              <a:t>Emphasis on </a:t>
            </a:r>
            <a:r>
              <a:rPr lang="en-US" b="1" dirty="0">
                <a:solidFill>
                  <a:srgbClr val="FF0000"/>
                </a:solidFill>
              </a:rPr>
              <a:t>peasants</a:t>
            </a:r>
            <a:r>
              <a:rPr lang="en-US" dirty="0"/>
              <a:t>, </a:t>
            </a:r>
            <a:r>
              <a:rPr lang="en-US" b="1" dirty="0">
                <a:solidFill>
                  <a:srgbClr val="FF0000"/>
                </a:solidFill>
              </a:rPr>
              <a:t>mass mobilization, self- criticism</a:t>
            </a:r>
            <a:r>
              <a:rPr lang="en-US" dirty="0"/>
              <a:t>, and continuous revolution </a:t>
            </a:r>
          </a:p>
          <a:p>
            <a:pPr lvl="1"/>
            <a:r>
              <a:rPr lang="en-US" dirty="0"/>
              <a:t>Anything could be achieved by ruthless determination </a:t>
            </a:r>
          </a:p>
          <a:p>
            <a:r>
              <a:rPr lang="en-US" dirty="0"/>
              <a:t>Overall – </a:t>
            </a:r>
            <a:r>
              <a:rPr lang="en-US" b="1" dirty="0">
                <a:solidFill>
                  <a:srgbClr val="FF0000"/>
                </a:solidFill>
              </a:rPr>
              <a:t>policies hindered proper industrial management</a:t>
            </a:r>
            <a:r>
              <a:rPr lang="en-US" dirty="0"/>
              <a:t>, deprived China of trained professionals to direct social and economic programs, wasted natural and human resources, and brought a famine </a:t>
            </a:r>
          </a:p>
          <a:p>
            <a:r>
              <a:rPr lang="en-US" dirty="0"/>
              <a:t>Mao determined policy; others in government were permitted  say only when things went wrong – Mao would find a scapegoat (“bourgeois elements”, “capitalist roaders” or “backsliders”- derogatory terms given to middle class </a:t>
            </a:r>
          </a:p>
          <a:p>
            <a:pPr lvl="1"/>
            <a:endParaRPr lang="en-US" dirty="0"/>
          </a:p>
          <a:p>
            <a:pPr lvl="1"/>
            <a:endParaRPr lang="en-US" dirty="0"/>
          </a:p>
        </p:txBody>
      </p:sp>
    </p:spTree>
    <p:extLst>
      <p:ext uri="{BB962C8B-B14F-4D97-AF65-F5344CB8AC3E}">
        <p14:creationId xmlns:p14="http://schemas.microsoft.com/office/powerpoint/2010/main" val="10730497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What factors influenced domestic and social policy? </a:t>
            </a:r>
          </a:p>
        </p:txBody>
      </p:sp>
      <p:sp>
        <p:nvSpPr>
          <p:cNvPr id="3" name="Content Placeholder 2"/>
          <p:cNvSpPr>
            <a:spLocks noGrp="1"/>
          </p:cNvSpPr>
          <p:nvPr>
            <p:ph idx="1"/>
          </p:nvPr>
        </p:nvSpPr>
        <p:spPr>
          <a:xfrm>
            <a:off x="400318" y="1812746"/>
            <a:ext cx="6399727" cy="4351338"/>
          </a:xfrm>
        </p:spPr>
        <p:txBody>
          <a:bodyPr>
            <a:normAutofit fontScale="92500" lnSpcReduction="10000"/>
          </a:bodyPr>
          <a:lstStyle/>
          <a:p>
            <a:r>
              <a:rPr lang="en-US" dirty="0"/>
              <a:t>Mao’s policies – driven by his commitments to “continuing revolution” </a:t>
            </a:r>
          </a:p>
          <a:p>
            <a:pPr lvl="1"/>
            <a:r>
              <a:rPr lang="en-US" dirty="0"/>
              <a:t>“remold souls of people”</a:t>
            </a:r>
          </a:p>
          <a:p>
            <a:pPr lvl="1"/>
            <a:r>
              <a:rPr lang="en-US" dirty="0"/>
              <a:t>Ruthlessness and violence – integral part of  cleansing </a:t>
            </a:r>
          </a:p>
          <a:p>
            <a:pPr lvl="1"/>
            <a:r>
              <a:rPr lang="en-US" dirty="0"/>
              <a:t>When “stability  threatened” , Mao lunched new campaigns </a:t>
            </a:r>
          </a:p>
          <a:p>
            <a:pPr marL="457200" lvl="1" indent="0">
              <a:buNone/>
            </a:pPr>
            <a:r>
              <a:rPr lang="en-US" b="1" dirty="0">
                <a:solidFill>
                  <a:srgbClr val="FF0000"/>
                </a:solidFill>
              </a:rPr>
              <a:t>Anti-intellectual attitude</a:t>
            </a:r>
            <a:r>
              <a:rPr lang="en-US" dirty="0"/>
              <a:t>/ only masses were capable of carrying the revolution forward</a:t>
            </a:r>
          </a:p>
          <a:p>
            <a:pPr lvl="2"/>
            <a:r>
              <a:rPr lang="en-US" dirty="0"/>
              <a:t>Education –contained mandatory  labor/ hindered academic achievement </a:t>
            </a:r>
          </a:p>
          <a:p>
            <a:pPr lvl="2"/>
            <a:r>
              <a:rPr lang="en-US" dirty="0"/>
              <a:t>Intellectuals despised, anyone suspected of thinking for themselves  was subjected to “struggle session” </a:t>
            </a:r>
          </a:p>
          <a:p>
            <a:pPr lvl="2"/>
            <a:endParaRPr lang="en-US" dirty="0"/>
          </a:p>
        </p:txBody>
      </p:sp>
      <p:pic>
        <p:nvPicPr>
          <p:cNvPr id="4" name="Picture 3"/>
          <p:cNvPicPr>
            <a:picLocks noChangeAspect="1"/>
          </p:cNvPicPr>
          <p:nvPr/>
        </p:nvPicPr>
        <p:blipFill>
          <a:blip r:embed="rId2"/>
          <a:stretch>
            <a:fillRect/>
          </a:stretch>
        </p:blipFill>
        <p:spPr>
          <a:xfrm>
            <a:off x="7007896" y="1673896"/>
            <a:ext cx="5184104" cy="5184104"/>
          </a:xfrm>
          <a:prstGeom prst="rect">
            <a:avLst/>
          </a:prstGeom>
        </p:spPr>
      </p:pic>
    </p:spTree>
    <p:extLst>
      <p:ext uri="{BB962C8B-B14F-4D97-AF65-F5344CB8AC3E}">
        <p14:creationId xmlns:p14="http://schemas.microsoft.com/office/powerpoint/2010/main" val="3936171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How did political conditions in China in the early 20</a:t>
            </a:r>
            <a:r>
              <a:rPr lang="en-US" b="1" baseline="30000" dirty="0">
                <a:solidFill>
                  <a:srgbClr val="FF0000"/>
                </a:solidFill>
              </a:rPr>
              <a:t>th</a:t>
            </a:r>
            <a:r>
              <a:rPr lang="en-US" b="1" dirty="0">
                <a:solidFill>
                  <a:srgbClr val="FF0000"/>
                </a:solidFill>
              </a:rPr>
              <a:t> century contribute to the emergence of a Communist State? </a:t>
            </a:r>
          </a:p>
        </p:txBody>
      </p:sp>
      <p:sp>
        <p:nvSpPr>
          <p:cNvPr id="3" name="Content Placeholder 2"/>
          <p:cNvSpPr>
            <a:spLocks noGrp="1"/>
          </p:cNvSpPr>
          <p:nvPr>
            <p:ph idx="1"/>
          </p:nvPr>
        </p:nvSpPr>
        <p:spPr/>
        <p:txBody>
          <a:bodyPr/>
          <a:lstStyle/>
          <a:p>
            <a:r>
              <a:rPr lang="en-US" dirty="0"/>
              <a:t>100 years of humiliation by foreigners following defeats in Opium Wars and against Japanese;</a:t>
            </a:r>
          </a:p>
          <a:p>
            <a:r>
              <a:rPr lang="en-US" dirty="0"/>
              <a:t>1911- revolutionary uprising in China under Sun </a:t>
            </a:r>
            <a:r>
              <a:rPr lang="en-US" dirty="0" err="1"/>
              <a:t>Yat</a:t>
            </a:r>
            <a:r>
              <a:rPr lang="en-US" dirty="0"/>
              <a:t> Sen – led to proclamation of Chinese Republic – the Qing Dynasty (since 1644) collapsed</a:t>
            </a:r>
          </a:p>
          <a:p>
            <a:r>
              <a:rPr lang="en-US" dirty="0"/>
              <a:t>Sun </a:t>
            </a:r>
            <a:r>
              <a:rPr lang="en-US" dirty="0" err="1"/>
              <a:t>Yat</a:t>
            </a:r>
            <a:r>
              <a:rPr lang="en-US" dirty="0"/>
              <a:t> Sun – ends up being the president of the national assembly; republic established Jan. 1</a:t>
            </a:r>
            <a:r>
              <a:rPr lang="en-US" baseline="30000" dirty="0"/>
              <a:t>st</a:t>
            </a:r>
            <a:r>
              <a:rPr lang="en-US" dirty="0"/>
              <a:t> 1912 – sun resigned and handed presidency over to Yuan </a:t>
            </a:r>
            <a:r>
              <a:rPr lang="en-US" dirty="0" err="1"/>
              <a:t>Shikai</a:t>
            </a:r>
            <a:r>
              <a:rPr lang="en-US" dirty="0"/>
              <a:t> (military leader) – who tried to crown himself  emperor</a:t>
            </a:r>
          </a:p>
          <a:p>
            <a:pPr marL="0" indent="0">
              <a:buNone/>
            </a:pPr>
            <a:endParaRPr lang="en-US" dirty="0"/>
          </a:p>
          <a:p>
            <a:endParaRPr lang="en-US" dirty="0"/>
          </a:p>
        </p:txBody>
      </p:sp>
    </p:spTree>
    <p:extLst>
      <p:ext uri="{BB962C8B-B14F-4D97-AF65-F5344CB8AC3E}">
        <p14:creationId xmlns:p14="http://schemas.microsoft.com/office/powerpoint/2010/main" val="2161386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b="1" dirty="0">
                <a:solidFill>
                  <a:srgbClr val="FF0000"/>
                </a:solidFill>
              </a:rPr>
              <a:t>How far did Mao raise living standards in China? </a:t>
            </a:r>
          </a:p>
        </p:txBody>
      </p:sp>
      <p:sp>
        <p:nvSpPr>
          <p:cNvPr id="3" name="Content Placeholder 2"/>
          <p:cNvSpPr>
            <a:spLocks noGrp="1"/>
          </p:cNvSpPr>
          <p:nvPr>
            <p:ph idx="1"/>
          </p:nvPr>
        </p:nvSpPr>
        <p:spPr>
          <a:xfrm>
            <a:off x="1" y="1168802"/>
            <a:ext cx="7315200" cy="4897147"/>
          </a:xfrm>
        </p:spPr>
        <p:txBody>
          <a:bodyPr>
            <a:normAutofit fontScale="92500" lnSpcReduction="20000"/>
          </a:bodyPr>
          <a:lstStyle/>
          <a:p>
            <a:r>
              <a:rPr lang="en-US" dirty="0"/>
              <a:t>Years after establishment of PRC – impressive raise in standard of living </a:t>
            </a:r>
          </a:p>
          <a:p>
            <a:pPr lvl="1"/>
            <a:r>
              <a:rPr lang="en-US" dirty="0"/>
              <a:t> </a:t>
            </a:r>
            <a:r>
              <a:rPr lang="en-US" sz="2800" dirty="0"/>
              <a:t>inflation curbed, crime reduced, gained job security and stable income</a:t>
            </a:r>
          </a:p>
          <a:p>
            <a:pPr lvl="1"/>
            <a:r>
              <a:rPr lang="en-US" sz="2800" dirty="0"/>
              <a:t>Workers in urban areas  had to belong to </a:t>
            </a:r>
            <a:r>
              <a:rPr lang="en-US" sz="2800" b="1" dirty="0" err="1">
                <a:solidFill>
                  <a:srgbClr val="FF0000"/>
                </a:solidFill>
              </a:rPr>
              <a:t>Danwei</a:t>
            </a:r>
            <a:r>
              <a:rPr lang="en-US" sz="2800" b="1" dirty="0">
                <a:solidFill>
                  <a:srgbClr val="FF0000"/>
                </a:solidFill>
              </a:rPr>
              <a:t> </a:t>
            </a:r>
            <a:r>
              <a:rPr lang="en-US" sz="2800" dirty="0"/>
              <a:t>(work unit) – those controlled food supplies, allocation of housing, and permits to travel, marriage; etc. </a:t>
            </a:r>
          </a:p>
          <a:p>
            <a:pPr lvl="1"/>
            <a:r>
              <a:rPr lang="en-US" sz="2800" dirty="0"/>
              <a:t>Teams </a:t>
            </a:r>
            <a:r>
              <a:rPr lang="en-US" sz="2800" b="1" dirty="0">
                <a:solidFill>
                  <a:srgbClr val="FF0000"/>
                </a:solidFill>
              </a:rPr>
              <a:t>educated rural residents </a:t>
            </a:r>
            <a:r>
              <a:rPr lang="en-US" sz="2800" dirty="0"/>
              <a:t>on healthy living – decline in death rates</a:t>
            </a:r>
          </a:p>
          <a:p>
            <a:pPr lvl="1"/>
            <a:r>
              <a:rPr lang="en-US" sz="2800" dirty="0"/>
              <a:t>Doctors and nurses trained – but they considered “bourgeois intellectuals”; replaced by “</a:t>
            </a:r>
            <a:r>
              <a:rPr lang="en-US" sz="2800" b="1" dirty="0">
                <a:solidFill>
                  <a:srgbClr val="FF0000"/>
                </a:solidFill>
              </a:rPr>
              <a:t>barefoot doctors</a:t>
            </a:r>
            <a:r>
              <a:rPr lang="en-US" sz="2800" dirty="0"/>
              <a:t>”, who underwent short training of 6 months and worked among the peasants providing basic treatment </a:t>
            </a:r>
          </a:p>
        </p:txBody>
      </p:sp>
      <p:pic>
        <p:nvPicPr>
          <p:cNvPr id="4" name="Picture 3"/>
          <p:cNvPicPr>
            <a:picLocks noChangeAspect="1"/>
          </p:cNvPicPr>
          <p:nvPr/>
        </p:nvPicPr>
        <p:blipFill>
          <a:blip r:embed="rId2"/>
          <a:stretch>
            <a:fillRect/>
          </a:stretch>
        </p:blipFill>
        <p:spPr>
          <a:xfrm>
            <a:off x="7429500" y="3009900"/>
            <a:ext cx="4762500" cy="3848100"/>
          </a:xfrm>
          <a:prstGeom prst="rect">
            <a:avLst/>
          </a:prstGeom>
        </p:spPr>
      </p:pic>
    </p:spTree>
    <p:extLst>
      <p:ext uri="{BB962C8B-B14F-4D97-AF65-F5344CB8AC3E}">
        <p14:creationId xmlns:p14="http://schemas.microsoft.com/office/powerpoint/2010/main" val="7755788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a:solidFill>
                  <a:srgbClr val="FF0000"/>
                </a:solidFill>
              </a:rPr>
              <a:t>How successful was Mao’s economic policy? </a:t>
            </a:r>
          </a:p>
        </p:txBody>
      </p:sp>
      <p:sp>
        <p:nvSpPr>
          <p:cNvPr id="3" name="Content Placeholder 2"/>
          <p:cNvSpPr>
            <a:spLocks noGrp="1"/>
          </p:cNvSpPr>
          <p:nvPr>
            <p:ph idx="1"/>
          </p:nvPr>
        </p:nvSpPr>
        <p:spPr>
          <a:xfrm>
            <a:off x="-90153" y="911224"/>
            <a:ext cx="11900079" cy="5946776"/>
          </a:xfrm>
        </p:spPr>
        <p:txBody>
          <a:bodyPr>
            <a:normAutofit fontScale="92500" lnSpcReduction="10000"/>
          </a:bodyPr>
          <a:lstStyle/>
          <a:p>
            <a:r>
              <a:rPr lang="en-US" dirty="0"/>
              <a:t>Economic policy government by </a:t>
            </a:r>
          </a:p>
          <a:p>
            <a:pPr lvl="1"/>
            <a:r>
              <a:rPr lang="en-US" dirty="0"/>
              <a:t>collective ownerships of the means of production</a:t>
            </a:r>
          </a:p>
          <a:p>
            <a:pPr lvl="1"/>
            <a:r>
              <a:rPr lang="en-US" dirty="0"/>
              <a:t>Desire to make China a great power; to surpass USSR, achieve self-sufficiency</a:t>
            </a:r>
          </a:p>
          <a:p>
            <a:r>
              <a:rPr lang="en-US" b="1" dirty="0">
                <a:solidFill>
                  <a:srgbClr val="FF0000"/>
                </a:solidFill>
              </a:rPr>
              <a:t>Land Reform, June 1950</a:t>
            </a:r>
          </a:p>
          <a:p>
            <a:pPr lvl="1"/>
            <a:r>
              <a:rPr lang="en-US" dirty="0"/>
              <a:t>Peasant led</a:t>
            </a:r>
          </a:p>
          <a:p>
            <a:pPr lvl="1"/>
            <a:r>
              <a:rPr lang="en-US" dirty="0"/>
              <a:t>Encouraged peasants to </a:t>
            </a:r>
            <a:r>
              <a:rPr lang="en-US" b="1" dirty="0"/>
              <a:t>turn against their landlords </a:t>
            </a:r>
            <a:r>
              <a:rPr lang="en-US" dirty="0"/>
              <a:t>(execution or trial), after which they lost their civil rights, land, animals and household goods/ distributed among the poor </a:t>
            </a:r>
          </a:p>
          <a:p>
            <a:pPr lvl="1"/>
            <a:r>
              <a:rPr lang="en-US" b="1" dirty="0">
                <a:solidFill>
                  <a:srgbClr val="FF0000"/>
                </a:solidFill>
              </a:rPr>
              <a:t>Up to 2 million killed</a:t>
            </a:r>
          </a:p>
          <a:p>
            <a:pPr lvl="1"/>
            <a:r>
              <a:rPr lang="en-US" dirty="0"/>
              <a:t>Following redistribution -  average farms too small for efficient farming- cooperative farming encouraged </a:t>
            </a:r>
          </a:p>
          <a:p>
            <a:pPr lvl="1"/>
            <a:r>
              <a:rPr lang="en-US" dirty="0"/>
              <a:t>Profits distributed according to land, tools, animals donated   and work done</a:t>
            </a:r>
          </a:p>
          <a:p>
            <a:pPr lvl="1"/>
            <a:r>
              <a:rPr lang="en-US" dirty="0">
                <a:solidFill>
                  <a:srgbClr val="FF0000"/>
                </a:solidFill>
              </a:rPr>
              <a:t>By 1952</a:t>
            </a:r>
            <a:r>
              <a:rPr lang="en-US" dirty="0"/>
              <a:t>, grain production </a:t>
            </a:r>
            <a:r>
              <a:rPr lang="en-US" b="1" dirty="0">
                <a:solidFill>
                  <a:srgbClr val="FF0000"/>
                </a:solidFill>
              </a:rPr>
              <a:t>10% higher than in 1936</a:t>
            </a:r>
          </a:p>
          <a:p>
            <a:pPr lvl="1"/>
            <a:r>
              <a:rPr lang="en-US" b="1" dirty="0">
                <a:solidFill>
                  <a:srgbClr val="FF0000"/>
                </a:solidFill>
              </a:rPr>
              <a:t>From 1954 </a:t>
            </a:r>
            <a:r>
              <a:rPr lang="en-US" dirty="0"/>
              <a:t>– encouragement to create higher level </a:t>
            </a:r>
            <a:r>
              <a:rPr lang="en-US" b="1" dirty="0">
                <a:solidFill>
                  <a:srgbClr val="FF0000"/>
                </a:solidFill>
              </a:rPr>
              <a:t>agricultural produces cooperatives </a:t>
            </a:r>
            <a:r>
              <a:rPr lang="en-US" dirty="0"/>
              <a:t>(APC), policy failed due to poor harvest, and riots that followed </a:t>
            </a:r>
          </a:p>
          <a:p>
            <a:pPr lvl="1"/>
            <a:r>
              <a:rPr lang="en-US" b="1" dirty="0">
                <a:solidFill>
                  <a:srgbClr val="FF0000"/>
                </a:solidFill>
              </a:rPr>
              <a:t>1955</a:t>
            </a:r>
            <a:r>
              <a:rPr lang="en-US" dirty="0"/>
              <a:t> </a:t>
            </a:r>
            <a:r>
              <a:rPr lang="en-US" b="1" dirty="0">
                <a:solidFill>
                  <a:srgbClr val="FF0000"/>
                </a:solidFill>
              </a:rPr>
              <a:t>tried APC policy again</a:t>
            </a:r>
            <a:r>
              <a:rPr lang="en-US" dirty="0"/>
              <a:t>; large farms no more privately owned, by the end of 1956 most villages had formed collectives, and by </a:t>
            </a:r>
            <a:r>
              <a:rPr lang="en-US" b="1" dirty="0">
                <a:solidFill>
                  <a:srgbClr val="FF0000"/>
                </a:solidFill>
              </a:rPr>
              <a:t>1957 90%</a:t>
            </a:r>
            <a:r>
              <a:rPr lang="en-US" dirty="0"/>
              <a:t> of peasants families were incorporated into APCs</a:t>
            </a:r>
          </a:p>
          <a:p>
            <a:pPr lvl="1"/>
            <a:r>
              <a:rPr lang="en-US" dirty="0"/>
              <a:t>State became sole purchaser of grain from 1953 on; required to sell fixed quotas </a:t>
            </a:r>
          </a:p>
          <a:p>
            <a:pPr lvl="1"/>
            <a:endParaRPr lang="en-US" dirty="0"/>
          </a:p>
        </p:txBody>
      </p:sp>
    </p:spTree>
    <p:extLst>
      <p:ext uri="{BB962C8B-B14F-4D97-AF65-F5344CB8AC3E}">
        <p14:creationId xmlns:p14="http://schemas.microsoft.com/office/powerpoint/2010/main" val="24019678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455" y="365125"/>
            <a:ext cx="11539471" cy="1325563"/>
          </a:xfrm>
        </p:spPr>
        <p:txBody>
          <a:bodyPr/>
          <a:lstStyle/>
          <a:p>
            <a:r>
              <a:rPr lang="en-US" b="1" dirty="0">
                <a:solidFill>
                  <a:srgbClr val="FF0000"/>
                </a:solidFill>
              </a:rPr>
              <a:t>Collectivization and the Great Leap Forward, 1958</a:t>
            </a:r>
          </a:p>
        </p:txBody>
      </p:sp>
      <p:sp>
        <p:nvSpPr>
          <p:cNvPr id="3" name="Content Placeholder 2"/>
          <p:cNvSpPr>
            <a:spLocks noGrp="1"/>
          </p:cNvSpPr>
          <p:nvPr>
            <p:ph idx="1"/>
          </p:nvPr>
        </p:nvSpPr>
        <p:spPr>
          <a:xfrm>
            <a:off x="838200" y="1468192"/>
            <a:ext cx="10515600" cy="5151549"/>
          </a:xfrm>
        </p:spPr>
        <p:txBody>
          <a:bodyPr>
            <a:normAutofit/>
          </a:bodyPr>
          <a:lstStyle/>
          <a:p>
            <a:r>
              <a:rPr lang="en-US" sz="3200" dirty="0"/>
              <a:t>After touring China, Mao decided to combine </a:t>
            </a:r>
            <a:r>
              <a:rPr lang="en-US" sz="3200" b="1" dirty="0">
                <a:solidFill>
                  <a:srgbClr val="FF0000"/>
                </a:solidFill>
              </a:rPr>
              <a:t>APCs into larger communes</a:t>
            </a:r>
            <a:r>
              <a:rPr lang="en-US" sz="3200" dirty="0"/>
              <a:t> (large agricultural units, equipped with nurseries, old people’s homes, health clinics, hospitals, schools, cinemas, canteens)</a:t>
            </a:r>
          </a:p>
          <a:p>
            <a:r>
              <a:rPr lang="en-US" sz="3200" b="1" dirty="0">
                <a:solidFill>
                  <a:srgbClr val="FF0000"/>
                </a:solidFill>
              </a:rPr>
              <a:t>Launched in 1958</a:t>
            </a:r>
            <a:r>
              <a:rPr lang="en-US" sz="3200" dirty="0"/>
              <a:t>, part of Great Leap Forward</a:t>
            </a:r>
          </a:p>
          <a:p>
            <a:r>
              <a:rPr lang="en-US" sz="3200" dirty="0"/>
              <a:t>Set up </a:t>
            </a:r>
            <a:r>
              <a:rPr lang="en-US" sz="3200" b="1" dirty="0">
                <a:solidFill>
                  <a:srgbClr val="FF0000"/>
                </a:solidFill>
              </a:rPr>
              <a:t>70,000</a:t>
            </a:r>
            <a:r>
              <a:rPr lang="en-US" sz="3200" dirty="0"/>
              <a:t> communes </a:t>
            </a:r>
          </a:p>
          <a:p>
            <a:r>
              <a:rPr lang="en-US" sz="3200" dirty="0"/>
              <a:t>Communal farming  failed to work – lack of knowledge to farm on communal scale (most Chinese were small farmers) </a:t>
            </a:r>
          </a:p>
        </p:txBody>
      </p:sp>
    </p:spTree>
    <p:extLst>
      <p:ext uri="{BB962C8B-B14F-4D97-AF65-F5344CB8AC3E}">
        <p14:creationId xmlns:p14="http://schemas.microsoft.com/office/powerpoint/2010/main" val="19459587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How did Mao apply communism to industry? </a:t>
            </a:r>
          </a:p>
        </p:txBody>
      </p:sp>
      <p:sp>
        <p:nvSpPr>
          <p:cNvPr id="3" name="Content Placeholder 2"/>
          <p:cNvSpPr>
            <a:spLocks noGrp="1"/>
          </p:cNvSpPr>
          <p:nvPr>
            <p:ph idx="1"/>
          </p:nvPr>
        </p:nvSpPr>
        <p:spPr/>
        <p:txBody>
          <a:bodyPr/>
          <a:lstStyle/>
          <a:p>
            <a:r>
              <a:rPr lang="en-US" dirty="0"/>
              <a:t>In </a:t>
            </a:r>
            <a:r>
              <a:rPr lang="en-US" b="1" dirty="0">
                <a:solidFill>
                  <a:srgbClr val="FF0000"/>
                </a:solidFill>
              </a:rPr>
              <a:t>1953  20 % </a:t>
            </a:r>
            <a:r>
              <a:rPr lang="en-US" dirty="0"/>
              <a:t>of heavy industry and </a:t>
            </a:r>
            <a:r>
              <a:rPr lang="en-US" b="1" dirty="0">
                <a:solidFill>
                  <a:srgbClr val="FF0000"/>
                </a:solidFill>
              </a:rPr>
              <a:t>60%</a:t>
            </a:r>
            <a:r>
              <a:rPr lang="en-US" dirty="0"/>
              <a:t> of light industry privately owned</a:t>
            </a:r>
          </a:p>
          <a:p>
            <a:r>
              <a:rPr lang="en-US" dirty="0"/>
              <a:t>China appealed for help to </a:t>
            </a:r>
            <a:r>
              <a:rPr lang="en-US" b="1" dirty="0">
                <a:solidFill>
                  <a:srgbClr val="FF0000"/>
                </a:solidFill>
              </a:rPr>
              <a:t>USSR/ in 1950 11,000 Soviet </a:t>
            </a:r>
            <a:r>
              <a:rPr lang="en-US" dirty="0"/>
              <a:t>experts arrived to China, and many Chinese received training in USSR</a:t>
            </a:r>
          </a:p>
          <a:p>
            <a:r>
              <a:rPr lang="en-US" b="1" dirty="0">
                <a:solidFill>
                  <a:srgbClr val="FF0000"/>
                </a:solidFill>
              </a:rPr>
              <a:t>Between 1949 and 1952 value of industrial output doubled</a:t>
            </a:r>
            <a:r>
              <a:rPr lang="en-US" dirty="0"/>
              <a:t>, and 300 modern factories were planned</a:t>
            </a:r>
          </a:p>
          <a:p>
            <a:endParaRPr lang="en-US" dirty="0"/>
          </a:p>
        </p:txBody>
      </p:sp>
    </p:spTree>
    <p:extLst>
      <p:ext uri="{BB962C8B-B14F-4D97-AF65-F5344CB8AC3E}">
        <p14:creationId xmlns:p14="http://schemas.microsoft.com/office/powerpoint/2010/main" val="3388486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The First Five Year Plan, 1953-57</a:t>
            </a:r>
          </a:p>
        </p:txBody>
      </p:sp>
      <p:sp>
        <p:nvSpPr>
          <p:cNvPr id="3" name="Content Placeholder 2"/>
          <p:cNvSpPr>
            <a:spLocks noGrp="1"/>
          </p:cNvSpPr>
          <p:nvPr>
            <p:ph idx="1"/>
          </p:nvPr>
        </p:nvSpPr>
        <p:spPr/>
        <p:txBody>
          <a:bodyPr>
            <a:normAutofit lnSpcReduction="10000"/>
          </a:bodyPr>
          <a:lstStyle/>
          <a:p>
            <a:r>
              <a:rPr lang="en-US" b="1" dirty="0">
                <a:solidFill>
                  <a:srgbClr val="FF0000"/>
                </a:solidFill>
              </a:rPr>
              <a:t>Launched in 1953</a:t>
            </a:r>
          </a:p>
          <a:p>
            <a:r>
              <a:rPr lang="en-US" b="1" dirty="0">
                <a:solidFill>
                  <a:srgbClr val="FF0000"/>
                </a:solidFill>
              </a:rPr>
              <a:t>Purpose</a:t>
            </a:r>
            <a:r>
              <a:rPr lang="en-US" dirty="0"/>
              <a:t>: speed up China’s industrial growth</a:t>
            </a:r>
          </a:p>
          <a:p>
            <a:r>
              <a:rPr lang="en-US" dirty="0"/>
              <a:t>By </a:t>
            </a:r>
            <a:r>
              <a:rPr lang="en-US" b="1" dirty="0">
                <a:solidFill>
                  <a:srgbClr val="FF0000"/>
                </a:solidFill>
              </a:rPr>
              <a:t>1955</a:t>
            </a:r>
            <a:r>
              <a:rPr lang="en-US" dirty="0">
                <a:solidFill>
                  <a:srgbClr val="FF0000"/>
                </a:solidFill>
              </a:rPr>
              <a:t> </a:t>
            </a:r>
            <a:r>
              <a:rPr lang="en-US" dirty="0"/>
              <a:t>all business nationalized/  owners as managers, received annual share of profits</a:t>
            </a:r>
          </a:p>
          <a:p>
            <a:r>
              <a:rPr lang="en-US" b="1" dirty="0"/>
              <a:t>Heavy industry </a:t>
            </a:r>
            <a:r>
              <a:rPr lang="en-US" dirty="0"/>
              <a:t>prioritized at the expense of consumer industries</a:t>
            </a:r>
          </a:p>
          <a:p>
            <a:r>
              <a:rPr lang="en-US" dirty="0"/>
              <a:t>New development plans for Manchuria and NW China/ small towns – infrastructure built</a:t>
            </a:r>
          </a:p>
          <a:p>
            <a:r>
              <a:rPr lang="en-US" b="1" dirty="0">
                <a:solidFill>
                  <a:srgbClr val="FF0000"/>
                </a:solidFill>
              </a:rPr>
              <a:t>Result</a:t>
            </a:r>
            <a:r>
              <a:rPr lang="en-US" dirty="0"/>
              <a:t>: heavy industrial output nearly tripled; light industry increased by 70% (figures cannot necessarily be trusted); China produced own cars, tractors, aero planes, ships, etc. </a:t>
            </a:r>
          </a:p>
          <a:p>
            <a:endParaRPr lang="en-US" dirty="0"/>
          </a:p>
        </p:txBody>
      </p:sp>
    </p:spTree>
    <p:extLst>
      <p:ext uri="{BB962C8B-B14F-4D97-AF65-F5344CB8AC3E}">
        <p14:creationId xmlns:p14="http://schemas.microsoft.com/office/powerpoint/2010/main" val="9030695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45" y="961"/>
            <a:ext cx="11771291" cy="1325563"/>
          </a:xfrm>
        </p:spPr>
        <p:txBody>
          <a:bodyPr/>
          <a:lstStyle/>
          <a:p>
            <a:r>
              <a:rPr lang="en-US" b="1" dirty="0">
                <a:solidFill>
                  <a:srgbClr val="FF0000"/>
                </a:solidFill>
              </a:rPr>
              <a:t>Industrialization and the Great Leap Forward, 1958</a:t>
            </a:r>
          </a:p>
        </p:txBody>
      </p:sp>
      <p:sp>
        <p:nvSpPr>
          <p:cNvPr id="3" name="Content Placeholder 2"/>
          <p:cNvSpPr>
            <a:spLocks noGrp="1"/>
          </p:cNvSpPr>
          <p:nvPr>
            <p:ph idx="1"/>
          </p:nvPr>
        </p:nvSpPr>
        <p:spPr>
          <a:xfrm>
            <a:off x="386366" y="940158"/>
            <a:ext cx="10967434" cy="5666704"/>
          </a:xfrm>
        </p:spPr>
        <p:txBody>
          <a:bodyPr>
            <a:normAutofit fontScale="92500" lnSpcReduction="10000"/>
          </a:bodyPr>
          <a:lstStyle/>
          <a:p>
            <a:r>
              <a:rPr lang="en-US" b="1" dirty="0">
                <a:solidFill>
                  <a:srgbClr val="FF0000"/>
                </a:solidFill>
              </a:rPr>
              <a:t>Goal</a:t>
            </a:r>
            <a:r>
              <a:rPr lang="en-US" dirty="0"/>
              <a:t>: to combine agricultural and industrial growth – so China could become a new world superpower that would challenge the US and overtake GB in 15 y</a:t>
            </a:r>
          </a:p>
          <a:p>
            <a:r>
              <a:rPr lang="en-US" dirty="0"/>
              <a:t>Mao’s reasoning for Great Leap Forward:</a:t>
            </a:r>
          </a:p>
          <a:p>
            <a:pPr lvl="1"/>
            <a:r>
              <a:rPr lang="en-US" dirty="0"/>
              <a:t>Reassert China’s independence from USSR</a:t>
            </a:r>
          </a:p>
          <a:p>
            <a:pPr lvl="1"/>
            <a:r>
              <a:rPr lang="en-US" dirty="0"/>
              <a:t>Chinese people should take responsibility for their future (success comes from determination)</a:t>
            </a:r>
          </a:p>
          <a:p>
            <a:pPr lvl="1"/>
            <a:r>
              <a:rPr lang="en-US" dirty="0"/>
              <a:t>He was 64 and in a hurry</a:t>
            </a:r>
          </a:p>
          <a:p>
            <a:pPr lvl="1"/>
            <a:r>
              <a:rPr lang="en-US" dirty="0"/>
              <a:t>He was worried that CCP was becoming too bureaucratic </a:t>
            </a:r>
          </a:p>
          <a:p>
            <a:r>
              <a:rPr lang="en-US" b="1" dirty="0">
                <a:solidFill>
                  <a:srgbClr val="FF0000"/>
                </a:solidFill>
              </a:rPr>
              <a:t>Result</a:t>
            </a:r>
            <a:r>
              <a:rPr lang="en-US" dirty="0"/>
              <a:t>: increase of number in State Owned Enterprises; managers no more receiving a share of the profit; surplus went to the state</a:t>
            </a:r>
          </a:p>
          <a:p>
            <a:r>
              <a:rPr lang="en-US" dirty="0"/>
              <a:t>Enterprises organized like communes</a:t>
            </a:r>
          </a:p>
          <a:p>
            <a:r>
              <a:rPr lang="en-US" b="1" dirty="0">
                <a:solidFill>
                  <a:srgbClr val="FF0000"/>
                </a:solidFill>
              </a:rPr>
              <a:t>Rural communes expected to contribute to industrial growth</a:t>
            </a:r>
            <a:r>
              <a:rPr lang="en-US" dirty="0"/>
              <a:t> – peasants told they’d get rich quickly if they concentrate on iron and steel production </a:t>
            </a:r>
          </a:p>
          <a:p>
            <a:pPr lvl="1"/>
            <a:r>
              <a:rPr lang="en-US" dirty="0"/>
              <a:t>Led to peasants abandoning  other work to build brick furnaces in their yards and started smoldering crude steel / </a:t>
            </a:r>
            <a:r>
              <a:rPr lang="en-US" b="1" dirty="0"/>
              <a:t>around 600,000 furnaces established </a:t>
            </a:r>
          </a:p>
        </p:txBody>
      </p:sp>
    </p:spTree>
    <p:extLst>
      <p:ext uri="{BB962C8B-B14F-4D97-AF65-F5344CB8AC3E}">
        <p14:creationId xmlns:p14="http://schemas.microsoft.com/office/powerpoint/2010/main" val="29669744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Furnaces </a:t>
            </a:r>
          </a:p>
        </p:txBody>
      </p:sp>
      <p:pic>
        <p:nvPicPr>
          <p:cNvPr id="3074" name="Picture 2" descr="Image result for mao great leap forwar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1742" y="1440891"/>
            <a:ext cx="9028515" cy="5417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5059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864" y="0"/>
            <a:ext cx="10515600" cy="1325563"/>
          </a:xfrm>
        </p:spPr>
        <p:txBody>
          <a:bodyPr/>
          <a:lstStyle/>
          <a:p>
            <a:pPr algn="ctr"/>
            <a:r>
              <a:rPr lang="en-US" b="1" dirty="0">
                <a:solidFill>
                  <a:srgbClr val="FF0000"/>
                </a:solidFill>
              </a:rPr>
              <a:t>Did Mao succeed in making China a great economic power? </a:t>
            </a:r>
          </a:p>
        </p:txBody>
      </p:sp>
      <p:sp>
        <p:nvSpPr>
          <p:cNvPr id="3" name="Content Placeholder 2"/>
          <p:cNvSpPr>
            <a:spLocks noGrp="1"/>
          </p:cNvSpPr>
          <p:nvPr>
            <p:ph idx="1"/>
          </p:nvPr>
        </p:nvSpPr>
        <p:spPr>
          <a:xfrm>
            <a:off x="838200" y="1325563"/>
            <a:ext cx="10515600" cy="5319936"/>
          </a:xfrm>
        </p:spPr>
        <p:txBody>
          <a:bodyPr>
            <a:normAutofit fontScale="92500" lnSpcReduction="20000"/>
          </a:bodyPr>
          <a:lstStyle/>
          <a:p>
            <a:r>
              <a:rPr lang="en-US" dirty="0"/>
              <a:t>Unprecedented economic growth after 1949; infrastructure was developed too</a:t>
            </a:r>
          </a:p>
          <a:p>
            <a:r>
              <a:rPr lang="en-US" dirty="0"/>
              <a:t>However, Great Leap Forward was little less than disastrous:</a:t>
            </a:r>
          </a:p>
          <a:p>
            <a:pPr lvl="1"/>
            <a:r>
              <a:rPr lang="en-US" dirty="0"/>
              <a:t>Steel production increased, but less than 1% of what was produced was useful, the rest was poor quality</a:t>
            </a:r>
          </a:p>
          <a:p>
            <a:pPr lvl="1"/>
            <a:r>
              <a:rPr lang="en-US" dirty="0"/>
              <a:t>Khrushchev said “</a:t>
            </a:r>
            <a:r>
              <a:rPr lang="en-US" b="1" dirty="0"/>
              <a:t>dangerous experiment</a:t>
            </a:r>
            <a:r>
              <a:rPr lang="en-US" dirty="0"/>
              <a:t>”/Russian experts left China/ loans stopped </a:t>
            </a:r>
          </a:p>
          <a:p>
            <a:pPr lvl="1" algn="ctr"/>
            <a:r>
              <a:rPr lang="en-US" dirty="0"/>
              <a:t>Factories left half-built or closed as capital disappeared</a:t>
            </a:r>
          </a:p>
          <a:p>
            <a:pPr lvl="1"/>
            <a:r>
              <a:rPr lang="en-US" dirty="0"/>
              <a:t>Peasants abandoned farming to work on furnaces</a:t>
            </a:r>
          </a:p>
          <a:p>
            <a:pPr lvl="2"/>
            <a:r>
              <a:rPr lang="en-US" dirty="0"/>
              <a:t>1960 – catastrophic famine (drought), 20-50 million people died between 1959 and 1961 – “</a:t>
            </a:r>
            <a:r>
              <a:rPr lang="en-US" b="1" dirty="0">
                <a:solidFill>
                  <a:srgbClr val="FF0000"/>
                </a:solidFill>
              </a:rPr>
              <a:t>Three Bitter Years”</a:t>
            </a:r>
          </a:p>
          <a:p>
            <a:pPr lvl="1"/>
            <a:r>
              <a:rPr lang="en-US" dirty="0"/>
              <a:t>PLA called in to suppress rebellion; grain from Australia imported </a:t>
            </a:r>
          </a:p>
          <a:p>
            <a:pPr lvl="1"/>
            <a:r>
              <a:rPr lang="en-US" dirty="0"/>
              <a:t>China abandoned Great Leap Forward, and returned to highly centralized economic planning; 1961 communes reorganized, and reduced in size and small private plots of land reappeared</a:t>
            </a:r>
          </a:p>
          <a:p>
            <a:pPr lvl="1"/>
            <a:r>
              <a:rPr lang="en-US" dirty="0"/>
              <a:t>It took </a:t>
            </a:r>
            <a:r>
              <a:rPr lang="en-US" b="1" dirty="0"/>
              <a:t>5 years to just recover </a:t>
            </a:r>
            <a:r>
              <a:rPr lang="en-US" dirty="0"/>
              <a:t>from the damage done to agriculture</a:t>
            </a:r>
          </a:p>
          <a:p>
            <a:pPr lvl="1"/>
            <a:r>
              <a:rPr lang="en-US" dirty="0"/>
              <a:t>Overall industrial production declined in 1960</a:t>
            </a:r>
          </a:p>
          <a:p>
            <a:pPr lvl="1"/>
            <a:r>
              <a:rPr lang="en-US" dirty="0"/>
              <a:t>Only after 1976 did China really begin to develop its potential as an economic powerhouse </a:t>
            </a:r>
          </a:p>
        </p:txBody>
      </p:sp>
    </p:spTree>
    <p:extLst>
      <p:ext uri="{BB962C8B-B14F-4D97-AF65-F5344CB8AC3E}">
        <p14:creationId xmlns:p14="http://schemas.microsoft.com/office/powerpoint/2010/main" val="23004552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194" name="Picture 2" descr="Image result for China communist during ma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73444" y="959831"/>
            <a:ext cx="3194485" cy="5799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0906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What was the relationship between the communists and the religion within China? </a:t>
            </a:r>
          </a:p>
        </p:txBody>
      </p:sp>
      <p:sp>
        <p:nvSpPr>
          <p:cNvPr id="3" name="Content Placeholder 2"/>
          <p:cNvSpPr>
            <a:spLocks noGrp="1"/>
          </p:cNvSpPr>
          <p:nvPr>
            <p:ph idx="1"/>
          </p:nvPr>
        </p:nvSpPr>
        <p:spPr/>
        <p:txBody>
          <a:bodyPr>
            <a:normAutofit fontScale="77500" lnSpcReduction="20000"/>
          </a:bodyPr>
          <a:lstStyle/>
          <a:p>
            <a:r>
              <a:rPr lang="en-US" dirty="0"/>
              <a:t>Religion see as “</a:t>
            </a:r>
            <a:r>
              <a:rPr lang="en-US" b="1" dirty="0">
                <a:solidFill>
                  <a:srgbClr val="FF0000"/>
                </a:solidFill>
              </a:rPr>
              <a:t>capitalist invention</a:t>
            </a:r>
            <a:r>
              <a:rPr lang="en-US" dirty="0"/>
              <a:t>”, used to control lower classes</a:t>
            </a:r>
          </a:p>
          <a:p>
            <a:r>
              <a:rPr lang="en-US" dirty="0"/>
              <a:t>Mao – hostile towards organized religion; “poison”</a:t>
            </a:r>
          </a:p>
          <a:p>
            <a:r>
              <a:rPr lang="en-US" dirty="0"/>
              <a:t>Closure of churches, temples, shrines and monasteries; foreign priests and missionaries were expelled, and Chinese ones were forbidden to wear distinctive dress </a:t>
            </a:r>
          </a:p>
          <a:p>
            <a:r>
              <a:rPr lang="en-US" dirty="0"/>
              <a:t>Ancestor worship condemned; rituals banned</a:t>
            </a:r>
          </a:p>
          <a:p>
            <a:r>
              <a:rPr lang="en-US" dirty="0"/>
              <a:t>However, religious establishments could become “</a:t>
            </a:r>
            <a:r>
              <a:rPr lang="en-US" b="1" dirty="0">
                <a:solidFill>
                  <a:srgbClr val="FF0000"/>
                </a:solidFill>
              </a:rPr>
              <a:t>patriotic churches</a:t>
            </a:r>
            <a:r>
              <a:rPr lang="en-US" dirty="0"/>
              <a:t>” operating under government control, had to support the regime</a:t>
            </a:r>
          </a:p>
          <a:p>
            <a:r>
              <a:rPr lang="en-US" dirty="0"/>
              <a:t>During the Cultural Revolution – churches regarded as “</a:t>
            </a:r>
            <a:r>
              <a:rPr lang="en-US" b="1" dirty="0">
                <a:solidFill>
                  <a:srgbClr val="FF0000"/>
                </a:solidFill>
              </a:rPr>
              <a:t>four olds”</a:t>
            </a:r>
          </a:p>
          <a:p>
            <a:pPr lvl="1"/>
            <a:r>
              <a:rPr lang="en-US" dirty="0"/>
              <a:t>1966 – Buddhist monuments and objects destroyed, no public worships or ceremonies allowed – worst in Tibet</a:t>
            </a:r>
          </a:p>
          <a:p>
            <a:r>
              <a:rPr lang="en-US" dirty="0"/>
              <a:t>Confucianism – accused of representing the worst of China’s past</a:t>
            </a:r>
          </a:p>
          <a:p>
            <a:r>
              <a:rPr lang="en-US" dirty="0"/>
              <a:t>In more remote areas private belief remained strong; in Tibet faith inspired continued resistance to occupation. </a:t>
            </a:r>
          </a:p>
          <a:p>
            <a:endParaRPr lang="en-US" dirty="0"/>
          </a:p>
        </p:txBody>
      </p:sp>
    </p:spTree>
    <p:extLst>
      <p:ext uri="{BB962C8B-B14F-4D97-AF65-F5344CB8AC3E}">
        <p14:creationId xmlns:p14="http://schemas.microsoft.com/office/powerpoint/2010/main" val="3977942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r>
              <a:rPr lang="en-US" dirty="0"/>
              <a:t>1912 – </a:t>
            </a:r>
            <a:r>
              <a:rPr lang="en-US" b="1" dirty="0" err="1">
                <a:solidFill>
                  <a:srgbClr val="FF0000"/>
                </a:solidFill>
              </a:rPr>
              <a:t>Guomindang</a:t>
            </a:r>
            <a:r>
              <a:rPr lang="en-US" b="1" dirty="0">
                <a:solidFill>
                  <a:srgbClr val="FF0000"/>
                </a:solidFill>
              </a:rPr>
              <a:t> (GMD) </a:t>
            </a:r>
            <a:r>
              <a:rPr lang="en-US" dirty="0"/>
              <a:t>party was formed; Sun was its leader</a:t>
            </a:r>
          </a:p>
          <a:p>
            <a:r>
              <a:rPr lang="en-US" dirty="0"/>
              <a:t>Upon Yuan’s death, many subordinates seized control of their own provinces – and ruled as warlords. </a:t>
            </a:r>
          </a:p>
          <a:p>
            <a:r>
              <a:rPr lang="en-US" dirty="0"/>
              <a:t>End of WWI – disappointment that former German colonies in China were given to Japan </a:t>
            </a:r>
          </a:p>
          <a:p>
            <a:r>
              <a:rPr lang="en-US" b="1" dirty="0">
                <a:solidFill>
                  <a:srgbClr val="FF0000"/>
                </a:solidFill>
              </a:rPr>
              <a:t>1925 – Jiang </a:t>
            </a:r>
            <a:r>
              <a:rPr lang="en-US" b="1" dirty="0" err="1">
                <a:solidFill>
                  <a:srgbClr val="FF0000"/>
                </a:solidFill>
              </a:rPr>
              <a:t>Jieshi</a:t>
            </a:r>
            <a:r>
              <a:rPr lang="en-US" b="1" dirty="0">
                <a:solidFill>
                  <a:srgbClr val="FF0000"/>
                </a:solidFill>
              </a:rPr>
              <a:t> (Chang Kai-shek) </a:t>
            </a:r>
            <a:r>
              <a:rPr lang="en-US" dirty="0"/>
              <a:t>took over leadership of GMD and in 1926 he undertook campaign against the warlords</a:t>
            </a:r>
          </a:p>
          <a:p>
            <a:r>
              <a:rPr lang="en-US" b="1" dirty="0">
                <a:solidFill>
                  <a:srgbClr val="FF0000"/>
                </a:solidFill>
              </a:rPr>
              <a:t>Mao Zedong </a:t>
            </a:r>
            <a:r>
              <a:rPr lang="en-US" dirty="0"/>
              <a:t>– young communist – supported this move, as did many others</a:t>
            </a:r>
          </a:p>
          <a:p>
            <a:r>
              <a:rPr lang="en-US" dirty="0"/>
              <a:t>Jiang, however, regarded communists a threat after a successful campaign in Shanghai, turned his army to fight against communists – after which western powers provided help to GMD – to keep communism out of China</a:t>
            </a:r>
          </a:p>
          <a:p>
            <a:r>
              <a:rPr lang="en-US" dirty="0"/>
              <a:t>1928 Jiang took over Beijing and established central government in Nanjing </a:t>
            </a:r>
          </a:p>
        </p:txBody>
      </p:sp>
    </p:spTree>
    <p:extLst>
      <p:ext uri="{BB962C8B-B14F-4D97-AF65-F5344CB8AC3E}">
        <p14:creationId xmlns:p14="http://schemas.microsoft.com/office/powerpoint/2010/main" val="30529308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 on cathedral, 1966 </a:t>
            </a:r>
          </a:p>
        </p:txBody>
      </p:sp>
      <p:pic>
        <p:nvPicPr>
          <p:cNvPr id="4" name="Content Placeholder 3"/>
          <p:cNvPicPr>
            <a:picLocks noGrp="1" noChangeAspect="1"/>
          </p:cNvPicPr>
          <p:nvPr>
            <p:ph idx="1"/>
          </p:nvPr>
        </p:nvPicPr>
        <p:blipFill>
          <a:blip r:embed="rId2"/>
          <a:stretch>
            <a:fillRect/>
          </a:stretch>
        </p:blipFill>
        <p:spPr>
          <a:xfrm>
            <a:off x="3606086" y="1690688"/>
            <a:ext cx="7340488" cy="4851105"/>
          </a:xfrm>
          <a:prstGeom prst="rect">
            <a:avLst/>
          </a:prstGeom>
        </p:spPr>
      </p:pic>
    </p:spTree>
    <p:extLst>
      <p:ext uri="{BB962C8B-B14F-4D97-AF65-F5344CB8AC3E}">
        <p14:creationId xmlns:p14="http://schemas.microsoft.com/office/powerpoint/2010/main" val="15047162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How did the CCP view the role of education and try to ensure the support of youth?</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solidFill>
                  <a:srgbClr val="FF0000"/>
                </a:solidFill>
              </a:rPr>
              <a:t>Education: </a:t>
            </a:r>
          </a:p>
          <a:p>
            <a:r>
              <a:rPr lang="en-US" dirty="0"/>
              <a:t>1949- 1 in 10 could read; most could not write, and only 20% of children went to  primary school; 1 % to secondary </a:t>
            </a:r>
          </a:p>
          <a:p>
            <a:r>
              <a:rPr lang="en-US" dirty="0"/>
              <a:t>Females– almost none past primary </a:t>
            </a:r>
          </a:p>
          <a:p>
            <a:r>
              <a:rPr lang="en-US" dirty="0"/>
              <a:t>CCP determined to increase literacy rates and expand educational provisions – this was in conflict with Mao’s disdain for intellectualism</a:t>
            </a:r>
          </a:p>
          <a:p>
            <a:r>
              <a:rPr lang="en-US" dirty="0"/>
              <a:t>Free schools opened – for all kids, except for those in “black categories”</a:t>
            </a:r>
          </a:p>
          <a:p>
            <a:r>
              <a:rPr lang="en-US" dirty="0"/>
              <a:t>Kids became “</a:t>
            </a:r>
            <a:r>
              <a:rPr lang="en-US" b="1" dirty="0">
                <a:solidFill>
                  <a:srgbClr val="FF0000"/>
                </a:solidFill>
              </a:rPr>
              <a:t>little teachers</a:t>
            </a:r>
            <a:r>
              <a:rPr lang="en-US" dirty="0"/>
              <a:t>”, helped peasants to learn how to read and write</a:t>
            </a:r>
          </a:p>
          <a:p>
            <a:r>
              <a:rPr lang="en-US" dirty="0"/>
              <a:t>Chinese characters simplified for quick learning (to 2238 Characters) </a:t>
            </a:r>
          </a:p>
        </p:txBody>
      </p:sp>
    </p:spTree>
    <p:extLst>
      <p:ext uri="{BB962C8B-B14F-4D97-AF65-F5344CB8AC3E}">
        <p14:creationId xmlns:p14="http://schemas.microsoft.com/office/powerpoint/2010/main" val="4650847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How did the CCP view the role of education and try to ensure the support of youth?</a:t>
            </a:r>
          </a:p>
        </p:txBody>
      </p:sp>
      <p:sp>
        <p:nvSpPr>
          <p:cNvPr id="3" name="Content Placeholder 2"/>
          <p:cNvSpPr>
            <a:spLocks noGrp="1"/>
          </p:cNvSpPr>
          <p:nvPr>
            <p:ph idx="1"/>
          </p:nvPr>
        </p:nvSpPr>
        <p:spPr>
          <a:xfrm>
            <a:off x="838200" y="1825625"/>
            <a:ext cx="10515600" cy="4703964"/>
          </a:xfrm>
        </p:spPr>
        <p:txBody>
          <a:bodyPr>
            <a:normAutofit fontScale="85000" lnSpcReduction="20000"/>
          </a:bodyPr>
          <a:lstStyle/>
          <a:p>
            <a:r>
              <a:rPr lang="en-US" dirty="0"/>
              <a:t>Secondary schooling expanded/ initially assisted by USSR</a:t>
            </a:r>
          </a:p>
          <a:p>
            <a:r>
              <a:rPr lang="en-US" dirty="0"/>
              <a:t>Foreign languages studied only in Maoist translation of literature</a:t>
            </a:r>
          </a:p>
          <a:p>
            <a:r>
              <a:rPr lang="en-US" dirty="0"/>
              <a:t>Emphasis on practical work experience/ in fields or factories</a:t>
            </a:r>
          </a:p>
          <a:p>
            <a:r>
              <a:rPr lang="en-US" b="1" dirty="0">
                <a:solidFill>
                  <a:srgbClr val="FF0000"/>
                </a:solidFill>
              </a:rPr>
              <a:t>“key schools</a:t>
            </a:r>
            <a:r>
              <a:rPr lang="en-US" dirty="0"/>
              <a:t>” – priority of staffing and funding – attended by children of the party cadres</a:t>
            </a:r>
          </a:p>
          <a:p>
            <a:r>
              <a:rPr lang="en-US" b="1" dirty="0">
                <a:solidFill>
                  <a:srgbClr val="FF0000"/>
                </a:solidFill>
              </a:rPr>
              <a:t>Results appeared impressive</a:t>
            </a:r>
            <a:r>
              <a:rPr lang="en-US" dirty="0"/>
              <a:t>:</a:t>
            </a:r>
          </a:p>
          <a:p>
            <a:pPr lvl="1"/>
            <a:r>
              <a:rPr lang="en-US" dirty="0"/>
              <a:t>Literacy rates 50% in 1960, 66% in 1964, 70% in 1976</a:t>
            </a:r>
          </a:p>
          <a:p>
            <a:pPr lvl="1"/>
            <a:r>
              <a:rPr lang="en-US" dirty="0"/>
              <a:t>By 1957, most children had some primary education; number in secondary tripled </a:t>
            </a:r>
          </a:p>
          <a:p>
            <a:pPr lvl="1"/>
            <a:r>
              <a:rPr lang="en-US" dirty="0"/>
              <a:t>By 1976, 96% of all kids were in school</a:t>
            </a:r>
          </a:p>
          <a:p>
            <a:r>
              <a:rPr lang="en-US" dirty="0"/>
              <a:t>However:</a:t>
            </a:r>
          </a:p>
          <a:p>
            <a:pPr lvl="1"/>
            <a:r>
              <a:rPr lang="en-US" dirty="0"/>
              <a:t>Education </a:t>
            </a:r>
            <a:r>
              <a:rPr lang="en-US" b="1" dirty="0">
                <a:solidFill>
                  <a:srgbClr val="FF0000"/>
                </a:solidFill>
              </a:rPr>
              <a:t>neither compulsory, nor free, </a:t>
            </a:r>
            <a:r>
              <a:rPr lang="en-US" dirty="0"/>
              <a:t>and quality of education varied greatly</a:t>
            </a:r>
          </a:p>
          <a:p>
            <a:pPr lvl="1"/>
            <a:r>
              <a:rPr lang="en-US" dirty="0"/>
              <a:t>Anti-intellectualism – </a:t>
            </a:r>
            <a:r>
              <a:rPr lang="en-US" b="1" dirty="0"/>
              <a:t>focus on practical education  </a:t>
            </a:r>
            <a:r>
              <a:rPr lang="en-US" dirty="0"/>
              <a:t>– held back talented individuals</a:t>
            </a:r>
          </a:p>
          <a:p>
            <a:pPr lvl="1"/>
            <a:r>
              <a:rPr lang="en-US" dirty="0"/>
              <a:t>Schools were centers for </a:t>
            </a:r>
            <a:r>
              <a:rPr lang="en-US" b="1" dirty="0">
                <a:solidFill>
                  <a:srgbClr val="FF0000"/>
                </a:solidFill>
              </a:rPr>
              <a:t>indoctrination</a:t>
            </a:r>
            <a:r>
              <a:rPr lang="en-US" dirty="0">
                <a:solidFill>
                  <a:srgbClr val="FF0000"/>
                </a:solidFill>
              </a:rPr>
              <a:t> </a:t>
            </a:r>
            <a:r>
              <a:rPr lang="en-US" dirty="0"/>
              <a:t>– “cult of the leader”</a:t>
            </a:r>
          </a:p>
          <a:p>
            <a:pPr lvl="1"/>
            <a:r>
              <a:rPr lang="en-US" dirty="0"/>
              <a:t>During cultural revolution – most educational institutions closed </a:t>
            </a:r>
          </a:p>
        </p:txBody>
      </p:sp>
    </p:spTree>
    <p:extLst>
      <p:ext uri="{BB962C8B-B14F-4D97-AF65-F5344CB8AC3E}">
        <p14:creationId xmlns:p14="http://schemas.microsoft.com/office/powerpoint/2010/main" val="32695826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The Communist Youth Associations </a:t>
            </a:r>
          </a:p>
        </p:txBody>
      </p:sp>
      <p:sp>
        <p:nvSpPr>
          <p:cNvPr id="3" name="Content Placeholder 2"/>
          <p:cNvSpPr>
            <a:spLocks noGrp="1"/>
          </p:cNvSpPr>
          <p:nvPr>
            <p:ph idx="1"/>
          </p:nvPr>
        </p:nvSpPr>
        <p:spPr/>
        <p:txBody>
          <a:bodyPr>
            <a:normAutofit lnSpcReduction="10000"/>
          </a:bodyPr>
          <a:lstStyle/>
          <a:p>
            <a:r>
              <a:rPr lang="en-US" b="1" dirty="0"/>
              <a:t>Youth League – for 14-28 year olds </a:t>
            </a:r>
            <a:r>
              <a:rPr lang="en-US" dirty="0"/>
              <a:t>– run by </a:t>
            </a:r>
            <a:r>
              <a:rPr lang="en-US" b="1" dirty="0">
                <a:solidFill>
                  <a:srgbClr val="FF0000"/>
                </a:solidFill>
              </a:rPr>
              <a:t>Lu </a:t>
            </a:r>
            <a:r>
              <a:rPr lang="en-US" b="1" dirty="0" err="1">
                <a:solidFill>
                  <a:srgbClr val="FF0000"/>
                </a:solidFill>
              </a:rPr>
              <a:t>Hao</a:t>
            </a:r>
            <a:r>
              <a:rPr lang="en-US" b="1" dirty="0">
                <a:solidFill>
                  <a:srgbClr val="FF0000"/>
                </a:solidFill>
              </a:rPr>
              <a:t> </a:t>
            </a:r>
            <a:r>
              <a:rPr lang="en-US" dirty="0"/>
              <a:t>and </a:t>
            </a:r>
            <a:r>
              <a:rPr lang="en-US" b="1" dirty="0">
                <a:solidFill>
                  <a:srgbClr val="FF0000"/>
                </a:solidFill>
              </a:rPr>
              <a:t>Youth Pioneers, for ages 6-14</a:t>
            </a:r>
            <a:r>
              <a:rPr lang="en-US" dirty="0"/>
              <a:t> – kids wore red scarves to symbolize blood shed by revolutionaries</a:t>
            </a:r>
          </a:p>
          <a:p>
            <a:r>
              <a:rPr lang="en-US" dirty="0"/>
              <a:t>Despite all indoctrination – </a:t>
            </a:r>
            <a:r>
              <a:rPr lang="en-US" b="1" dirty="0"/>
              <a:t>students were providing most critique </a:t>
            </a:r>
            <a:r>
              <a:rPr lang="en-US" dirty="0"/>
              <a:t>of the regime during the Hundred Flower Campaign</a:t>
            </a:r>
          </a:p>
          <a:p>
            <a:r>
              <a:rPr lang="en-US" dirty="0"/>
              <a:t>During the </a:t>
            </a:r>
            <a:r>
              <a:rPr lang="en-US" b="1" dirty="0"/>
              <a:t>Cultural Revolution </a:t>
            </a:r>
            <a:r>
              <a:rPr lang="en-US" dirty="0"/>
              <a:t>– Little Red Guards were formed, and in </a:t>
            </a:r>
            <a:r>
              <a:rPr lang="en-US" b="1" dirty="0">
                <a:solidFill>
                  <a:srgbClr val="FF0000"/>
                </a:solidFill>
              </a:rPr>
              <a:t>1966</a:t>
            </a:r>
            <a:r>
              <a:rPr lang="en-US" dirty="0">
                <a:solidFill>
                  <a:srgbClr val="FF0000"/>
                </a:solidFill>
              </a:rPr>
              <a:t> </a:t>
            </a:r>
            <a:r>
              <a:rPr lang="en-US" dirty="0"/>
              <a:t>encouraged by Mao to take over “four olds”</a:t>
            </a:r>
          </a:p>
          <a:p>
            <a:pPr lvl="1"/>
            <a:r>
              <a:rPr lang="en-US" dirty="0"/>
              <a:t>Enjoyed priority in public transport; travelled across China “spreading the revolution” and destroying old culture </a:t>
            </a:r>
          </a:p>
          <a:p>
            <a:pPr lvl="1"/>
            <a:r>
              <a:rPr lang="en-US" dirty="0"/>
              <a:t>Violence got out of hands, Mao used PLA to break up the Red Guard Units, after which school opened again, but quality of education declined </a:t>
            </a:r>
          </a:p>
        </p:txBody>
      </p:sp>
    </p:spTree>
    <p:extLst>
      <p:ext uri="{BB962C8B-B14F-4D97-AF65-F5344CB8AC3E}">
        <p14:creationId xmlns:p14="http://schemas.microsoft.com/office/powerpoint/2010/main" val="39279926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287888" y="701083"/>
            <a:ext cx="8933546" cy="5025120"/>
          </a:xfrm>
          <a:prstGeom prst="rect">
            <a:avLst/>
          </a:prstGeom>
        </p:spPr>
      </p:pic>
    </p:spTree>
    <p:extLst>
      <p:ext uri="{BB962C8B-B14F-4D97-AF65-F5344CB8AC3E}">
        <p14:creationId xmlns:p14="http://schemas.microsoft.com/office/powerpoint/2010/main" val="24675264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408" y="0"/>
            <a:ext cx="10515600" cy="1325563"/>
          </a:xfrm>
        </p:spPr>
        <p:txBody>
          <a:bodyPr>
            <a:normAutofit/>
          </a:bodyPr>
          <a:lstStyle/>
          <a:p>
            <a:pPr algn="ctr"/>
            <a:r>
              <a:rPr lang="en-US" sz="4000" b="1" dirty="0">
                <a:solidFill>
                  <a:srgbClr val="FF0000"/>
                </a:solidFill>
              </a:rPr>
              <a:t>How did Maoism affect the arts and the Media? </a:t>
            </a:r>
          </a:p>
        </p:txBody>
      </p:sp>
      <p:sp>
        <p:nvSpPr>
          <p:cNvPr id="3" name="Content Placeholder 2"/>
          <p:cNvSpPr>
            <a:spLocks noGrp="1"/>
          </p:cNvSpPr>
          <p:nvPr>
            <p:ph idx="1"/>
          </p:nvPr>
        </p:nvSpPr>
        <p:spPr>
          <a:xfrm>
            <a:off x="284408" y="1104407"/>
            <a:ext cx="6399727" cy="5543505"/>
          </a:xfrm>
        </p:spPr>
        <p:txBody>
          <a:bodyPr>
            <a:normAutofit fontScale="77500" lnSpcReduction="20000"/>
          </a:bodyPr>
          <a:lstStyle/>
          <a:p>
            <a:r>
              <a:rPr lang="en-US" dirty="0"/>
              <a:t>Writers and artists were expected to </a:t>
            </a:r>
            <a:r>
              <a:rPr lang="en-US" b="1" dirty="0"/>
              <a:t>educate the masses</a:t>
            </a:r>
            <a:r>
              <a:rPr lang="en-US" dirty="0"/>
              <a:t>, not create artistic works for their own sake</a:t>
            </a:r>
          </a:p>
          <a:p>
            <a:r>
              <a:rPr lang="en-US" dirty="0"/>
              <a:t>1950 – traditional art allowed to continue alongside more modern; Soviet inspired art containing propagandist messages</a:t>
            </a:r>
          </a:p>
          <a:p>
            <a:r>
              <a:rPr lang="en-US" dirty="0"/>
              <a:t>Old style poetry also continued; plays and movies were overtly propagandist, and all literary works censored </a:t>
            </a:r>
          </a:p>
          <a:p>
            <a:r>
              <a:rPr lang="en-US" b="1" dirty="0"/>
              <a:t>Media</a:t>
            </a:r>
            <a:r>
              <a:rPr lang="en-US" dirty="0"/>
              <a:t> </a:t>
            </a:r>
            <a:r>
              <a:rPr lang="en-US" b="1" dirty="0"/>
              <a:t>was centralized  - </a:t>
            </a:r>
            <a:r>
              <a:rPr lang="en-US" b="1" dirty="0">
                <a:solidFill>
                  <a:srgbClr val="FF0000"/>
                </a:solidFill>
              </a:rPr>
              <a:t>Xinhua</a:t>
            </a:r>
            <a:r>
              <a:rPr lang="en-US" b="1" dirty="0"/>
              <a:t> </a:t>
            </a:r>
            <a:r>
              <a:rPr lang="en-US" dirty="0"/>
              <a:t>– state controlled news agency; the state controlled which news papers could be printed and published</a:t>
            </a:r>
          </a:p>
          <a:p>
            <a:r>
              <a:rPr lang="en-US" dirty="0"/>
              <a:t>1965 and after – art seen as extensions of class struggle – campaign against “old culture” </a:t>
            </a:r>
          </a:p>
          <a:p>
            <a:r>
              <a:rPr lang="en-US" dirty="0">
                <a:solidFill>
                  <a:srgbClr val="FF0000"/>
                </a:solidFill>
              </a:rPr>
              <a:t>Rigid censorship</a:t>
            </a:r>
            <a:r>
              <a:rPr lang="en-US" dirty="0"/>
              <a:t>, and sale / possession of foreign literature became punishable</a:t>
            </a:r>
          </a:p>
          <a:p>
            <a:r>
              <a:rPr lang="en-US" dirty="0"/>
              <a:t>Libraries and museums closed and  for 2 years, and only Mao’s Red Book was printed </a:t>
            </a:r>
          </a:p>
          <a:p>
            <a:endParaRPr lang="en-US" dirty="0"/>
          </a:p>
        </p:txBody>
      </p:sp>
      <p:pic>
        <p:nvPicPr>
          <p:cNvPr id="4" name="Picture 3"/>
          <p:cNvPicPr>
            <a:picLocks noChangeAspect="1"/>
          </p:cNvPicPr>
          <p:nvPr/>
        </p:nvPicPr>
        <p:blipFill>
          <a:blip r:embed="rId2"/>
          <a:stretch>
            <a:fillRect/>
          </a:stretch>
        </p:blipFill>
        <p:spPr>
          <a:xfrm>
            <a:off x="6477000" y="3790413"/>
            <a:ext cx="5715000" cy="2857500"/>
          </a:xfrm>
          <a:prstGeom prst="rect">
            <a:avLst/>
          </a:prstGeom>
        </p:spPr>
      </p:pic>
    </p:spTree>
    <p:extLst>
      <p:ext uri="{BB962C8B-B14F-4D97-AF65-F5344CB8AC3E}">
        <p14:creationId xmlns:p14="http://schemas.microsoft.com/office/powerpoint/2010/main" val="2001214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accent1">
                  <a:lumMod val="20000"/>
                  <a:lumOff val="80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path path="circle">
              <a:fillToRect l="50000" t="50000" r="50000" b="50000"/>
            </a:path>
            <a:tileRect/>
          </a:gradFill>
        </p:spPr>
        <p:txBody>
          <a:bodyPr/>
          <a:lstStyle/>
          <a:p>
            <a:pPr algn="ctr"/>
            <a:r>
              <a:rPr lang="en-US" b="1" dirty="0">
                <a:solidFill>
                  <a:srgbClr val="FF0000"/>
                </a:solidFill>
              </a:rPr>
              <a:t>What was the position of Women in Mao’s China?</a:t>
            </a:r>
          </a:p>
        </p:txBody>
      </p:sp>
      <p:sp>
        <p:nvSpPr>
          <p:cNvPr id="3" name="Content Placeholder 2"/>
          <p:cNvSpPr>
            <a:spLocks noGrp="1"/>
          </p:cNvSpPr>
          <p:nvPr>
            <p:ph idx="1"/>
          </p:nvPr>
        </p:nvSpPr>
        <p:spPr>
          <a:xfrm>
            <a:off x="347730" y="1416676"/>
            <a:ext cx="11006070" cy="5293217"/>
          </a:xfrm>
        </p:spPr>
        <p:txBody>
          <a:bodyPr>
            <a:normAutofit fontScale="92500" lnSpcReduction="10000"/>
          </a:bodyPr>
          <a:lstStyle/>
          <a:p>
            <a:r>
              <a:rPr lang="en-US" dirty="0"/>
              <a:t>CCP advocated </a:t>
            </a:r>
            <a:r>
              <a:rPr lang="en-US" b="1" dirty="0">
                <a:solidFill>
                  <a:srgbClr val="FF0000"/>
                </a:solidFill>
              </a:rPr>
              <a:t>women equality</a:t>
            </a:r>
          </a:p>
          <a:p>
            <a:r>
              <a:rPr lang="en-US" dirty="0"/>
              <a:t>1950 – traditional practice of killing unwanted baby girls officially outlawed and abolished, foot binding outlawed, and girls </a:t>
            </a:r>
            <a:r>
              <a:rPr lang="en-US" dirty="0">
                <a:solidFill>
                  <a:srgbClr val="FF0000"/>
                </a:solidFill>
              </a:rPr>
              <a:t>expected to go to school</a:t>
            </a:r>
            <a:r>
              <a:rPr lang="en-US" dirty="0"/>
              <a:t>, and women to work outside of home</a:t>
            </a:r>
          </a:p>
          <a:p>
            <a:r>
              <a:rPr lang="en-US" dirty="0">
                <a:solidFill>
                  <a:srgbClr val="FF0000"/>
                </a:solidFill>
              </a:rPr>
              <a:t>1950 Marriage Law </a:t>
            </a:r>
            <a:r>
              <a:rPr lang="en-US" dirty="0"/>
              <a:t>– forbade arranged marriages and child betrothals </a:t>
            </a:r>
          </a:p>
          <a:p>
            <a:r>
              <a:rPr lang="en-US" dirty="0">
                <a:solidFill>
                  <a:srgbClr val="FF0000"/>
                </a:solidFill>
              </a:rPr>
              <a:t>1953 Election Law </a:t>
            </a:r>
            <a:r>
              <a:rPr lang="en-US" dirty="0"/>
              <a:t>– gave women right to vote, and some joined the government </a:t>
            </a:r>
          </a:p>
          <a:p>
            <a:r>
              <a:rPr lang="en-US" dirty="0"/>
              <a:t>From 1950 on women had the same property rights as men</a:t>
            </a:r>
          </a:p>
          <a:p>
            <a:r>
              <a:rPr lang="en-US" dirty="0"/>
              <a:t>However, policies towards women  not always positive:</a:t>
            </a:r>
          </a:p>
          <a:p>
            <a:pPr lvl="1"/>
            <a:r>
              <a:rPr lang="en-US" dirty="0"/>
              <a:t>Huge increases in number of divorces</a:t>
            </a:r>
          </a:p>
          <a:p>
            <a:pPr lvl="1"/>
            <a:r>
              <a:rPr lang="en-US" dirty="0"/>
              <a:t>More burden: acting as workers and mothers</a:t>
            </a:r>
          </a:p>
          <a:p>
            <a:pPr lvl="1"/>
            <a:r>
              <a:rPr lang="en-US" dirty="0"/>
              <a:t>Only 13% of party membership</a:t>
            </a:r>
          </a:p>
          <a:p>
            <a:pPr lvl="1"/>
            <a:r>
              <a:rPr lang="en-US" dirty="0"/>
              <a:t>Communes undermined family unit </a:t>
            </a:r>
          </a:p>
          <a:p>
            <a:pPr marL="0" indent="0">
              <a:buNone/>
            </a:pPr>
            <a:endParaRPr lang="en-US" dirty="0"/>
          </a:p>
        </p:txBody>
      </p:sp>
    </p:spTree>
    <p:extLst>
      <p:ext uri="{BB962C8B-B14F-4D97-AF65-F5344CB8AC3E}">
        <p14:creationId xmlns:p14="http://schemas.microsoft.com/office/powerpoint/2010/main" val="19792953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908847" y="862885"/>
            <a:ext cx="8579118" cy="5377053"/>
          </a:xfrm>
          <a:prstGeom prst="rect">
            <a:avLst/>
          </a:prstGeom>
        </p:spPr>
      </p:pic>
    </p:spTree>
    <p:extLst>
      <p:ext uri="{BB962C8B-B14F-4D97-AF65-F5344CB8AC3E}">
        <p14:creationId xmlns:p14="http://schemas.microsoft.com/office/powerpoint/2010/main" val="42329737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How were social, religious, and ethnic minorities treated within Mao’s communist state? </a:t>
            </a:r>
          </a:p>
        </p:txBody>
      </p:sp>
      <p:sp>
        <p:nvSpPr>
          <p:cNvPr id="3" name="Content Placeholder 2"/>
          <p:cNvSpPr>
            <a:spLocks noGrp="1"/>
          </p:cNvSpPr>
          <p:nvPr>
            <p:ph idx="1"/>
          </p:nvPr>
        </p:nvSpPr>
        <p:spPr/>
        <p:txBody>
          <a:bodyPr>
            <a:normAutofit fontScale="92500"/>
          </a:bodyPr>
          <a:lstStyle/>
          <a:p>
            <a:r>
              <a:rPr lang="en-US" dirty="0"/>
              <a:t>Persecution again bourgeois, religious groups, non-Han ethnicity (like Tibetans), etc. </a:t>
            </a:r>
          </a:p>
          <a:p>
            <a:r>
              <a:rPr lang="en-US" dirty="0"/>
              <a:t>1940s – Mao promised minorities independence, but changed his mind once in power</a:t>
            </a:r>
          </a:p>
          <a:p>
            <a:r>
              <a:rPr lang="en-US" b="1" dirty="0">
                <a:solidFill>
                  <a:srgbClr val="FF0000"/>
                </a:solidFill>
              </a:rPr>
              <a:t>Tibet </a:t>
            </a:r>
            <a:r>
              <a:rPr lang="en-US" dirty="0"/>
              <a:t>forced into PRC in 1950/ Buddhist culture was suppressed and ethnic groups were forced to accept communist rule</a:t>
            </a:r>
          </a:p>
          <a:p>
            <a:r>
              <a:rPr lang="en-US" dirty="0"/>
              <a:t>From </a:t>
            </a:r>
            <a:r>
              <a:rPr lang="en-US" dirty="0">
                <a:solidFill>
                  <a:srgbClr val="FF0000"/>
                </a:solidFill>
              </a:rPr>
              <a:t>1959, oppression increased</a:t>
            </a:r>
          </a:p>
          <a:p>
            <a:pPr lvl="1"/>
            <a:r>
              <a:rPr lang="en-US" dirty="0"/>
              <a:t>Tibet national uprising because the government wanted to outlaw their culture – imposed extreme policies that affected Tibetan economy, and self-sufficiency  negatively leading to a famine, in which ¼ of Tibetan population died</a:t>
            </a:r>
          </a:p>
          <a:p>
            <a:pPr lvl="1"/>
            <a:r>
              <a:rPr lang="en-US" dirty="0"/>
              <a:t>1974 – PLA forced closures of mosques and burned religious books </a:t>
            </a:r>
          </a:p>
        </p:txBody>
      </p:sp>
    </p:spTree>
    <p:extLst>
      <p:ext uri="{BB962C8B-B14F-4D97-AF65-F5344CB8AC3E}">
        <p14:creationId xmlns:p14="http://schemas.microsoft.com/office/powerpoint/2010/main" val="31750653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37" y="0"/>
            <a:ext cx="10515600" cy="1325563"/>
          </a:xfrm>
        </p:spPr>
        <p:txBody>
          <a:bodyPr/>
          <a:lstStyle/>
          <a:p>
            <a:r>
              <a:rPr lang="en-US" dirty="0"/>
              <a:t>1959, Tibetan Uprising </a:t>
            </a:r>
          </a:p>
        </p:txBody>
      </p:sp>
      <p:pic>
        <p:nvPicPr>
          <p:cNvPr id="4" name="Content Placeholder 3"/>
          <p:cNvPicPr>
            <a:picLocks noGrp="1" noChangeAspect="1"/>
          </p:cNvPicPr>
          <p:nvPr>
            <p:ph idx="1"/>
          </p:nvPr>
        </p:nvPicPr>
        <p:blipFill>
          <a:blip r:embed="rId2"/>
          <a:stretch>
            <a:fillRect/>
          </a:stretch>
        </p:blipFill>
        <p:spPr>
          <a:xfrm>
            <a:off x="3979572" y="1106295"/>
            <a:ext cx="7469746" cy="5751705"/>
          </a:xfrm>
          <a:prstGeom prst="rect">
            <a:avLst/>
          </a:prstGeom>
        </p:spPr>
      </p:pic>
    </p:spTree>
    <p:extLst>
      <p:ext uri="{BB962C8B-B14F-4D97-AF65-F5344CB8AC3E}">
        <p14:creationId xmlns:p14="http://schemas.microsoft.com/office/powerpoint/2010/main" val="3569333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1"/>
          <p:cNvSpPr>
            <a:spLocks noGrp="1"/>
          </p:cNvSpPr>
          <p:nvPr>
            <p:ph idx="4294967295"/>
          </p:nvPr>
        </p:nvSpPr>
        <p:spPr>
          <a:xfrm>
            <a:off x="1524000" y="1295400"/>
            <a:ext cx="4572000" cy="4802188"/>
          </a:xfrm>
        </p:spPr>
        <p:txBody>
          <a:bodyPr>
            <a:normAutofit/>
          </a:bodyPr>
          <a:lstStyle/>
          <a:p>
            <a:pPr indent="-273050">
              <a:defRPr/>
            </a:pPr>
            <a:r>
              <a:rPr lang="en-US" dirty="0"/>
              <a:t>Born in 1893 in </a:t>
            </a:r>
            <a:r>
              <a:rPr lang="en-US" dirty="0" err="1"/>
              <a:t>Shaoshan</a:t>
            </a:r>
            <a:r>
              <a:rPr lang="en-US" dirty="0"/>
              <a:t>, China</a:t>
            </a:r>
          </a:p>
          <a:p>
            <a:pPr indent="-273050">
              <a:defRPr/>
            </a:pPr>
            <a:r>
              <a:rPr lang="en-US" dirty="0"/>
              <a:t>His father was a poor peasant who was able to become a landowner and businessman</a:t>
            </a:r>
          </a:p>
          <a:p>
            <a:pPr indent="-273050">
              <a:defRPr/>
            </a:pPr>
            <a:r>
              <a:rPr lang="en-US" dirty="0"/>
              <a:t>Received a basic education and learned a lot about political and economic problems in China (e.g. widespread famines)</a:t>
            </a:r>
          </a:p>
        </p:txBody>
      </p:sp>
      <p:sp>
        <p:nvSpPr>
          <p:cNvPr id="3" name="Title 2"/>
          <p:cNvSpPr>
            <a:spLocks noGrp="1"/>
          </p:cNvSpPr>
          <p:nvPr>
            <p:ph type="title" idx="4294967295"/>
          </p:nvPr>
        </p:nvSpPr>
        <p:spPr>
          <a:xfrm>
            <a:off x="1524000" y="152400"/>
            <a:ext cx="8229600" cy="1219200"/>
          </a:xfrm>
          <a:ln w="6350" cap="rnd"/>
        </p:spPr>
        <p:txBody>
          <a:bodyPr anchorCtr="0">
            <a:normAutofit/>
          </a:bodyPr>
          <a:lstStyle/>
          <a:p>
            <a:pPr>
              <a:defRPr/>
            </a:pPr>
            <a:r>
              <a:rPr lang="en-US" b="1" spc="-100" dirty="0">
                <a:ln w="3200">
                  <a:solidFill>
                    <a:schemeClr val="bg2">
                      <a:shade val="75000"/>
                      <a:alpha val="25000"/>
                    </a:schemeClr>
                  </a:solidFill>
                  <a:prstDash val="solid"/>
                  <a:round/>
                </a:ln>
                <a:solidFill>
                  <a:srgbClr val="FF0000"/>
                </a:solidFill>
                <a:effectLst>
                  <a:innerShdw blurRad="50800" dist="25400" dir="13500000">
                    <a:prstClr val="black">
                      <a:alpha val="70000"/>
                    </a:prstClr>
                  </a:innerShdw>
                </a:effectLst>
              </a:rPr>
              <a:t>Mao’s Early Life</a:t>
            </a:r>
          </a:p>
        </p:txBody>
      </p:sp>
      <p:pic>
        <p:nvPicPr>
          <p:cNvPr id="12292" name="Picture 4" descr="mao-zed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1" y="1524000"/>
            <a:ext cx="35083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98776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To what extent was authoritarian control achieved? </a:t>
            </a:r>
          </a:p>
        </p:txBody>
      </p:sp>
      <p:sp>
        <p:nvSpPr>
          <p:cNvPr id="3" name="Content Placeholder 2"/>
          <p:cNvSpPr>
            <a:spLocks noGrp="1"/>
          </p:cNvSpPr>
          <p:nvPr>
            <p:ph idx="1"/>
          </p:nvPr>
        </p:nvSpPr>
        <p:spPr/>
        <p:txBody>
          <a:bodyPr>
            <a:normAutofit fontScale="92500" lnSpcReduction="20000"/>
          </a:bodyPr>
          <a:lstStyle/>
          <a:p>
            <a:r>
              <a:rPr lang="en-US" dirty="0"/>
              <a:t>Mao’s state meets most criteria for authoritarianism: </a:t>
            </a:r>
          </a:p>
          <a:p>
            <a:pPr lvl="1"/>
            <a:r>
              <a:rPr lang="en-US" dirty="0"/>
              <a:t>Mao came to power through the Civil War – never elected</a:t>
            </a:r>
          </a:p>
          <a:p>
            <a:pPr lvl="1"/>
            <a:r>
              <a:rPr lang="en-US" dirty="0"/>
              <a:t>Expected blind submission to his authority </a:t>
            </a:r>
          </a:p>
          <a:p>
            <a:pPr lvl="1"/>
            <a:r>
              <a:rPr lang="en-US" dirty="0"/>
              <a:t>No room for individual thought or action</a:t>
            </a:r>
          </a:p>
          <a:p>
            <a:pPr lvl="1"/>
            <a:r>
              <a:rPr lang="en-US" dirty="0"/>
              <a:t>One-party state with no elected authorities at national level – orders passed through strong chain of party command</a:t>
            </a:r>
          </a:p>
          <a:p>
            <a:pPr lvl="1"/>
            <a:r>
              <a:rPr lang="en-US" dirty="0"/>
              <a:t>Mao’s power arbitrary  according to his ideological beliefs</a:t>
            </a:r>
          </a:p>
          <a:p>
            <a:pPr lvl="1"/>
            <a:r>
              <a:rPr lang="en-US" dirty="0"/>
              <a:t>Political and Civil rights were non-existent </a:t>
            </a:r>
          </a:p>
          <a:p>
            <a:pPr lvl="1"/>
            <a:r>
              <a:rPr lang="en-US" dirty="0"/>
              <a:t>Tight control of media </a:t>
            </a:r>
          </a:p>
          <a:p>
            <a:r>
              <a:rPr lang="en-US" dirty="0"/>
              <a:t>However, Mao did tolerate same pluralism from ethnic and religious minorities (even though state sanctioned)</a:t>
            </a:r>
          </a:p>
          <a:p>
            <a:r>
              <a:rPr lang="en-US" dirty="0"/>
              <a:t>Authoritarian control varied in intensity </a:t>
            </a:r>
          </a:p>
          <a:p>
            <a:r>
              <a:rPr lang="en-US" dirty="0"/>
              <a:t>Inability to control Red Guards </a:t>
            </a:r>
          </a:p>
          <a:p>
            <a:pPr lvl="1"/>
            <a:endParaRPr lang="en-US" dirty="0"/>
          </a:p>
        </p:txBody>
      </p:sp>
    </p:spTree>
    <p:extLst>
      <p:ext uri="{BB962C8B-B14F-4D97-AF65-F5344CB8AC3E}">
        <p14:creationId xmlns:p14="http://schemas.microsoft.com/office/powerpoint/2010/main" val="17685312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What kind of ruler was Mao? Historiography </a:t>
            </a:r>
          </a:p>
        </p:txBody>
      </p:sp>
      <p:sp>
        <p:nvSpPr>
          <p:cNvPr id="3" name="Content Placeholder 2"/>
          <p:cNvSpPr>
            <a:spLocks noGrp="1"/>
          </p:cNvSpPr>
          <p:nvPr>
            <p:ph idx="1"/>
          </p:nvPr>
        </p:nvSpPr>
        <p:spPr>
          <a:xfrm>
            <a:off x="838200" y="1287886"/>
            <a:ext cx="10515600" cy="5409127"/>
          </a:xfrm>
        </p:spPr>
        <p:txBody>
          <a:bodyPr>
            <a:normAutofit fontScale="92500" lnSpcReduction="20000"/>
          </a:bodyPr>
          <a:lstStyle/>
          <a:p>
            <a:r>
              <a:rPr lang="en-US" dirty="0"/>
              <a:t>Some left leaning authors suggested that Mao was a visionary reformer whose mistakes were outweighed by positive achievements </a:t>
            </a:r>
          </a:p>
          <a:p>
            <a:r>
              <a:rPr lang="en-US" dirty="0"/>
              <a:t>Jean-Paul Sartre – Mao was “profoundly moral”</a:t>
            </a:r>
          </a:p>
          <a:p>
            <a:r>
              <a:rPr lang="en-US" dirty="0"/>
              <a:t>Some saw Mao as liberator, hero </a:t>
            </a:r>
          </a:p>
          <a:p>
            <a:r>
              <a:rPr lang="en-US" dirty="0"/>
              <a:t>Historian </a:t>
            </a:r>
            <a:r>
              <a:rPr lang="en-US" b="1" dirty="0">
                <a:solidFill>
                  <a:srgbClr val="FF0000"/>
                </a:solidFill>
              </a:rPr>
              <a:t>Stuart </a:t>
            </a:r>
            <a:r>
              <a:rPr lang="en-US" b="1" dirty="0" err="1">
                <a:solidFill>
                  <a:srgbClr val="FF0000"/>
                </a:solidFill>
              </a:rPr>
              <a:t>Schram</a:t>
            </a:r>
            <a:r>
              <a:rPr lang="en-US" b="1" dirty="0">
                <a:solidFill>
                  <a:srgbClr val="FF0000"/>
                </a:solidFill>
              </a:rPr>
              <a:t> </a:t>
            </a:r>
            <a:r>
              <a:rPr lang="en-US" dirty="0"/>
              <a:t>– praised Mao’s “unique vision”, and “strong nationalism” </a:t>
            </a:r>
          </a:p>
          <a:p>
            <a:r>
              <a:rPr lang="en-US" dirty="0"/>
              <a:t>Much of the above writings were published before the cultural revolution, since then more criticism but most felt that Mao should not be regarded as harshly as Hitler of Stalin until recently</a:t>
            </a:r>
          </a:p>
          <a:p>
            <a:r>
              <a:rPr lang="en-US" dirty="0"/>
              <a:t>Some historians countered these views  because 30 to 40 million </a:t>
            </a:r>
            <a:r>
              <a:rPr lang="en-US"/>
              <a:t>people starved </a:t>
            </a:r>
            <a:r>
              <a:rPr lang="en-US" dirty="0"/>
              <a:t>to death during the Great Leap Forward</a:t>
            </a:r>
          </a:p>
          <a:p>
            <a:r>
              <a:rPr lang="en-US" dirty="0"/>
              <a:t>Chang accused Mao as the Greatest murderer in human history, responsible for </a:t>
            </a:r>
            <a:r>
              <a:rPr lang="en-US" b="1" dirty="0">
                <a:solidFill>
                  <a:srgbClr val="FF0000"/>
                </a:solidFill>
              </a:rPr>
              <a:t>70 million deaths </a:t>
            </a:r>
          </a:p>
          <a:p>
            <a:r>
              <a:rPr lang="en-US" dirty="0"/>
              <a:t>Mao persecuted individuals because of their thoughts  </a:t>
            </a:r>
          </a:p>
        </p:txBody>
      </p:sp>
    </p:spTree>
    <p:extLst>
      <p:ext uri="{BB962C8B-B14F-4D97-AF65-F5344CB8AC3E}">
        <p14:creationId xmlns:p14="http://schemas.microsoft.com/office/powerpoint/2010/main" val="1743854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1"/>
          <p:cNvSpPr>
            <a:spLocks noGrp="1"/>
          </p:cNvSpPr>
          <p:nvPr>
            <p:ph idx="4294967295"/>
          </p:nvPr>
        </p:nvSpPr>
        <p:spPr>
          <a:xfrm>
            <a:off x="412124" y="1371600"/>
            <a:ext cx="8422783" cy="5080715"/>
          </a:xfrm>
        </p:spPr>
        <p:txBody>
          <a:bodyPr>
            <a:normAutofit fontScale="92500"/>
          </a:bodyPr>
          <a:lstStyle/>
          <a:p>
            <a:pPr indent="-273050">
              <a:defRPr/>
            </a:pPr>
            <a:r>
              <a:rPr lang="en-US" sz="2400" dirty="0"/>
              <a:t>Moved to Beijing in 1918 and worked for a Marxist thinker; </a:t>
            </a:r>
          </a:p>
          <a:p>
            <a:pPr indent="-273050">
              <a:defRPr/>
            </a:pPr>
            <a:r>
              <a:rPr lang="en-US" sz="2400" dirty="0"/>
              <a:t>Came to believe that </a:t>
            </a:r>
            <a:r>
              <a:rPr lang="en-US" sz="2400" dirty="0">
                <a:solidFill>
                  <a:srgbClr val="FF0000"/>
                </a:solidFill>
              </a:rPr>
              <a:t>all power grows out of the barrel of a gun </a:t>
            </a:r>
            <a:r>
              <a:rPr lang="en-US" sz="2400" dirty="0"/>
              <a:t>and </a:t>
            </a:r>
            <a:r>
              <a:rPr lang="en-US" sz="2400" b="1" dirty="0">
                <a:solidFill>
                  <a:srgbClr val="FF0000"/>
                </a:solidFill>
              </a:rPr>
              <a:t>that violence was the only way to achieve change in China </a:t>
            </a:r>
          </a:p>
          <a:p>
            <a:pPr indent="-273050">
              <a:defRPr/>
            </a:pPr>
            <a:r>
              <a:rPr lang="en-US" sz="2400" dirty="0"/>
              <a:t>Quickly became a strong believer in Communism and edited radical magazines, organized trade unions, and started schools of his own.</a:t>
            </a:r>
          </a:p>
          <a:p>
            <a:pPr indent="-273050">
              <a:defRPr/>
            </a:pPr>
            <a:r>
              <a:rPr lang="en-US" sz="2400" dirty="0"/>
              <a:t>Russians encouraged the formation of </a:t>
            </a:r>
            <a:r>
              <a:rPr lang="en-US" sz="2400" b="1" dirty="0">
                <a:solidFill>
                  <a:srgbClr val="FF0000"/>
                </a:solidFill>
              </a:rPr>
              <a:t>Chinese Communist Party (CCP) in 1921 </a:t>
            </a:r>
          </a:p>
          <a:p>
            <a:pPr indent="-273050">
              <a:defRPr/>
            </a:pPr>
            <a:r>
              <a:rPr lang="en-US" sz="2400" dirty="0"/>
              <a:t>CCP led by Chen </a:t>
            </a:r>
            <a:r>
              <a:rPr lang="en-US" sz="2400" dirty="0" err="1"/>
              <a:t>Duxiu</a:t>
            </a:r>
            <a:r>
              <a:rPr lang="en-US" sz="2400" dirty="0"/>
              <a:t> and Li </a:t>
            </a:r>
            <a:r>
              <a:rPr lang="en-US" sz="2400" dirty="0" err="1"/>
              <a:t>Dazhao</a:t>
            </a:r>
            <a:r>
              <a:rPr lang="en-US" sz="2400" dirty="0"/>
              <a:t> but Mao one of the first 12 delegates who attended the first national Congress of the party in July 1921 </a:t>
            </a:r>
          </a:p>
          <a:p>
            <a:pPr indent="-273050">
              <a:defRPr/>
            </a:pPr>
            <a:r>
              <a:rPr lang="en-US" sz="2400" dirty="0"/>
              <a:t>CCP joined GMD to fight off “imperialists”/ in 1924 Mao elected to Central Committee of CCP and GMD</a:t>
            </a:r>
          </a:p>
          <a:p>
            <a:pPr indent="-273050">
              <a:defRPr/>
            </a:pPr>
            <a:r>
              <a:rPr lang="en-US" sz="2400" dirty="0"/>
              <a:t>Jiang broke off alliance in 1927, Mao developed his own brand of Communism  in rural areas </a:t>
            </a:r>
          </a:p>
        </p:txBody>
      </p:sp>
      <p:sp>
        <p:nvSpPr>
          <p:cNvPr id="3" name="Title 2"/>
          <p:cNvSpPr>
            <a:spLocks noGrp="1"/>
          </p:cNvSpPr>
          <p:nvPr>
            <p:ph type="title" idx="4294967295"/>
          </p:nvPr>
        </p:nvSpPr>
        <p:spPr>
          <a:xfrm>
            <a:off x="412124" y="152400"/>
            <a:ext cx="9341476" cy="1219200"/>
          </a:xfrm>
          <a:ln w="6350" cap="rnd"/>
        </p:spPr>
        <p:txBody>
          <a:bodyPr anchorCtr="0">
            <a:normAutofit fontScale="90000"/>
          </a:bodyPr>
          <a:lstStyle/>
          <a:p>
            <a:pPr>
              <a:defRPr/>
            </a:pPr>
            <a:r>
              <a:rPr lang="en-US" dirty="0"/>
              <a:t>How did Mao Zedong achieve leadership of the Chinese Communist Party? </a:t>
            </a:r>
            <a:endParaRPr lang="en-US" b="1" spc="-100" dirty="0">
              <a:ln w="3200">
                <a:solidFill>
                  <a:schemeClr val="bg2">
                    <a:shade val="75000"/>
                    <a:alpha val="25000"/>
                  </a:schemeClr>
                </a:solidFill>
                <a:prstDash val="solid"/>
                <a:round/>
              </a:ln>
              <a:solidFill>
                <a:srgbClr val="FF0000"/>
              </a:solidFill>
              <a:effectLst>
                <a:innerShdw blurRad="50800" dist="25400" dir="13500000">
                  <a:prstClr val="black">
                    <a:alpha val="70000"/>
                  </a:prstClr>
                </a:innerShdw>
              </a:effectLst>
            </a:endParaRPr>
          </a:p>
        </p:txBody>
      </p:sp>
      <p:pic>
        <p:nvPicPr>
          <p:cNvPr id="1741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81526" y="152400"/>
            <a:ext cx="12033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mao-zed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4907" y="2756079"/>
            <a:ext cx="3357093" cy="410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7725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90661" y="1314451"/>
            <a:ext cx="6100291" cy="5086349"/>
          </a:xfrm>
        </p:spPr>
        <p:txBody>
          <a:bodyPr>
            <a:normAutofit/>
          </a:bodyPr>
          <a:lstStyle/>
          <a:p>
            <a:pPr indent="-273050">
              <a:defRPr/>
            </a:pPr>
            <a:r>
              <a:rPr lang="en-US" sz="2400" dirty="0"/>
              <a:t>Mao went back to his hometown and had very little communication with the Party</a:t>
            </a:r>
          </a:p>
          <a:p>
            <a:pPr indent="-273050">
              <a:defRPr/>
            </a:pPr>
            <a:r>
              <a:rPr lang="en-US" sz="2400" dirty="0"/>
              <a:t>He studied the peasants and learned about their financial situation and the ways they were being abused by the landowning class</a:t>
            </a:r>
          </a:p>
          <a:p>
            <a:pPr indent="-273050">
              <a:defRPr/>
            </a:pPr>
            <a:r>
              <a:rPr lang="en-US" sz="2400" dirty="0"/>
              <a:t>His new knowledge of the peasants allowed him to rise again as a leader in the Party, where he advocated that peasants should lead the revolution</a:t>
            </a:r>
          </a:p>
          <a:p>
            <a:pPr indent="-273050">
              <a:defRPr/>
            </a:pPr>
            <a:r>
              <a:rPr lang="en-US" sz="2400" dirty="0"/>
              <a:t>Attempts (unsuccessfully) peasant revolt in Hunan in 1927; after which he led his followers into the mountains and formed the Red Army </a:t>
            </a:r>
          </a:p>
        </p:txBody>
      </p:sp>
      <p:sp>
        <p:nvSpPr>
          <p:cNvPr id="3" name="Title 2"/>
          <p:cNvSpPr>
            <a:spLocks noGrp="1"/>
          </p:cNvSpPr>
          <p:nvPr>
            <p:ph type="title" idx="4294967295"/>
          </p:nvPr>
        </p:nvSpPr>
        <p:spPr>
          <a:xfrm>
            <a:off x="1524000" y="152400"/>
            <a:ext cx="8229600" cy="1219200"/>
          </a:xfrm>
          <a:ln w="6350" cap="rnd"/>
        </p:spPr>
        <p:txBody>
          <a:bodyPr anchorCtr="0">
            <a:normAutofit/>
          </a:bodyPr>
          <a:lstStyle/>
          <a:p>
            <a:pPr>
              <a:defRPr/>
            </a:pPr>
            <a:r>
              <a:rPr lang="en-US" b="1" spc="-100" dirty="0">
                <a:ln w="3200">
                  <a:solidFill>
                    <a:schemeClr val="bg2">
                      <a:shade val="75000"/>
                      <a:alpha val="25000"/>
                    </a:schemeClr>
                  </a:solidFill>
                  <a:prstDash val="solid"/>
                  <a:round/>
                </a:ln>
                <a:solidFill>
                  <a:srgbClr val="FF0000"/>
                </a:solidFill>
                <a:effectLst>
                  <a:innerShdw blurRad="50800" dist="25400" dir="13500000">
                    <a:prstClr val="black">
                      <a:alpha val="70000"/>
                    </a:prstClr>
                  </a:innerShdw>
                </a:effectLst>
              </a:rPr>
              <a:t>Mao’s Focus on the Peasants</a:t>
            </a:r>
          </a:p>
        </p:txBody>
      </p:sp>
      <p:pic>
        <p:nvPicPr>
          <p:cNvPr id="1946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16825" y="1371601"/>
            <a:ext cx="292735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9223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DC8281CB00BD438BD1B3106515BC45" ma:contentTypeVersion="34" ma:contentTypeDescription="Create a new document." ma:contentTypeScope="" ma:versionID="181681971fe6a39c7cb36c5c76a78b48">
  <xsd:schema xmlns:xsd="http://www.w3.org/2001/XMLSchema" xmlns:xs="http://www.w3.org/2001/XMLSchema" xmlns:p="http://schemas.microsoft.com/office/2006/metadata/properties" xmlns:ns3="eea96a66-d6c2-4d9c-af83-8babcc46a729" xmlns:ns4="bbce7efe-5611-445c-8ca3-4062a23aca31" targetNamespace="http://schemas.microsoft.com/office/2006/metadata/properties" ma:root="true" ma:fieldsID="594a8d66fe1d16d56244cd8f6a6809f2" ns3:_="" ns4:_="">
    <xsd:import namespace="eea96a66-d6c2-4d9c-af83-8babcc46a729"/>
    <xsd:import namespace="bbce7efe-5611-445c-8ca3-4062a23aca31"/>
    <xsd:element name="properties">
      <xsd:complexType>
        <xsd:sequence>
          <xsd:element name="documentManagement">
            <xsd:complexType>
              <xsd:all>
                <xsd:element ref="ns3:SharedWithUsers" minOccurs="0"/>
                <xsd:element ref="ns3:SharingHintHash" minOccurs="0"/>
                <xsd:element ref="ns3:SharedWithDetails" minOccurs="0"/>
                <xsd:element ref="ns4:NotebookType" minOccurs="0"/>
                <xsd:element ref="ns4:FolderType" minOccurs="0"/>
                <xsd:element ref="ns4:Owner" minOccurs="0"/>
                <xsd:element ref="ns4:Teachers" minOccurs="0"/>
                <xsd:element ref="ns4:Students" minOccurs="0"/>
                <xsd:element ref="ns4:StudentGroups" minOccurs="0"/>
                <xsd:element ref="ns4:DefaultSectionNames" minOccurs="0"/>
                <xsd:element ref="ns4:AppVersion" minOccurs="0"/>
                <xsd:element ref="ns4:CultureName"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Templates"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TeamsChannelId" minOccurs="0"/>
                <xsd:element ref="ns4:IsNotebookLocked" minOccurs="0"/>
                <xsd:element ref="ns4:MediaServiceEventHashCode" minOccurs="0"/>
                <xsd:element ref="ns4:MediaServiceGenerationTime" minOccurs="0"/>
                <xsd:element ref="ns4:Math_Settings" minOccurs="0"/>
                <xsd:element ref="ns4:Distribution_Groups" minOccurs="0"/>
                <xsd:element ref="ns4:LMS_Mappings"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a96a66-d6c2-4d9c-af83-8babcc46a72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ce7efe-5611-445c-8ca3-4062a23aca31" elementFormDefault="qualified">
    <xsd:import namespace="http://schemas.microsoft.com/office/2006/documentManagement/types"/>
    <xsd:import namespace="http://schemas.microsoft.com/office/infopath/2007/PartnerControls"/>
    <xsd:element name="NotebookType" ma:index="11" nillable="true" ma:displayName="Notebook Type" ma:indexed="tru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eachers" ma:index="14"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5"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Groups" ma:index="16" nillable="true" ma:displayName="StudentGroups" ma:internalName="StudentGroups">
      <xsd:simpleType>
        <xsd:restriction base="dms:Note">
          <xsd:maxLength value="255"/>
        </xsd:restriction>
      </xsd:simpleType>
    </xsd:element>
    <xsd:element name="DefaultSectionNames" ma:index="17" nillable="true" ma:displayName="Default Section Names" ma:internalName="DefaultSectionNames">
      <xsd:simpleType>
        <xsd:restriction base="dms:Note">
          <xsd:maxLength value="255"/>
        </xsd:restriction>
      </xsd:simpleType>
    </xsd:element>
    <xsd:element name="AppVersion" ma:index="18" nillable="true" ma:displayName="App Version" ma:internalName="AppVersion">
      <xsd:simpleType>
        <xsd:restriction base="dms:Text"/>
      </xsd:simpleType>
    </xsd:element>
    <xsd:element name="CultureName" ma:index="19" nillable="true" ma:displayName="Culture Name" ma:internalName="CultureName">
      <xsd:simpleType>
        <xsd:restriction base="dms:Text"/>
      </xsd:simpleType>
    </xsd:element>
    <xsd:element name="Student_Groups" ma:index="2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1" nillable="true" ma:displayName="Invited Teachers" ma:internalName="Invited_Teachers">
      <xsd:simpleType>
        <xsd:restriction base="dms:Note">
          <xsd:maxLength value="255"/>
        </xsd:restriction>
      </xsd:simpleType>
    </xsd:element>
    <xsd:element name="Invited_Students" ma:index="22" nillable="true" ma:displayName="Invited Students" ma:internalName="Invited_Students">
      <xsd:simpleType>
        <xsd:restriction base="dms:Note">
          <xsd:maxLength value="255"/>
        </xsd:restriction>
      </xsd:simpleType>
    </xsd:element>
    <xsd:element name="Self_Registration_Enabled" ma:index="23" nillable="true" ma:displayName="Self Registration Enabled" ma:internalName="Self_Registration_Enabled">
      <xsd:simpleType>
        <xsd:restriction base="dms:Boolean"/>
      </xsd:simpleType>
    </xsd:element>
    <xsd:element name="Has_Teacher_Only_SectionGroup" ma:index="24" nillable="true" ma:displayName="Has Teacher Only SectionGroup" ma:internalName="Has_Teacher_Only_SectionGroup">
      <xsd:simpleType>
        <xsd:restriction base="dms:Boolean"/>
      </xsd:simpleType>
    </xsd:element>
    <xsd:element name="Is_Collaboration_Space_Locked" ma:index="25" nillable="true" ma:displayName="Is Collaboration Space Locked" ma:internalName="Is_Collaboration_Space_Locked">
      <xsd:simpleType>
        <xsd:restriction base="dms:Boolean"/>
      </xsd:simpleType>
    </xsd:element>
    <xsd:element name="Templates" ma:index="26" nillable="true" ma:displayName="Templates" ma:internalName="Templates">
      <xsd:simpleType>
        <xsd:restriction base="dms:Note">
          <xsd:maxLength value="255"/>
        </xsd:restriction>
      </xsd:simpleType>
    </xsd:element>
    <xsd:element name="MediaServiceMetadata" ma:index="27" nillable="true" ma:displayName="MediaServiceMetadata" ma:description="" ma:hidden="true" ma:internalName="MediaServiceMetadata" ma:readOnly="true">
      <xsd:simpleType>
        <xsd:restriction base="dms:Note"/>
      </xsd:simpleType>
    </xsd:element>
    <xsd:element name="MediaServiceFastMetadata" ma:index="28" nillable="true" ma:displayName="MediaServiceFastMetadata" ma:description="" ma:hidden="true" ma:internalName="MediaServiceFastMetadata" ma:readOnly="true">
      <xsd:simpleType>
        <xsd:restriction base="dms:Note"/>
      </xsd:simpleType>
    </xsd:element>
    <xsd:element name="MediaServiceDateTaken" ma:index="29" nillable="true" ma:displayName="MediaServiceDateTaken" ma:description="" ma:hidden="true" ma:internalName="MediaServiceDateTaken" ma:readOnly="true">
      <xsd:simpleType>
        <xsd:restriction base="dms:Text"/>
      </xsd:simpleType>
    </xsd:element>
    <xsd:element name="MediaServiceAutoTags" ma:index="30" nillable="true" ma:displayName="MediaServiceAutoTags" ma:description="" ma:internalName="MediaServiceAutoTags" ma:readOnly="true">
      <xsd:simpleType>
        <xsd:restriction base="dms:Text"/>
      </xsd:simpleType>
    </xsd:element>
    <xsd:element name="MediaServiceLocation" ma:index="31" nillable="true" ma:displayName="MediaServiceLocation" ma:description="" ma:internalName="MediaServiceLocation" ma:readOnly="true">
      <xsd:simpleType>
        <xsd:restriction base="dms:Text"/>
      </xsd:simpleType>
    </xsd:element>
    <xsd:element name="MediaServiceOCR" ma:index="32" nillable="true" ma:displayName="MediaServiceOCR" ma:internalName="MediaServiceOCR" ma:readOnly="true">
      <xsd:simpleType>
        <xsd:restriction base="dms:Note">
          <xsd:maxLength value="255"/>
        </xsd:restriction>
      </xsd:simpleType>
    </xsd:element>
    <xsd:element name="TeamsChannelId" ma:index="33" nillable="true" ma:displayName="Teams Channel Id" ma:internalName="TeamsChannelId">
      <xsd:simpleType>
        <xsd:restriction base="dms:Text"/>
      </xsd:simpleType>
    </xsd:element>
    <xsd:element name="IsNotebookLocked" ma:index="34" nillable="true" ma:displayName="Is Notebook Locked" ma:internalName="IsNotebookLocked">
      <xsd:simpleType>
        <xsd:restriction base="dms:Boolean"/>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ath_Settings" ma:index="37" nillable="true" ma:displayName="Math Settings" ma:internalName="Math_Settings">
      <xsd:simpleType>
        <xsd:restriction base="dms:Text"/>
      </xsd:simpleType>
    </xsd:element>
    <xsd:element name="Distribution_Groups" ma:index="38" nillable="true" ma:displayName="Distribution Groups" ma:internalName="Distribution_Groups">
      <xsd:simpleType>
        <xsd:restriction base="dms:Note">
          <xsd:maxLength value="255"/>
        </xsd:restriction>
      </xsd:simpleType>
    </xsd:element>
    <xsd:element name="LMS_Mappings" ma:index="39" nillable="true" ma:displayName="LMS Mappings" ma:internalName="LMS_Mappings">
      <xsd:simpleType>
        <xsd:restriction base="dms:Note">
          <xsd:maxLength value="255"/>
        </xsd:restriction>
      </xsd:simpleType>
    </xsd:element>
    <xsd:element name="MediaServiceAutoKeyPoints" ma:index="40" nillable="true" ma:displayName="MediaServiceAutoKeyPoints" ma:hidden="true" ma:internalName="MediaServiceAutoKeyPoints" ma:readOnly="true">
      <xsd:simpleType>
        <xsd:restriction base="dms:Note"/>
      </xsd:simpleType>
    </xsd:element>
    <xsd:element name="MediaServiceKeyPoints" ma:index="4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elf_Registration_Enabled xmlns="bbce7efe-5611-445c-8ca3-4062a23aca31" xsi:nil="true"/>
    <Students xmlns="bbce7efe-5611-445c-8ca3-4062a23aca31">
      <UserInfo>
        <DisplayName/>
        <AccountId xsi:nil="true"/>
        <AccountType/>
      </UserInfo>
    </Students>
    <CultureName xmlns="bbce7efe-5611-445c-8ca3-4062a23aca31" xsi:nil="true"/>
    <AppVersion xmlns="bbce7efe-5611-445c-8ca3-4062a23aca31" xsi:nil="true"/>
    <Invited_Teachers xmlns="bbce7efe-5611-445c-8ca3-4062a23aca31" xsi:nil="true"/>
    <IsNotebookLocked xmlns="bbce7efe-5611-445c-8ca3-4062a23aca31" xsi:nil="true"/>
    <Has_Teacher_Only_SectionGroup xmlns="bbce7efe-5611-445c-8ca3-4062a23aca31" xsi:nil="true"/>
    <NotebookType xmlns="bbce7efe-5611-445c-8ca3-4062a23aca31" xsi:nil="true"/>
    <FolderType xmlns="bbce7efe-5611-445c-8ca3-4062a23aca31" xsi:nil="true"/>
    <TeamsChannelId xmlns="bbce7efe-5611-445c-8ca3-4062a23aca31" xsi:nil="true"/>
    <DefaultSectionNames xmlns="bbce7efe-5611-445c-8ca3-4062a23aca31" xsi:nil="true"/>
    <Math_Settings xmlns="bbce7efe-5611-445c-8ca3-4062a23aca31" xsi:nil="true"/>
    <Owner xmlns="bbce7efe-5611-445c-8ca3-4062a23aca31">
      <UserInfo>
        <DisplayName/>
        <AccountId xsi:nil="true"/>
        <AccountType/>
      </UserInfo>
    </Owner>
    <Invited_Students xmlns="bbce7efe-5611-445c-8ca3-4062a23aca31" xsi:nil="true"/>
    <Is_Collaboration_Space_Locked xmlns="bbce7efe-5611-445c-8ca3-4062a23aca31" xsi:nil="true"/>
    <Templates xmlns="bbce7efe-5611-445c-8ca3-4062a23aca31" xsi:nil="true"/>
    <StudentGroups xmlns="bbce7efe-5611-445c-8ca3-4062a23aca31" xsi:nil="true"/>
    <Distribution_Groups xmlns="bbce7efe-5611-445c-8ca3-4062a23aca31" xsi:nil="true"/>
    <LMS_Mappings xmlns="bbce7efe-5611-445c-8ca3-4062a23aca31" xsi:nil="true"/>
    <Teachers xmlns="bbce7efe-5611-445c-8ca3-4062a23aca31">
      <UserInfo>
        <DisplayName/>
        <AccountId xsi:nil="true"/>
        <AccountType/>
      </UserInfo>
    </Teachers>
    <Student_Groups xmlns="bbce7efe-5611-445c-8ca3-4062a23aca31">
      <UserInfo>
        <DisplayName/>
        <AccountId xsi:nil="true"/>
        <AccountType/>
      </UserInfo>
    </Student_Groups>
  </documentManagement>
</p:properties>
</file>

<file path=customXml/itemProps1.xml><?xml version="1.0" encoding="utf-8"?>
<ds:datastoreItem xmlns:ds="http://schemas.openxmlformats.org/officeDocument/2006/customXml" ds:itemID="{95A436E0-86CF-4D10-834F-33F2A4ABD5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a96a66-d6c2-4d9c-af83-8babcc46a729"/>
    <ds:schemaRef ds:uri="bbce7efe-5611-445c-8ca3-4062a23aca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059232-BEA8-476C-B17C-4B9A7119E44B}">
  <ds:schemaRefs>
    <ds:schemaRef ds:uri="http://schemas.microsoft.com/sharepoint/v3/contenttype/forms"/>
  </ds:schemaRefs>
</ds:datastoreItem>
</file>

<file path=customXml/itemProps3.xml><?xml version="1.0" encoding="utf-8"?>
<ds:datastoreItem xmlns:ds="http://schemas.openxmlformats.org/officeDocument/2006/customXml" ds:itemID="{0CB75FB4-A95D-4AD0-B926-24086C32B744}">
  <ds:schemaRefs>
    <ds:schemaRef ds:uri="http://purl.org/dc/terms/"/>
    <ds:schemaRef ds:uri="bbce7efe-5611-445c-8ca3-4062a23aca31"/>
    <ds:schemaRef ds:uri="eea96a66-d6c2-4d9c-af83-8babcc46a729"/>
    <ds:schemaRef ds:uri="http://purl.org/dc/elements/1.1/"/>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6320</TotalTime>
  <Words>5920</Words>
  <Application>Microsoft Office PowerPoint</Application>
  <PresentationFormat>Widescreen</PresentationFormat>
  <Paragraphs>420</Paragraphs>
  <Slides>71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71</vt:i4>
      </vt:variant>
    </vt:vector>
  </HeadingPairs>
  <TitlesOfParts>
    <vt:vector size="75" baseType="lpstr">
      <vt:lpstr>Arial</vt:lpstr>
      <vt:lpstr>Calibri</vt:lpstr>
      <vt:lpstr>Calibri Light</vt:lpstr>
      <vt:lpstr>Office Theme</vt:lpstr>
      <vt:lpstr>Mao &amp; China </vt:lpstr>
      <vt:lpstr>PowerPoint Presentation</vt:lpstr>
      <vt:lpstr>PowerPoint Presentation</vt:lpstr>
      <vt:lpstr>Emergence of an Authoritarian Regime in China  </vt:lpstr>
      <vt:lpstr>How did political conditions in China in the early 20th century contribute to the emergence of a Communist State? </vt:lpstr>
      <vt:lpstr>PowerPoint Presentation</vt:lpstr>
      <vt:lpstr>Mao’s Early Life</vt:lpstr>
      <vt:lpstr>How did Mao Zedong achieve leadership of the Chinese Communist Party? </vt:lpstr>
      <vt:lpstr>Mao’s Focus on the Peasants</vt:lpstr>
      <vt:lpstr>Red Army </vt:lpstr>
      <vt:lpstr>The Long March </vt:lpstr>
      <vt:lpstr>The Long March </vt:lpstr>
      <vt:lpstr>How did the aims and ideology of the Chinese Community Party develop under Mao? </vt:lpstr>
      <vt:lpstr>Mao Zedong Thought (You can print this)</vt:lpstr>
      <vt:lpstr>How did the Second-Sino Japanese War and Chinese Civil War increase communist support and bring about political change in China? </vt:lpstr>
      <vt:lpstr>Jieshi &amp; Mao </vt:lpstr>
      <vt:lpstr>How did the Second-Sino Japanese War and Chinese Civil War increase communist support and bring about political change in China? </vt:lpstr>
      <vt:lpstr>Strengths and weaknesses of the GMD and CCP/PLA in the civil war 1946-49 (You can print)</vt:lpstr>
      <vt:lpstr>PowerPoint Presentation</vt:lpstr>
      <vt:lpstr>Mao – Part 2 Consolidating and Maintaining Power </vt:lpstr>
      <vt:lpstr>PowerPoint Presentation</vt:lpstr>
      <vt:lpstr>PowerPoint Presentation</vt:lpstr>
      <vt:lpstr>“The Black Categories”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Hundred Flowers Campaign </vt:lpstr>
      <vt:lpstr>PowerPoint Presentation</vt:lpstr>
      <vt:lpstr>Cultural Revolution: Destroying the “four olds” – Old customs, old ideas, old culture, old habits </vt:lpstr>
      <vt:lpstr>PowerPoint Presentation</vt:lpstr>
      <vt:lpstr>Lin Bau with Mao </vt:lpstr>
      <vt:lpstr>PowerPoint Presentation</vt:lpstr>
      <vt:lpstr>Mao speaking during rectification movement </vt:lpstr>
      <vt:lpstr>PowerPoint Presentation</vt:lpstr>
      <vt:lpstr>Laogai </vt:lpstr>
      <vt:lpstr>PowerPoint Presentation</vt:lpstr>
      <vt:lpstr>PowerPoint Presentation</vt:lpstr>
      <vt:lpstr>PowerPoint Presentation</vt:lpstr>
      <vt:lpstr>Mao and Khrushchev  </vt:lpstr>
      <vt:lpstr>PowerPoint Presentation</vt:lpstr>
      <vt:lpstr>Mao’s Policies and their Impact </vt:lpstr>
      <vt:lpstr>What factors influenced domestic and social policy? </vt:lpstr>
      <vt:lpstr>What factors influenced domestic and social policy? </vt:lpstr>
      <vt:lpstr>How far did Mao raise living standards in China? </vt:lpstr>
      <vt:lpstr>How successful was Mao’s economic policy? </vt:lpstr>
      <vt:lpstr>Collectivization and the Great Leap Forward, 1958</vt:lpstr>
      <vt:lpstr>How did Mao apply communism to industry? </vt:lpstr>
      <vt:lpstr>The First Five Year Plan, 1953-57</vt:lpstr>
      <vt:lpstr>Industrialization and the Great Leap Forward, 1958</vt:lpstr>
      <vt:lpstr>Furnaces </vt:lpstr>
      <vt:lpstr>Did Mao succeed in making China a great economic power? </vt:lpstr>
      <vt:lpstr>PowerPoint Presentation</vt:lpstr>
      <vt:lpstr>What was the relationship between the communists and the religion within China? </vt:lpstr>
      <vt:lpstr>Attack on cathedral, 1966 </vt:lpstr>
      <vt:lpstr>How did the CCP view the role of education and try to ensure the support of youth?</vt:lpstr>
      <vt:lpstr>How did the CCP view the role of education and try to ensure the support of youth?</vt:lpstr>
      <vt:lpstr>The Communist Youth Associations </vt:lpstr>
      <vt:lpstr>PowerPoint Presentation</vt:lpstr>
      <vt:lpstr>How did Maoism affect the arts and the Media? </vt:lpstr>
      <vt:lpstr>What was the position of Women in Mao’s China?</vt:lpstr>
      <vt:lpstr>PowerPoint Presentation</vt:lpstr>
      <vt:lpstr>How were social, religious, and ethnic minorities treated within Mao’s communist state? </vt:lpstr>
      <vt:lpstr>1959, Tibetan Uprising </vt:lpstr>
      <vt:lpstr>To what extent was authoritarian control achieved? </vt:lpstr>
      <vt:lpstr>What kind of ruler was Mao? Historiography </vt:lpstr>
    </vt:vector>
  </TitlesOfParts>
  <Company>PCSB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Mao &amp; China</dc:title>
  <dc:creator>Bahtic Sandra</dc:creator>
  <cp:lastModifiedBy>Donald Lynch</cp:lastModifiedBy>
  <cp:revision>65</cp:revision>
  <cp:lastPrinted>2017-02-24T12:33:08Z</cp:lastPrinted>
  <dcterms:created xsi:type="dcterms:W3CDTF">2017-02-10T12:12:20Z</dcterms:created>
  <dcterms:modified xsi:type="dcterms:W3CDTF">2019-09-17T19:33:09Z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0x0101000DDC8281CB00BD438BD1B3106515BC45</vt:lpwstr>
  </property>
</Properties>
</file>