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7" r:id="rId7"/>
    <p:sldId id="259" r:id="rId8"/>
    <p:sldId id="260" r:id="rId9"/>
    <p:sldId id="262" r:id="rId10"/>
    <p:sldId id="261"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Lynch" userId="874aedd4-8584-4ce0-af62-304e8e867e63" providerId="ADAL" clId="{431EB3DB-B6C9-4CF7-A1F7-1D7BAA32B7BB}"/>
    <pc:docChg chg="modSld">
      <pc:chgData name="Donald Lynch" userId="874aedd4-8584-4ce0-af62-304e8e867e63" providerId="ADAL" clId="{431EB3DB-B6C9-4CF7-A1F7-1D7BAA32B7BB}" dt="2021-11-01T12:56:18.507" v="3" actId="403"/>
      <pc:docMkLst>
        <pc:docMk/>
      </pc:docMkLst>
      <pc:sldChg chg="modSp mod">
        <pc:chgData name="Donald Lynch" userId="874aedd4-8584-4ce0-af62-304e8e867e63" providerId="ADAL" clId="{431EB3DB-B6C9-4CF7-A1F7-1D7BAA32B7BB}" dt="2021-11-01T12:56:18.507" v="3" actId="403"/>
        <pc:sldMkLst>
          <pc:docMk/>
          <pc:sldMk cId="2080062741" sldId="258"/>
        </pc:sldMkLst>
        <pc:spChg chg="mod">
          <ac:chgData name="Donald Lynch" userId="874aedd4-8584-4ce0-af62-304e8e867e63" providerId="ADAL" clId="{431EB3DB-B6C9-4CF7-A1F7-1D7BAA32B7BB}" dt="2021-11-01T12:56:18.507" v="3" actId="403"/>
          <ac:spMkLst>
            <pc:docMk/>
            <pc:sldMk cId="2080062741" sldId="258"/>
            <ac:spMk id="3" creationId="{44D8E21E-C051-46D9-BDC2-F1FC19CA4F49}"/>
          </ac:spMkLst>
        </pc:spChg>
      </pc:sldChg>
    </pc:docChg>
  </pc:docChgLst>
  <pc:docChgLst>
    <pc:chgData name="Donald Lynch" userId="874aedd4-8584-4ce0-af62-304e8e867e63" providerId="ADAL" clId="{0ABC8811-3F60-44B4-91F0-2047B6FBDC0A}"/>
    <pc:docChg chg="custSel modSld">
      <pc:chgData name="Donald Lynch" userId="874aedd4-8584-4ce0-af62-304e8e867e63" providerId="ADAL" clId="{0ABC8811-3F60-44B4-91F0-2047B6FBDC0A}" dt="2021-05-10T16:15:10.918" v="287" actId="20577"/>
      <pc:docMkLst>
        <pc:docMk/>
      </pc:docMkLst>
      <pc:sldChg chg="modSp mod">
        <pc:chgData name="Donald Lynch" userId="874aedd4-8584-4ce0-af62-304e8e867e63" providerId="ADAL" clId="{0ABC8811-3F60-44B4-91F0-2047B6FBDC0A}" dt="2021-05-10T16:15:10.918" v="287" actId="20577"/>
        <pc:sldMkLst>
          <pc:docMk/>
          <pc:sldMk cId="42390961" sldId="263"/>
        </pc:sldMkLst>
        <pc:spChg chg="mod">
          <ac:chgData name="Donald Lynch" userId="874aedd4-8584-4ce0-af62-304e8e867e63" providerId="ADAL" clId="{0ABC8811-3F60-44B4-91F0-2047B6FBDC0A}" dt="2021-05-10T16:15:10.918" v="287" actId="20577"/>
          <ac:spMkLst>
            <pc:docMk/>
            <pc:sldMk cId="42390961" sldId="263"/>
            <ac:spMk id="3" creationId="{38AFFBFB-D3E8-4D9D-93D8-724F567B48C1}"/>
          </ac:spMkLst>
        </pc:spChg>
      </pc:sldChg>
    </pc:docChg>
  </pc:docChgLst>
  <pc:docChgLst>
    <pc:chgData name="Donald Lynch" userId="874aedd4-8584-4ce0-af62-304e8e867e63" providerId="ADAL" clId="{24B3FFE6-0138-49B5-B292-61B1A8872481}"/>
    <pc:docChg chg="custSel addSld modSld">
      <pc:chgData name="Donald Lynch" userId="874aedd4-8584-4ce0-af62-304e8e867e63" providerId="ADAL" clId="{24B3FFE6-0138-49B5-B292-61B1A8872481}" dt="2020-10-05T16:38:52.963" v="3307" actId="27636"/>
      <pc:docMkLst>
        <pc:docMk/>
      </pc:docMkLst>
      <pc:sldChg chg="modSp">
        <pc:chgData name="Donald Lynch" userId="874aedd4-8584-4ce0-af62-304e8e867e63" providerId="ADAL" clId="{24B3FFE6-0138-49B5-B292-61B1A8872481}" dt="2020-10-05T15:29:44.622" v="1945" actId="313"/>
        <pc:sldMkLst>
          <pc:docMk/>
          <pc:sldMk cId="3031652726" sldId="257"/>
        </pc:sldMkLst>
        <pc:spChg chg="mod">
          <ac:chgData name="Donald Lynch" userId="874aedd4-8584-4ce0-af62-304e8e867e63" providerId="ADAL" clId="{24B3FFE6-0138-49B5-B292-61B1A8872481}" dt="2020-10-05T15:29:44.622" v="1945" actId="313"/>
          <ac:spMkLst>
            <pc:docMk/>
            <pc:sldMk cId="3031652726" sldId="257"/>
            <ac:spMk id="2" creationId="{F1F4E352-CE68-40E3-8C27-E5F78E4D264D}"/>
          </ac:spMkLst>
        </pc:spChg>
      </pc:sldChg>
      <pc:sldChg chg="modSp">
        <pc:chgData name="Donald Lynch" userId="874aedd4-8584-4ce0-af62-304e8e867e63" providerId="ADAL" clId="{24B3FFE6-0138-49B5-B292-61B1A8872481}" dt="2020-10-05T16:38:52.963" v="3307" actId="27636"/>
        <pc:sldMkLst>
          <pc:docMk/>
          <pc:sldMk cId="3870241989" sldId="262"/>
        </pc:sldMkLst>
        <pc:spChg chg="mod">
          <ac:chgData name="Donald Lynch" userId="874aedd4-8584-4ce0-af62-304e8e867e63" providerId="ADAL" clId="{24B3FFE6-0138-49B5-B292-61B1A8872481}" dt="2020-10-05T16:38:52.963" v="3307" actId="27636"/>
          <ac:spMkLst>
            <pc:docMk/>
            <pc:sldMk cId="3870241989" sldId="262"/>
            <ac:spMk id="3" creationId="{10826D16-C4B7-44C3-AA53-2B303B88C59F}"/>
          </ac:spMkLst>
        </pc:spChg>
      </pc:sldChg>
      <pc:sldChg chg="modSp">
        <pc:chgData name="Donald Lynch" userId="874aedd4-8584-4ce0-af62-304e8e867e63" providerId="ADAL" clId="{24B3FFE6-0138-49B5-B292-61B1A8872481}" dt="2020-10-05T15:29:50.710" v="1947" actId="2"/>
        <pc:sldMkLst>
          <pc:docMk/>
          <pc:sldMk cId="42390961" sldId="263"/>
        </pc:sldMkLst>
        <pc:spChg chg="mod">
          <ac:chgData name="Donald Lynch" userId="874aedd4-8584-4ce0-af62-304e8e867e63" providerId="ADAL" clId="{24B3FFE6-0138-49B5-B292-61B1A8872481}" dt="2020-10-05T14:58:28.722" v="186" actId="1076"/>
          <ac:spMkLst>
            <pc:docMk/>
            <pc:sldMk cId="42390961" sldId="263"/>
            <ac:spMk id="2" creationId="{5C081643-9969-462D-86F1-41C0C8BF2247}"/>
          </ac:spMkLst>
        </pc:spChg>
        <pc:spChg chg="mod">
          <ac:chgData name="Donald Lynch" userId="874aedd4-8584-4ce0-af62-304e8e867e63" providerId="ADAL" clId="{24B3FFE6-0138-49B5-B292-61B1A8872481}" dt="2020-10-05T15:29:50.710" v="1947" actId="2"/>
          <ac:spMkLst>
            <pc:docMk/>
            <pc:sldMk cId="42390961" sldId="263"/>
            <ac:spMk id="3" creationId="{38AFFBFB-D3E8-4D9D-93D8-724F567B48C1}"/>
          </ac:spMkLst>
        </pc:spChg>
      </pc:sldChg>
      <pc:sldChg chg="modSp add">
        <pc:chgData name="Donald Lynch" userId="874aedd4-8584-4ce0-af62-304e8e867e63" providerId="ADAL" clId="{24B3FFE6-0138-49B5-B292-61B1A8872481}" dt="2020-10-05T15:47:00.530" v="2556" actId="20577"/>
        <pc:sldMkLst>
          <pc:docMk/>
          <pc:sldMk cId="442460545" sldId="264"/>
        </pc:sldMkLst>
        <pc:spChg chg="mod">
          <ac:chgData name="Donald Lynch" userId="874aedd4-8584-4ce0-af62-304e8e867e63" providerId="ADAL" clId="{24B3FFE6-0138-49B5-B292-61B1A8872481}" dt="2020-10-05T14:58:40.910" v="230" actId="20577"/>
          <ac:spMkLst>
            <pc:docMk/>
            <pc:sldMk cId="442460545" sldId="264"/>
            <ac:spMk id="2" creationId="{C8AA6A28-87DA-4CC0-9270-7A05E59020CF}"/>
          </ac:spMkLst>
        </pc:spChg>
        <pc:spChg chg="mod">
          <ac:chgData name="Donald Lynch" userId="874aedd4-8584-4ce0-af62-304e8e867e63" providerId="ADAL" clId="{24B3FFE6-0138-49B5-B292-61B1A8872481}" dt="2020-10-05T15:47:00.530" v="2556" actId="20577"/>
          <ac:spMkLst>
            <pc:docMk/>
            <pc:sldMk cId="442460545" sldId="264"/>
            <ac:spMk id="3" creationId="{A82A55C8-A8F5-4828-8C44-DE418DEDBECB}"/>
          </ac:spMkLst>
        </pc:spChg>
      </pc:sldChg>
      <pc:sldChg chg="modSp add">
        <pc:chgData name="Donald Lynch" userId="874aedd4-8584-4ce0-af62-304e8e867e63" providerId="ADAL" clId="{24B3FFE6-0138-49B5-B292-61B1A8872481}" dt="2020-10-05T15:38:31.906" v="2401" actId="20577"/>
        <pc:sldMkLst>
          <pc:docMk/>
          <pc:sldMk cId="4221529603" sldId="265"/>
        </pc:sldMkLst>
        <pc:spChg chg="mod">
          <ac:chgData name="Donald Lynch" userId="874aedd4-8584-4ce0-af62-304e8e867e63" providerId="ADAL" clId="{24B3FFE6-0138-49B5-B292-61B1A8872481}" dt="2020-10-05T15:01:49.935" v="775" actId="20577"/>
          <ac:spMkLst>
            <pc:docMk/>
            <pc:sldMk cId="4221529603" sldId="265"/>
            <ac:spMk id="2" creationId="{AF2BCE7C-BBB1-46AC-BAA2-B7760B6CED99}"/>
          </ac:spMkLst>
        </pc:spChg>
        <pc:spChg chg="mod">
          <ac:chgData name="Donald Lynch" userId="874aedd4-8584-4ce0-af62-304e8e867e63" providerId="ADAL" clId="{24B3FFE6-0138-49B5-B292-61B1A8872481}" dt="2020-10-05T15:38:31.906" v="2401" actId="20577"/>
          <ac:spMkLst>
            <pc:docMk/>
            <pc:sldMk cId="4221529603" sldId="265"/>
            <ac:spMk id="3" creationId="{A4677215-AF3F-434C-BC83-78732526BA30}"/>
          </ac:spMkLst>
        </pc:spChg>
      </pc:sldChg>
      <pc:sldChg chg="modSp add">
        <pc:chgData name="Donald Lynch" userId="874aedd4-8584-4ce0-af62-304e8e867e63" providerId="ADAL" clId="{24B3FFE6-0138-49B5-B292-61B1A8872481}" dt="2020-10-05T16:01:15.590" v="3303" actId="20577"/>
        <pc:sldMkLst>
          <pc:docMk/>
          <pc:sldMk cId="907980193" sldId="266"/>
        </pc:sldMkLst>
        <pc:spChg chg="mod">
          <ac:chgData name="Donald Lynch" userId="874aedd4-8584-4ce0-af62-304e8e867e63" providerId="ADAL" clId="{24B3FFE6-0138-49B5-B292-61B1A8872481}" dt="2020-10-05T15:29:02.558" v="1830" actId="20577"/>
          <ac:spMkLst>
            <pc:docMk/>
            <pc:sldMk cId="907980193" sldId="266"/>
            <ac:spMk id="2" creationId="{A1A574A4-FF1B-4A73-BFDA-0624BD9B26F3}"/>
          </ac:spMkLst>
        </pc:spChg>
        <pc:spChg chg="mod">
          <ac:chgData name="Donald Lynch" userId="874aedd4-8584-4ce0-af62-304e8e867e63" providerId="ADAL" clId="{24B3FFE6-0138-49B5-B292-61B1A8872481}" dt="2020-10-05T16:01:15.590" v="3303" actId="20577"/>
          <ac:spMkLst>
            <pc:docMk/>
            <pc:sldMk cId="907980193" sldId="266"/>
            <ac:spMk id="3" creationId="{9AFFA4B9-8A20-4C31-A12C-60A80D36BE5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7FEDD-EC4C-43FA-83E3-47E5D3941170}"/>
              </a:ext>
            </a:extLst>
          </p:cNvPr>
          <p:cNvSpPr>
            <a:spLocks noGrp="1"/>
          </p:cNvSpPr>
          <p:nvPr>
            <p:ph type="ctrTitle"/>
          </p:nvPr>
        </p:nvSpPr>
        <p:spPr/>
        <p:txBody>
          <a:bodyPr/>
          <a:lstStyle/>
          <a:p>
            <a:r>
              <a:rPr lang="en-US" dirty="0"/>
              <a:t>China – Mao – Maintenance and Consolidation of Rule</a:t>
            </a:r>
          </a:p>
        </p:txBody>
      </p:sp>
      <p:sp>
        <p:nvSpPr>
          <p:cNvPr id="3" name="Subtitle 2">
            <a:extLst>
              <a:ext uri="{FF2B5EF4-FFF2-40B4-BE49-F238E27FC236}">
                <a16:creationId xmlns:a16="http://schemas.microsoft.com/office/drawing/2014/main" id="{4F397B4A-ACD7-4805-B9AC-CFF704640D2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7057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CE7C-BBB1-46AC-BAA2-B7760B6CED99}"/>
              </a:ext>
            </a:extLst>
          </p:cNvPr>
          <p:cNvSpPr>
            <a:spLocks noGrp="1"/>
          </p:cNvSpPr>
          <p:nvPr>
            <p:ph type="title"/>
          </p:nvPr>
        </p:nvSpPr>
        <p:spPr/>
        <p:txBody>
          <a:bodyPr/>
          <a:lstStyle/>
          <a:p>
            <a:r>
              <a:rPr lang="en-US" dirty="0"/>
              <a:t>Foreign policy</a:t>
            </a:r>
          </a:p>
        </p:txBody>
      </p:sp>
      <p:sp>
        <p:nvSpPr>
          <p:cNvPr id="3" name="Content Placeholder 2">
            <a:extLst>
              <a:ext uri="{FF2B5EF4-FFF2-40B4-BE49-F238E27FC236}">
                <a16:creationId xmlns:a16="http://schemas.microsoft.com/office/drawing/2014/main" id="{A4677215-AF3F-434C-BC83-78732526BA30}"/>
              </a:ext>
            </a:extLst>
          </p:cNvPr>
          <p:cNvSpPr>
            <a:spLocks noGrp="1"/>
          </p:cNvSpPr>
          <p:nvPr>
            <p:ph idx="1"/>
          </p:nvPr>
        </p:nvSpPr>
        <p:spPr>
          <a:xfrm>
            <a:off x="511444" y="1819113"/>
            <a:ext cx="11205275" cy="4891653"/>
          </a:xfrm>
        </p:spPr>
        <p:txBody>
          <a:bodyPr>
            <a:normAutofit lnSpcReduction="10000"/>
          </a:bodyPr>
          <a:lstStyle/>
          <a:p>
            <a:r>
              <a:rPr lang="en-US" dirty="0"/>
              <a:t>Initial need to align with USSR to secure future</a:t>
            </a:r>
          </a:p>
          <a:p>
            <a:r>
              <a:rPr lang="en-US" dirty="0"/>
              <a:t>Treaty of Friendship, Alliance, and Mutual Assistance Feb. 14, 1950</a:t>
            </a:r>
          </a:p>
          <a:p>
            <a:pPr lvl="1"/>
            <a:r>
              <a:rPr lang="en-US" dirty="0"/>
              <a:t>$300 million loan to PRC; securing borders and territories; access to resources</a:t>
            </a:r>
          </a:p>
          <a:p>
            <a:r>
              <a:rPr lang="en-US" dirty="0"/>
              <a:t>Korean War – 1950-53</a:t>
            </a:r>
          </a:p>
          <a:p>
            <a:pPr lvl="1"/>
            <a:r>
              <a:rPr lang="en-US" dirty="0"/>
              <a:t>Stalin does not wish to engage in a war with US directly, send aid and equipment to China; China sends troops to N. Korea</a:t>
            </a:r>
          </a:p>
          <a:p>
            <a:pPr lvl="1"/>
            <a:r>
              <a:rPr lang="en-US" dirty="0"/>
              <a:t>Demonstrated success of quick mobilization and CCP PLA groups</a:t>
            </a:r>
          </a:p>
          <a:p>
            <a:r>
              <a:rPr lang="en-US" dirty="0"/>
              <a:t>Sino-Soviet Split 1956-1966</a:t>
            </a:r>
          </a:p>
          <a:p>
            <a:pPr lvl="1"/>
            <a:r>
              <a:rPr lang="en-US" dirty="0"/>
              <a:t>Breaking down of relations between the USSR and China over differences in Marxist doctrine, de-Stalinization, and nuclear technologies after Khrushchev comes to power in USSR, Stalin dies 1954</a:t>
            </a:r>
          </a:p>
          <a:p>
            <a:pPr lvl="1"/>
            <a:r>
              <a:rPr lang="en-US" dirty="0"/>
              <a:t>China – capitalism and communism would naturally go to war at some point; USSR – peaceful co-existence between the two is possible</a:t>
            </a:r>
          </a:p>
          <a:p>
            <a:pPr lvl="1"/>
            <a:r>
              <a:rPr lang="en-US" dirty="0"/>
              <a:t>Leninism – USSR becoming a revisionist traitor to socialism, according to PRC and Mao. Vanguardism replaced by bureaucratic class, economic reforms akin to capitalism and free markets.</a:t>
            </a:r>
          </a:p>
          <a:p>
            <a:pPr lvl="1"/>
            <a:r>
              <a:rPr lang="en-US" dirty="0"/>
              <a:t>Competing for spheres of influence with revolutionary groups in decolonization struggles</a:t>
            </a:r>
          </a:p>
        </p:txBody>
      </p:sp>
    </p:spTree>
    <p:extLst>
      <p:ext uri="{BB962C8B-B14F-4D97-AF65-F5344CB8AC3E}">
        <p14:creationId xmlns:p14="http://schemas.microsoft.com/office/powerpoint/2010/main" val="4221529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74A4-FF1B-4A73-BFDA-0624BD9B26F3}"/>
              </a:ext>
            </a:extLst>
          </p:cNvPr>
          <p:cNvSpPr>
            <a:spLocks noGrp="1"/>
          </p:cNvSpPr>
          <p:nvPr>
            <p:ph type="title"/>
          </p:nvPr>
        </p:nvSpPr>
        <p:spPr/>
        <p:txBody>
          <a:bodyPr/>
          <a:lstStyle/>
          <a:p>
            <a:r>
              <a:rPr lang="en-US" dirty="0"/>
              <a:t>Foreign Policy</a:t>
            </a:r>
          </a:p>
        </p:txBody>
      </p:sp>
      <p:sp>
        <p:nvSpPr>
          <p:cNvPr id="3" name="Content Placeholder 2">
            <a:extLst>
              <a:ext uri="{FF2B5EF4-FFF2-40B4-BE49-F238E27FC236}">
                <a16:creationId xmlns:a16="http://schemas.microsoft.com/office/drawing/2014/main" id="{9AFFA4B9-8A20-4C31-A12C-60A80D36BE5B}"/>
              </a:ext>
            </a:extLst>
          </p:cNvPr>
          <p:cNvSpPr>
            <a:spLocks noGrp="1"/>
          </p:cNvSpPr>
          <p:nvPr>
            <p:ph idx="1"/>
          </p:nvPr>
        </p:nvSpPr>
        <p:spPr>
          <a:xfrm>
            <a:off x="308345" y="1541721"/>
            <a:ext cx="11493796" cy="5209953"/>
          </a:xfrm>
        </p:spPr>
        <p:txBody>
          <a:bodyPr>
            <a:normAutofit/>
          </a:bodyPr>
          <a:lstStyle/>
          <a:p>
            <a:r>
              <a:rPr lang="en-US" dirty="0"/>
              <a:t>Sino-US relations 1972</a:t>
            </a:r>
            <a:r>
              <a:rPr lang="en-US" dirty="0">
                <a:sym typeface="Wingdings" panose="05000000000000000000" pitchFamily="2" charset="2"/>
              </a:rPr>
              <a:t></a:t>
            </a:r>
            <a:endParaRPr lang="en-US" dirty="0"/>
          </a:p>
          <a:p>
            <a:pPr lvl="1"/>
            <a:r>
              <a:rPr lang="en-US" dirty="0"/>
              <a:t>After the breakdown of Sino-Soviet relations</a:t>
            </a:r>
          </a:p>
          <a:p>
            <a:pPr lvl="1"/>
            <a:r>
              <a:rPr lang="en-US" dirty="0"/>
              <a:t>Détente period with US after rapprochement and Nixon visit to China 1972</a:t>
            </a:r>
          </a:p>
          <a:p>
            <a:pPr lvl="1"/>
            <a:r>
              <a:rPr lang="en-US" dirty="0"/>
              <a:t>Opens trade relations and negotiations with the US</a:t>
            </a:r>
          </a:p>
          <a:p>
            <a:pPr lvl="1"/>
            <a:r>
              <a:rPr lang="en-US" dirty="0"/>
              <a:t>Triangle Diplomacy – US, USSR, China all vying for influence and pitting each other against one another</a:t>
            </a:r>
          </a:p>
          <a:p>
            <a:pPr lvl="1"/>
            <a:r>
              <a:rPr lang="en-US" dirty="0"/>
              <a:t>End to “Two China Policy” where the US recognizes PRC as legitimate authority of China and delegitimizes Taiwan</a:t>
            </a:r>
          </a:p>
          <a:p>
            <a:pPr lvl="1"/>
            <a:r>
              <a:rPr lang="en-US" dirty="0"/>
              <a:t>Perspectives: Who capitulated to who? Did China give in to imperialism? Did the US give in to Chinese demands because it could not isolate China globally? </a:t>
            </a:r>
          </a:p>
          <a:p>
            <a:r>
              <a:rPr lang="en-US" dirty="0"/>
              <a:t>Maintenance of Power:</a:t>
            </a:r>
          </a:p>
          <a:p>
            <a:pPr lvl="1"/>
            <a:r>
              <a:rPr lang="en-US" dirty="0"/>
              <a:t>US rapprochement sees security of Cold War increase; USSR enters détente period with US and denuclearization begins</a:t>
            </a:r>
          </a:p>
          <a:p>
            <a:pPr lvl="1"/>
            <a:r>
              <a:rPr lang="en-US" dirty="0"/>
              <a:t>China grows in power as influencers and hegemon of E. Asia and Communist forces globally – Shining Path, Black Panther Party</a:t>
            </a:r>
          </a:p>
          <a:p>
            <a:pPr lvl="1"/>
            <a:r>
              <a:rPr lang="en-US" dirty="0"/>
              <a:t>China’s economic growth expands – socialism with Chinese characteristics – especially after Mao dies</a:t>
            </a:r>
          </a:p>
          <a:p>
            <a:pPr lvl="1"/>
            <a:endParaRPr lang="en-US" dirty="0"/>
          </a:p>
        </p:txBody>
      </p:sp>
    </p:spTree>
    <p:extLst>
      <p:ext uri="{BB962C8B-B14F-4D97-AF65-F5344CB8AC3E}">
        <p14:creationId xmlns:p14="http://schemas.microsoft.com/office/powerpoint/2010/main" val="90798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D6FA-605E-4F38-A206-470BF6832FF3}"/>
              </a:ext>
            </a:extLst>
          </p:cNvPr>
          <p:cNvSpPr>
            <a:spLocks noGrp="1"/>
          </p:cNvSpPr>
          <p:nvPr>
            <p:ph type="title"/>
          </p:nvPr>
        </p:nvSpPr>
        <p:spPr/>
        <p:txBody>
          <a:bodyPr/>
          <a:lstStyle/>
          <a:p>
            <a:r>
              <a:rPr lang="en-US" dirty="0"/>
              <a:t>When does this period begin? </a:t>
            </a:r>
          </a:p>
        </p:txBody>
      </p:sp>
      <p:sp>
        <p:nvSpPr>
          <p:cNvPr id="3" name="Content Placeholder 2">
            <a:extLst>
              <a:ext uri="{FF2B5EF4-FFF2-40B4-BE49-F238E27FC236}">
                <a16:creationId xmlns:a16="http://schemas.microsoft.com/office/drawing/2014/main" id="{44D8E21E-C051-46D9-BDC2-F1FC19CA4F49}"/>
              </a:ext>
            </a:extLst>
          </p:cNvPr>
          <p:cNvSpPr>
            <a:spLocks noGrp="1"/>
          </p:cNvSpPr>
          <p:nvPr>
            <p:ph idx="1"/>
          </p:nvPr>
        </p:nvSpPr>
        <p:spPr/>
        <p:txBody>
          <a:bodyPr>
            <a:normAutofit/>
          </a:bodyPr>
          <a:lstStyle/>
          <a:p>
            <a:r>
              <a:rPr lang="en-US" sz="3200" dirty="0"/>
              <a:t>1949 with the establishing of the People’s Republic of China</a:t>
            </a:r>
          </a:p>
          <a:p>
            <a:r>
              <a:rPr lang="en-US" sz="3200" dirty="0"/>
              <a:t>Initially a period of reconciliation was undertaken in order to strengthen CCP power and ensure their ability to retain power</a:t>
            </a:r>
          </a:p>
        </p:txBody>
      </p:sp>
    </p:spTree>
    <p:extLst>
      <p:ext uri="{BB962C8B-B14F-4D97-AF65-F5344CB8AC3E}">
        <p14:creationId xmlns:p14="http://schemas.microsoft.com/office/powerpoint/2010/main" val="208006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4E352-CE68-40E3-8C27-E5F78E4D264D}"/>
              </a:ext>
            </a:extLst>
          </p:cNvPr>
          <p:cNvSpPr>
            <a:spLocks noGrp="1"/>
          </p:cNvSpPr>
          <p:nvPr>
            <p:ph type="title"/>
          </p:nvPr>
        </p:nvSpPr>
        <p:spPr>
          <a:xfrm>
            <a:off x="685801" y="112541"/>
            <a:ext cx="10131425" cy="1456267"/>
          </a:xfrm>
        </p:spPr>
        <p:txBody>
          <a:bodyPr/>
          <a:lstStyle/>
          <a:p>
            <a:r>
              <a:rPr lang="en-US" dirty="0"/>
              <a:t>Use of Legal Methods – Governing Structure</a:t>
            </a:r>
          </a:p>
        </p:txBody>
      </p:sp>
      <p:sp>
        <p:nvSpPr>
          <p:cNvPr id="3" name="Content Placeholder 2">
            <a:extLst>
              <a:ext uri="{FF2B5EF4-FFF2-40B4-BE49-F238E27FC236}">
                <a16:creationId xmlns:a16="http://schemas.microsoft.com/office/drawing/2014/main" id="{2C077B16-DAC9-45F6-AF54-80BBE285B6F2}"/>
              </a:ext>
            </a:extLst>
          </p:cNvPr>
          <p:cNvSpPr>
            <a:spLocks noGrp="1"/>
          </p:cNvSpPr>
          <p:nvPr>
            <p:ph idx="1"/>
          </p:nvPr>
        </p:nvSpPr>
        <p:spPr>
          <a:xfrm>
            <a:off x="685801" y="1655299"/>
            <a:ext cx="10165079" cy="4848664"/>
          </a:xfrm>
        </p:spPr>
        <p:txBody>
          <a:bodyPr>
            <a:normAutofit fontScale="92500" lnSpcReduction="10000"/>
          </a:bodyPr>
          <a:lstStyle/>
          <a:p>
            <a:r>
              <a:rPr lang="en-US" dirty="0"/>
              <a:t>Chinese Political Consultative Conference (1949, Sept. 21) Delegates from various parties elect members to aid in the creation of a new state. </a:t>
            </a:r>
          </a:p>
          <a:p>
            <a:r>
              <a:rPr lang="en-US" dirty="0"/>
              <a:t>Mao – chairman or the head of state</a:t>
            </a:r>
          </a:p>
          <a:p>
            <a:r>
              <a:rPr lang="en-US" dirty="0"/>
              <a:t>Zhu De (PLA leader), Liu Shaoqi, Gao Gang vice chairpersons</a:t>
            </a:r>
          </a:p>
          <a:p>
            <a:r>
              <a:rPr lang="en-US" dirty="0"/>
              <a:t>Zhou Enlai first premier (prime minister – foreign policy) by Mao</a:t>
            </a:r>
          </a:p>
          <a:p>
            <a:r>
              <a:rPr lang="en-US" dirty="0"/>
              <a:t>1954 Constitution </a:t>
            </a:r>
          </a:p>
          <a:p>
            <a:r>
              <a:rPr lang="en-US" dirty="0"/>
              <a:t>Section 1 – defining social and economic structure of PRC</a:t>
            </a:r>
          </a:p>
          <a:p>
            <a:r>
              <a:rPr lang="en-US" dirty="0"/>
              <a:t>Section 2 – defines relationships between the governing apparatus and hierarchy of PRC</a:t>
            </a:r>
          </a:p>
          <a:p>
            <a:r>
              <a:rPr lang="en-US" dirty="0"/>
              <a:t>Section 3 – rights and duties of citizens; equality of citizens, prohibition of racial discrimination; protection of minorities</a:t>
            </a:r>
          </a:p>
          <a:p>
            <a:r>
              <a:rPr lang="en-US" dirty="0"/>
              <a:t>Section 4 – flag, anthem, capital. </a:t>
            </a:r>
          </a:p>
          <a:p>
            <a:r>
              <a:rPr lang="en-US" dirty="0"/>
              <a:t>Hierarchy of PRC – Politburo Standing Committee (can make decisions when Politburo no in session), Politburo (elected by CC to finalize decisions), Central Committee (makes legal adjustments and decisions when National Party Congress not in session), National Party (People’s) Congress (in session once every five years); </a:t>
            </a:r>
          </a:p>
          <a:p>
            <a:endParaRPr lang="en-US" dirty="0"/>
          </a:p>
          <a:p>
            <a:endParaRPr lang="en-US" dirty="0"/>
          </a:p>
        </p:txBody>
      </p:sp>
    </p:spTree>
    <p:extLst>
      <p:ext uri="{BB962C8B-B14F-4D97-AF65-F5344CB8AC3E}">
        <p14:creationId xmlns:p14="http://schemas.microsoft.com/office/powerpoint/2010/main" val="303165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BB751-19AE-4C7E-9FCD-9C94D9908D4C}"/>
              </a:ext>
            </a:extLst>
          </p:cNvPr>
          <p:cNvSpPr>
            <a:spLocks noGrp="1"/>
          </p:cNvSpPr>
          <p:nvPr>
            <p:ph type="title"/>
          </p:nvPr>
        </p:nvSpPr>
        <p:spPr/>
        <p:txBody>
          <a:bodyPr/>
          <a:lstStyle/>
          <a:p>
            <a:r>
              <a:rPr lang="en-US" dirty="0"/>
              <a:t>Use of Legal methods/force</a:t>
            </a:r>
          </a:p>
        </p:txBody>
      </p:sp>
      <p:sp>
        <p:nvSpPr>
          <p:cNvPr id="3" name="Content Placeholder 2">
            <a:extLst>
              <a:ext uri="{FF2B5EF4-FFF2-40B4-BE49-F238E27FC236}">
                <a16:creationId xmlns:a16="http://schemas.microsoft.com/office/drawing/2014/main" id="{963D591A-1C69-4283-B977-631ABCBC2741}"/>
              </a:ext>
            </a:extLst>
          </p:cNvPr>
          <p:cNvSpPr>
            <a:spLocks noGrp="1"/>
          </p:cNvSpPr>
          <p:nvPr>
            <p:ph idx="1"/>
          </p:nvPr>
        </p:nvSpPr>
        <p:spPr>
          <a:xfrm>
            <a:off x="685801" y="1852247"/>
            <a:ext cx="11116993" cy="4928382"/>
          </a:xfrm>
        </p:spPr>
        <p:txBody>
          <a:bodyPr>
            <a:normAutofit fontScale="85000" lnSpcReduction="20000"/>
          </a:bodyPr>
          <a:lstStyle/>
          <a:p>
            <a:r>
              <a:rPr lang="en-US" dirty="0"/>
              <a:t>1949-53 Land Reform Movement</a:t>
            </a:r>
          </a:p>
          <a:p>
            <a:pPr lvl="1"/>
            <a:r>
              <a:rPr lang="en-US" dirty="0"/>
              <a:t>Land redistribution campaigns that began during Civil War and continued during CCP rule</a:t>
            </a:r>
          </a:p>
          <a:p>
            <a:pPr lvl="1"/>
            <a:r>
              <a:rPr lang="en-US" dirty="0"/>
              <a:t>Extreme violence against landlords – low estimates 200,000 high estimates 5,000,000 deaths. </a:t>
            </a:r>
          </a:p>
          <a:p>
            <a:pPr lvl="1"/>
            <a:r>
              <a:rPr lang="en-US" dirty="0"/>
              <a:t>End result – economic inequality reduced significantly, landless and poor now held majority of land</a:t>
            </a:r>
          </a:p>
          <a:p>
            <a:r>
              <a:rPr lang="en-US" dirty="0"/>
              <a:t>1950 Campaign to Suppress Counterrevolutionaries</a:t>
            </a:r>
          </a:p>
          <a:p>
            <a:pPr lvl="1"/>
            <a:r>
              <a:rPr lang="en-US" dirty="0"/>
              <a:t>Enacted as response to numerous rebellions, economic unrest in urban areas – especially crimes based in economic exploitation</a:t>
            </a:r>
          </a:p>
          <a:p>
            <a:pPr lvl="1"/>
            <a:r>
              <a:rPr lang="en-US" dirty="0"/>
              <a:t>Korean War outbreak moves Mao to be harsher in punishment</a:t>
            </a:r>
          </a:p>
          <a:p>
            <a:pPr lvl="1"/>
            <a:r>
              <a:rPr lang="en-US" dirty="0"/>
              <a:t>Focus on former KMT members</a:t>
            </a:r>
          </a:p>
          <a:p>
            <a:pPr lvl="1"/>
            <a:r>
              <a:rPr lang="en-US" dirty="0"/>
              <a:t>2.6 million arrested, 1.3 million in labor reform (laogai), 712,000 executed</a:t>
            </a:r>
          </a:p>
          <a:p>
            <a:r>
              <a:rPr lang="en-US" dirty="0"/>
              <a:t>1952 Three Anti’s Campaign</a:t>
            </a:r>
          </a:p>
          <a:p>
            <a:pPr lvl="1"/>
            <a:r>
              <a:rPr lang="en-US" dirty="0"/>
              <a:t>Aimed at eliminating former KMT from bureaucratic positions in CCP</a:t>
            </a:r>
          </a:p>
          <a:p>
            <a:pPr lvl="1"/>
            <a:r>
              <a:rPr lang="en-US" dirty="0"/>
              <a:t>Corruption, waste, bureaucracy</a:t>
            </a:r>
          </a:p>
          <a:p>
            <a:r>
              <a:rPr lang="en-US" dirty="0"/>
              <a:t>1952 Five Anti’s Campaign</a:t>
            </a:r>
          </a:p>
          <a:p>
            <a:pPr lvl="1"/>
            <a:r>
              <a:rPr lang="en-US" dirty="0"/>
              <a:t>Aimed at the capitalist class and bourgeoisie</a:t>
            </a:r>
          </a:p>
          <a:p>
            <a:pPr lvl="1"/>
            <a:r>
              <a:rPr lang="en-US" dirty="0"/>
              <a:t>Bribery, theft of state property, tax evasion, cheating on government contracts, stealing state economic intelligence</a:t>
            </a:r>
          </a:p>
          <a:p>
            <a:endParaRPr lang="en-US" dirty="0"/>
          </a:p>
        </p:txBody>
      </p:sp>
    </p:spTree>
    <p:extLst>
      <p:ext uri="{BB962C8B-B14F-4D97-AF65-F5344CB8AC3E}">
        <p14:creationId xmlns:p14="http://schemas.microsoft.com/office/powerpoint/2010/main" val="59503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7870-FF1A-4B5C-A015-A6C2C7B02769}"/>
              </a:ext>
            </a:extLst>
          </p:cNvPr>
          <p:cNvSpPr>
            <a:spLocks noGrp="1"/>
          </p:cNvSpPr>
          <p:nvPr>
            <p:ph type="title"/>
          </p:nvPr>
        </p:nvSpPr>
        <p:spPr/>
        <p:txBody>
          <a:bodyPr/>
          <a:lstStyle/>
          <a:p>
            <a:r>
              <a:rPr lang="en-US" dirty="0"/>
              <a:t>Use of Legal methods/force</a:t>
            </a:r>
          </a:p>
        </p:txBody>
      </p:sp>
      <p:sp>
        <p:nvSpPr>
          <p:cNvPr id="3" name="Content Placeholder 2">
            <a:extLst>
              <a:ext uri="{FF2B5EF4-FFF2-40B4-BE49-F238E27FC236}">
                <a16:creationId xmlns:a16="http://schemas.microsoft.com/office/drawing/2014/main" id="{8E278E86-C808-4065-AA4E-5C6E254AC100}"/>
              </a:ext>
            </a:extLst>
          </p:cNvPr>
          <p:cNvSpPr>
            <a:spLocks noGrp="1"/>
          </p:cNvSpPr>
          <p:nvPr>
            <p:ph idx="1"/>
          </p:nvPr>
        </p:nvSpPr>
        <p:spPr/>
        <p:txBody>
          <a:bodyPr>
            <a:normAutofit fontScale="92500" lnSpcReduction="10000"/>
          </a:bodyPr>
          <a:lstStyle/>
          <a:p>
            <a:r>
              <a:rPr lang="en-US" dirty="0"/>
              <a:t>Hundred Flowers Campaign 1956-57</a:t>
            </a:r>
          </a:p>
          <a:p>
            <a:pPr lvl="1"/>
            <a:r>
              <a:rPr lang="en-US" dirty="0"/>
              <a:t>“The policy of letting a hundred flowers bloom and a hundred schools of thought contend is designed to promote the flourishing of the arts and the progress of science.” </a:t>
            </a:r>
          </a:p>
          <a:p>
            <a:pPr lvl="1"/>
            <a:r>
              <a:rPr lang="en-US" dirty="0"/>
              <a:t>CCP encouraged citizens to openly express criticism of the communist party</a:t>
            </a:r>
          </a:p>
          <a:p>
            <a:pPr lvl="1"/>
            <a:r>
              <a:rPr lang="en-US" i="1" dirty="0"/>
              <a:t>On the Correct Handling of Contradictions Among the People</a:t>
            </a:r>
            <a:r>
              <a:rPr lang="en-US" dirty="0"/>
              <a:t> Feb. 27, 1957 Mao speech encouraging people to vent constructive criticism</a:t>
            </a:r>
          </a:p>
          <a:p>
            <a:pPr lvl="1"/>
            <a:r>
              <a:rPr lang="en-US" dirty="0"/>
              <a:t>Mao orders halt to campaign as criticism becomes increasingly widespread; Khrushchev denounces Stalin, Budapest rises up against USSR - also signaling potential threats to Chinese hegemony. </a:t>
            </a:r>
          </a:p>
          <a:p>
            <a:r>
              <a:rPr lang="en-US" dirty="0"/>
              <a:t>Anti-Rightist Campaign 1957-59</a:t>
            </a:r>
          </a:p>
          <a:p>
            <a:pPr lvl="1"/>
            <a:r>
              <a:rPr lang="en-US" dirty="0"/>
              <a:t>Follow up to Hundred Flowers</a:t>
            </a:r>
          </a:p>
          <a:p>
            <a:pPr lvl="1"/>
            <a:r>
              <a:rPr lang="en-US" dirty="0"/>
              <a:t>Tough to define a rightist – taking the capitalist-road or rightist-road; anti-single party state</a:t>
            </a:r>
          </a:p>
          <a:p>
            <a:pPr lvl="1"/>
            <a:endParaRPr lang="en-US" dirty="0"/>
          </a:p>
        </p:txBody>
      </p:sp>
    </p:spTree>
    <p:extLst>
      <p:ext uri="{BB962C8B-B14F-4D97-AF65-F5344CB8AC3E}">
        <p14:creationId xmlns:p14="http://schemas.microsoft.com/office/powerpoint/2010/main" val="240996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5436B-0108-4A77-8DE6-2516264B36B2}"/>
              </a:ext>
            </a:extLst>
          </p:cNvPr>
          <p:cNvSpPr>
            <a:spLocks noGrp="1"/>
          </p:cNvSpPr>
          <p:nvPr>
            <p:ph type="title"/>
          </p:nvPr>
        </p:nvSpPr>
        <p:spPr/>
        <p:txBody>
          <a:bodyPr/>
          <a:lstStyle/>
          <a:p>
            <a:r>
              <a:rPr lang="en-US" dirty="0"/>
              <a:t>Use of Legal methods/force</a:t>
            </a:r>
          </a:p>
        </p:txBody>
      </p:sp>
      <p:sp>
        <p:nvSpPr>
          <p:cNvPr id="3" name="Content Placeholder 2">
            <a:extLst>
              <a:ext uri="{FF2B5EF4-FFF2-40B4-BE49-F238E27FC236}">
                <a16:creationId xmlns:a16="http://schemas.microsoft.com/office/drawing/2014/main" id="{10826D16-C4B7-44C3-AA53-2B303B88C59F}"/>
              </a:ext>
            </a:extLst>
          </p:cNvPr>
          <p:cNvSpPr>
            <a:spLocks noGrp="1"/>
          </p:cNvSpPr>
          <p:nvPr>
            <p:ph idx="1"/>
          </p:nvPr>
        </p:nvSpPr>
        <p:spPr>
          <a:xfrm>
            <a:off x="287079" y="1562986"/>
            <a:ext cx="11206716" cy="4933507"/>
          </a:xfrm>
        </p:spPr>
        <p:txBody>
          <a:bodyPr>
            <a:normAutofit/>
          </a:bodyPr>
          <a:lstStyle/>
          <a:p>
            <a:r>
              <a:rPr lang="en-US" dirty="0"/>
              <a:t>The Cultural Revolution 1966-1976</a:t>
            </a:r>
          </a:p>
          <a:p>
            <a:pPr lvl="1"/>
            <a:r>
              <a:rPr lang="en-US" dirty="0"/>
              <a:t>Mao’s attempt to reassert authority after stepping aside due to failings of Great Leap Forward</a:t>
            </a:r>
          </a:p>
          <a:p>
            <a:pPr lvl="1"/>
            <a:r>
              <a:rPr lang="en-US" dirty="0"/>
              <a:t>Mao calls on youth to bombard the headquarters, said to rebel is justified, states that bourgeois elements infiltrated society and should be expelled</a:t>
            </a:r>
          </a:p>
          <a:p>
            <a:pPr lvl="1"/>
            <a:r>
              <a:rPr lang="en-US" dirty="0"/>
              <a:t>Struggle Sessions – identified people would be paraded before crowds of Red Guards (youth rebel groups), while their transgressions were displayed. Self-criticism was expected. Used to shape public opinion and enforce Mao’s reemergence as political head. </a:t>
            </a:r>
          </a:p>
          <a:p>
            <a:pPr lvl="1"/>
            <a:r>
              <a:rPr lang="en-US" dirty="0"/>
              <a:t>Destruction of the Four Olds – customs, culture, habits, and ideas to be destroyed through constant revolutionary action</a:t>
            </a:r>
          </a:p>
          <a:p>
            <a:pPr lvl="1"/>
            <a:r>
              <a:rPr lang="en-US" dirty="0"/>
              <a:t>Five Black Categories: political identities of note and focus– landlords, rich farmers, counter-revolutionaries, bad-influencers, rightists. </a:t>
            </a:r>
          </a:p>
          <a:p>
            <a:pPr lvl="1"/>
            <a:r>
              <a:rPr lang="en-US" dirty="0"/>
              <a:t>Down to the Countryside Movement – privileged urban youth should engage with revolutionary struggle with peasants</a:t>
            </a:r>
          </a:p>
          <a:p>
            <a:r>
              <a:rPr lang="en-US" dirty="0"/>
              <a:t>Note how many legal actions also overlap with the use of force within these campaigns. </a:t>
            </a:r>
          </a:p>
          <a:p>
            <a:r>
              <a:rPr lang="en-US" dirty="0"/>
              <a:t>Much like the USSR, there were also purges of those deemed counter-revolutionary. For example: Gao Gang, who attempts to replace Zhou Enlai. Deng Xiaoping and Liu Shaoqi, who replace Mao after the Great Leap Forward. </a:t>
            </a:r>
          </a:p>
          <a:p>
            <a:endParaRPr lang="en-US" dirty="0"/>
          </a:p>
        </p:txBody>
      </p:sp>
    </p:spTree>
    <p:extLst>
      <p:ext uri="{BB962C8B-B14F-4D97-AF65-F5344CB8AC3E}">
        <p14:creationId xmlns:p14="http://schemas.microsoft.com/office/powerpoint/2010/main" val="387024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CABF8-F454-4C8B-B88A-EBAFFCDF0B4F}"/>
              </a:ext>
            </a:extLst>
          </p:cNvPr>
          <p:cNvSpPr>
            <a:spLocks noGrp="1"/>
          </p:cNvSpPr>
          <p:nvPr>
            <p:ph type="title"/>
          </p:nvPr>
        </p:nvSpPr>
        <p:spPr/>
        <p:txBody>
          <a:bodyPr/>
          <a:lstStyle/>
          <a:p>
            <a:r>
              <a:rPr lang="en-US" dirty="0"/>
              <a:t>Charismatic leadership</a:t>
            </a:r>
          </a:p>
        </p:txBody>
      </p:sp>
      <p:sp>
        <p:nvSpPr>
          <p:cNvPr id="3" name="Content Placeholder 2">
            <a:extLst>
              <a:ext uri="{FF2B5EF4-FFF2-40B4-BE49-F238E27FC236}">
                <a16:creationId xmlns:a16="http://schemas.microsoft.com/office/drawing/2014/main" id="{29AE874A-1803-4735-ADC9-2893D3A9028B}"/>
              </a:ext>
            </a:extLst>
          </p:cNvPr>
          <p:cNvSpPr>
            <a:spLocks noGrp="1"/>
          </p:cNvSpPr>
          <p:nvPr>
            <p:ph idx="1"/>
          </p:nvPr>
        </p:nvSpPr>
        <p:spPr/>
        <p:txBody>
          <a:bodyPr/>
          <a:lstStyle/>
          <a:p>
            <a:r>
              <a:rPr lang="en-US" dirty="0"/>
              <a:t>Mao’s leading role in CCP rise (Long March) and history led him to hold natural charismatic authority</a:t>
            </a:r>
          </a:p>
          <a:p>
            <a:r>
              <a:rPr lang="en-US" dirty="0"/>
              <a:t>Greater efforts to establish this gain traction when Mao attempts to reinstate his authority during the Great Proletariat Cultural Revolution</a:t>
            </a:r>
          </a:p>
          <a:p>
            <a:r>
              <a:rPr lang="en-US" i="1" dirty="0"/>
              <a:t>Little Red Book</a:t>
            </a:r>
            <a:r>
              <a:rPr lang="en-US" dirty="0"/>
              <a:t> – quotes of Chairman Mao; Red Guards would carry with them and memorize from the text; taught in school as a primary means of literacy; created by Lin Biao (propaganda minister)</a:t>
            </a:r>
          </a:p>
          <a:p>
            <a:r>
              <a:rPr lang="en-US" dirty="0"/>
              <a:t>Posters of Mao pervade urban areas and rural homes</a:t>
            </a:r>
          </a:p>
          <a:p>
            <a:r>
              <a:rPr lang="en-US" dirty="0"/>
              <a:t>Mao speeches and texts distributed widely </a:t>
            </a:r>
          </a:p>
          <a:p>
            <a:endParaRPr lang="en-US" dirty="0"/>
          </a:p>
        </p:txBody>
      </p:sp>
    </p:spTree>
    <p:extLst>
      <p:ext uri="{BB962C8B-B14F-4D97-AF65-F5344CB8AC3E}">
        <p14:creationId xmlns:p14="http://schemas.microsoft.com/office/powerpoint/2010/main" val="695411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1643-9969-462D-86F1-41C0C8BF2247}"/>
              </a:ext>
            </a:extLst>
          </p:cNvPr>
          <p:cNvSpPr>
            <a:spLocks noGrp="1"/>
          </p:cNvSpPr>
          <p:nvPr>
            <p:ph type="title"/>
          </p:nvPr>
        </p:nvSpPr>
        <p:spPr>
          <a:xfrm>
            <a:off x="676276" y="285749"/>
            <a:ext cx="10131425" cy="1456267"/>
          </a:xfrm>
        </p:spPr>
        <p:txBody>
          <a:bodyPr/>
          <a:lstStyle/>
          <a:p>
            <a:r>
              <a:rPr lang="en-US" dirty="0"/>
              <a:t>Propaganda (means/Messages)</a:t>
            </a:r>
          </a:p>
        </p:txBody>
      </p:sp>
      <p:sp>
        <p:nvSpPr>
          <p:cNvPr id="3" name="Content Placeholder 2">
            <a:extLst>
              <a:ext uri="{FF2B5EF4-FFF2-40B4-BE49-F238E27FC236}">
                <a16:creationId xmlns:a16="http://schemas.microsoft.com/office/drawing/2014/main" id="{38AFFBFB-D3E8-4D9D-93D8-724F567B48C1}"/>
              </a:ext>
            </a:extLst>
          </p:cNvPr>
          <p:cNvSpPr>
            <a:spLocks noGrp="1"/>
          </p:cNvSpPr>
          <p:nvPr>
            <p:ph idx="1"/>
          </p:nvPr>
        </p:nvSpPr>
        <p:spPr>
          <a:xfrm>
            <a:off x="295275" y="1657351"/>
            <a:ext cx="11791950" cy="4914900"/>
          </a:xfrm>
        </p:spPr>
        <p:txBody>
          <a:bodyPr>
            <a:normAutofit fontScale="92500" lnSpcReduction="10000"/>
          </a:bodyPr>
          <a:lstStyle/>
          <a:p>
            <a:r>
              <a:rPr lang="en-US" dirty="0"/>
              <a:t>Posters/Art</a:t>
            </a:r>
          </a:p>
          <a:p>
            <a:pPr lvl="1"/>
            <a:r>
              <a:rPr lang="en-US" dirty="0"/>
              <a:t>Especially early on for those without high levels of literacy</a:t>
            </a:r>
          </a:p>
          <a:p>
            <a:r>
              <a:rPr lang="en-US" dirty="0"/>
              <a:t>Little Red Book/Literature</a:t>
            </a:r>
          </a:p>
          <a:p>
            <a:pPr lvl="1"/>
            <a:r>
              <a:rPr lang="en-US" dirty="0"/>
              <a:t>Quotations of Mao that would be memorized</a:t>
            </a:r>
          </a:p>
          <a:p>
            <a:pPr lvl="1"/>
            <a:r>
              <a:rPr lang="en-US" dirty="0"/>
              <a:t>Books that focused on stories of revolutionary action or people</a:t>
            </a:r>
          </a:p>
          <a:p>
            <a:r>
              <a:rPr lang="en-US" dirty="0"/>
              <a:t>Speeches</a:t>
            </a:r>
          </a:p>
          <a:p>
            <a:pPr lvl="1"/>
            <a:r>
              <a:rPr lang="en-US" dirty="0"/>
              <a:t>Played via radio or filmed</a:t>
            </a:r>
          </a:p>
          <a:p>
            <a:r>
              <a:rPr lang="en-US" dirty="0"/>
              <a:t>Radio</a:t>
            </a:r>
          </a:p>
          <a:p>
            <a:pPr lvl="1"/>
            <a:r>
              <a:rPr lang="en-US" dirty="0"/>
              <a:t>Loudspeakers existed in most areas to project the messages</a:t>
            </a:r>
          </a:p>
          <a:p>
            <a:r>
              <a:rPr lang="en-US" dirty="0"/>
              <a:t>Film/Television</a:t>
            </a:r>
          </a:p>
          <a:p>
            <a:pPr lvl="1"/>
            <a:r>
              <a:rPr lang="en-US" dirty="0"/>
              <a:t>Newer form of media used to spread information via documentary or shows</a:t>
            </a:r>
          </a:p>
          <a:p>
            <a:r>
              <a:rPr lang="en-US" dirty="0"/>
              <a:t>Talks at Yenan!! </a:t>
            </a:r>
          </a:p>
          <a:p>
            <a:r>
              <a:rPr lang="en-US" dirty="0"/>
              <a:t>Use of Propaganda website to cover a lot of this stuff – each campaign had propaganda created for it through the various means. Messages would be dependent upon the messages of the campaign (Land Reform? Literacy? Women’s Rights? Etc.) </a:t>
            </a:r>
          </a:p>
          <a:p>
            <a:pPr lvl="1"/>
            <a:endParaRPr lang="en-US" dirty="0"/>
          </a:p>
          <a:p>
            <a:pPr lvl="1"/>
            <a:endParaRPr lang="en-US" dirty="0"/>
          </a:p>
        </p:txBody>
      </p:sp>
    </p:spTree>
    <p:extLst>
      <p:ext uri="{BB962C8B-B14F-4D97-AF65-F5344CB8AC3E}">
        <p14:creationId xmlns:p14="http://schemas.microsoft.com/office/powerpoint/2010/main" val="4239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A6A28-87DA-4CC0-9270-7A05E59020CF}"/>
              </a:ext>
            </a:extLst>
          </p:cNvPr>
          <p:cNvSpPr>
            <a:spLocks noGrp="1"/>
          </p:cNvSpPr>
          <p:nvPr>
            <p:ph type="title"/>
          </p:nvPr>
        </p:nvSpPr>
        <p:spPr/>
        <p:txBody>
          <a:bodyPr/>
          <a:lstStyle/>
          <a:p>
            <a:r>
              <a:rPr lang="en-US" dirty="0"/>
              <a:t>Nature, extent, Treatment of opposition</a:t>
            </a:r>
          </a:p>
        </p:txBody>
      </p:sp>
      <p:sp>
        <p:nvSpPr>
          <p:cNvPr id="3" name="Content Placeholder 2">
            <a:extLst>
              <a:ext uri="{FF2B5EF4-FFF2-40B4-BE49-F238E27FC236}">
                <a16:creationId xmlns:a16="http://schemas.microsoft.com/office/drawing/2014/main" id="{A82A55C8-A8F5-4828-8C44-DE418DEDBECB}"/>
              </a:ext>
            </a:extLst>
          </p:cNvPr>
          <p:cNvSpPr>
            <a:spLocks noGrp="1"/>
          </p:cNvSpPr>
          <p:nvPr>
            <p:ph idx="1"/>
          </p:nvPr>
        </p:nvSpPr>
        <p:spPr>
          <a:xfrm>
            <a:off x="276225" y="1752601"/>
            <a:ext cx="11658600" cy="4857750"/>
          </a:xfrm>
        </p:spPr>
        <p:txBody>
          <a:bodyPr>
            <a:normAutofit lnSpcReduction="10000"/>
          </a:bodyPr>
          <a:lstStyle/>
          <a:p>
            <a:r>
              <a:rPr lang="en-US" dirty="0"/>
              <a:t>Nature of opposition: </a:t>
            </a:r>
          </a:p>
          <a:p>
            <a:pPr lvl="1"/>
            <a:r>
              <a:rPr lang="en-US" dirty="0"/>
              <a:t>Former KMT bureaucrats</a:t>
            </a:r>
          </a:p>
          <a:p>
            <a:pPr lvl="1"/>
            <a:r>
              <a:rPr lang="en-US" dirty="0"/>
              <a:t>People identified as rightists, capitalist roaders, anti-revolutionary</a:t>
            </a:r>
          </a:p>
          <a:p>
            <a:pPr lvl="1"/>
            <a:r>
              <a:rPr lang="en-US" dirty="0"/>
              <a:t>Landlords</a:t>
            </a:r>
          </a:p>
          <a:p>
            <a:r>
              <a:rPr lang="en-US" dirty="0"/>
              <a:t>Extent</a:t>
            </a:r>
          </a:p>
          <a:p>
            <a:pPr lvl="1"/>
            <a:r>
              <a:rPr lang="en-US" dirty="0"/>
              <a:t>Pretty widespread early in the CCP’s rule</a:t>
            </a:r>
          </a:p>
          <a:p>
            <a:pPr lvl="1"/>
            <a:r>
              <a:rPr lang="en-US" dirty="0"/>
              <a:t>Cultural Revolution – were people Really the opposition? </a:t>
            </a:r>
          </a:p>
          <a:p>
            <a:r>
              <a:rPr lang="en-US" dirty="0"/>
              <a:t>Treatment</a:t>
            </a:r>
          </a:p>
          <a:p>
            <a:pPr lvl="1"/>
            <a:r>
              <a:rPr lang="en-US" dirty="0"/>
              <a:t>Execution – Lin Biao plotted a coup 1971 – his plane ride escaping to the USSR mysteriously crashed while headed back to the PRC</a:t>
            </a:r>
          </a:p>
          <a:p>
            <a:pPr lvl="1"/>
            <a:r>
              <a:rPr lang="en-US" dirty="0"/>
              <a:t>Work camps – reeducation through labor</a:t>
            </a:r>
          </a:p>
          <a:p>
            <a:pPr lvl="1"/>
            <a:r>
              <a:rPr lang="en-US" dirty="0"/>
              <a:t>Imprisonment</a:t>
            </a:r>
          </a:p>
          <a:p>
            <a:pPr lvl="1"/>
            <a:r>
              <a:rPr lang="en-US" dirty="0"/>
              <a:t>Purge from party</a:t>
            </a:r>
          </a:p>
          <a:p>
            <a:r>
              <a:rPr lang="en-US" dirty="0"/>
              <a:t>Review specific details in the legal methods and force slides</a:t>
            </a:r>
          </a:p>
          <a:p>
            <a:pPr lvl="1"/>
            <a:endParaRPr lang="en-US" dirty="0"/>
          </a:p>
        </p:txBody>
      </p:sp>
    </p:spTree>
    <p:extLst>
      <p:ext uri="{BB962C8B-B14F-4D97-AF65-F5344CB8AC3E}">
        <p14:creationId xmlns:p14="http://schemas.microsoft.com/office/powerpoint/2010/main" val="442460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bbce7efe-5611-445c-8ca3-4062a23aca31" xsi:nil="true"/>
    <Students xmlns="bbce7efe-5611-445c-8ca3-4062a23aca31">
      <UserInfo>
        <DisplayName/>
        <AccountId xsi:nil="true"/>
        <AccountType/>
      </UserInfo>
    </Students>
    <CultureName xmlns="bbce7efe-5611-445c-8ca3-4062a23aca31" xsi:nil="true"/>
    <AppVersion xmlns="bbce7efe-5611-445c-8ca3-4062a23aca31" xsi:nil="true"/>
    <Invited_Teachers xmlns="bbce7efe-5611-445c-8ca3-4062a23aca31" xsi:nil="true"/>
    <IsNotebookLocked xmlns="bbce7efe-5611-445c-8ca3-4062a23aca31" xsi:nil="true"/>
    <Has_Teacher_Only_SectionGroup xmlns="bbce7efe-5611-445c-8ca3-4062a23aca31" xsi:nil="true"/>
    <NotebookType xmlns="bbce7efe-5611-445c-8ca3-4062a23aca31" xsi:nil="true"/>
    <FolderType xmlns="bbce7efe-5611-445c-8ca3-4062a23aca31" xsi:nil="true"/>
    <TeamsChannelId xmlns="bbce7efe-5611-445c-8ca3-4062a23aca31" xsi:nil="true"/>
    <DefaultSectionNames xmlns="bbce7efe-5611-445c-8ca3-4062a23aca31" xsi:nil="true"/>
    <Math_Settings xmlns="bbce7efe-5611-445c-8ca3-4062a23aca31" xsi:nil="true"/>
    <Owner xmlns="bbce7efe-5611-445c-8ca3-4062a23aca31">
      <UserInfo>
        <DisplayName/>
        <AccountId xsi:nil="true"/>
        <AccountType/>
      </UserInfo>
    </Owner>
    <Invited_Students xmlns="bbce7efe-5611-445c-8ca3-4062a23aca31" xsi:nil="true"/>
    <Is_Collaboration_Space_Locked xmlns="bbce7efe-5611-445c-8ca3-4062a23aca31" xsi:nil="true"/>
    <Templates xmlns="bbce7efe-5611-445c-8ca3-4062a23aca31" xsi:nil="true"/>
    <StudentGroups xmlns="bbce7efe-5611-445c-8ca3-4062a23aca31" xsi:nil="true"/>
    <Distribution_Groups xmlns="bbce7efe-5611-445c-8ca3-4062a23aca31" xsi:nil="true"/>
    <LMS_Mappings xmlns="bbce7efe-5611-445c-8ca3-4062a23aca31" xsi:nil="true"/>
    <Teachers xmlns="bbce7efe-5611-445c-8ca3-4062a23aca31">
      <UserInfo>
        <DisplayName/>
        <AccountId xsi:nil="true"/>
        <AccountType/>
      </UserInfo>
    </Teachers>
    <Student_Groups xmlns="bbce7efe-5611-445c-8ca3-4062a23aca31">
      <UserInfo>
        <DisplayName/>
        <AccountId xsi:nil="true"/>
        <AccountType/>
      </UserInfo>
    </Student_Group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DC8281CB00BD438BD1B3106515BC45" ma:contentTypeVersion="34" ma:contentTypeDescription="Create a new document." ma:contentTypeScope="" ma:versionID="181681971fe6a39c7cb36c5c76a78b48">
  <xsd:schema xmlns:xsd="http://www.w3.org/2001/XMLSchema" xmlns:xs="http://www.w3.org/2001/XMLSchema" xmlns:p="http://schemas.microsoft.com/office/2006/metadata/properties" xmlns:ns3="eea96a66-d6c2-4d9c-af83-8babcc46a729" xmlns:ns4="bbce7efe-5611-445c-8ca3-4062a23aca31" targetNamespace="http://schemas.microsoft.com/office/2006/metadata/properties" ma:root="true" ma:fieldsID="594a8d66fe1d16d56244cd8f6a6809f2" ns3:_="" ns4:_="">
    <xsd:import namespace="eea96a66-d6c2-4d9c-af83-8babcc46a729"/>
    <xsd:import namespace="bbce7efe-5611-445c-8ca3-4062a23aca31"/>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Teachers" minOccurs="0"/>
                <xsd:element ref="ns4:Students" minOccurs="0"/>
                <xsd:element ref="ns4:StudentGroups" minOccurs="0"/>
                <xsd:element ref="ns4:DefaultSectionNames" minOccurs="0"/>
                <xsd:element ref="ns4:AppVersion" minOccurs="0"/>
                <xsd:element ref="ns4:CultureName"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Templates"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TeamsChannelId" minOccurs="0"/>
                <xsd:element ref="ns4:IsNotebookLocked" minOccurs="0"/>
                <xsd:element ref="ns4:MediaServiceEventHashCode" minOccurs="0"/>
                <xsd:element ref="ns4:MediaServiceGenerationTime" minOccurs="0"/>
                <xsd:element ref="ns4:Math_Settings" minOccurs="0"/>
                <xsd:element ref="ns4:Distribution_Groups" minOccurs="0"/>
                <xsd:element ref="ns4:LMS_Mappin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96a66-d6c2-4d9c-af83-8babcc46a7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ce7efe-5611-445c-8ca3-4062a23aca31"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Groups" ma:index="16" nillable="true" ma:displayName="StudentGroups" ma:internalName="StudentGroups">
      <xsd:simpleType>
        <xsd:restriction base="dms:Note">
          <xsd:maxLength value="255"/>
        </xsd:restriction>
      </xsd:simpleType>
    </xsd:element>
    <xsd:element name="DefaultSectionNames" ma:index="17" nillable="true" ma:displayName="Default Section Names" ma:internalName="DefaultSectionNames">
      <xsd:simpleType>
        <xsd:restriction base="dms:Note">
          <xsd:maxLength value="255"/>
        </xsd:restriction>
      </xsd:simpleType>
    </xsd:element>
    <xsd:element name="AppVersion" ma:index="18" nillable="true" ma:displayName="App Version" ma:internalName="AppVersion">
      <xsd:simpleType>
        <xsd:restriction base="dms:Text"/>
      </xsd:simpleType>
    </xsd:element>
    <xsd:element name="CultureName" ma:index="19" nillable="true" ma:displayName="Culture Name" ma:internalName="CultureName">
      <xsd:simpleType>
        <xsd:restriction base="dms:Text"/>
      </xsd:simple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Templates" ma:index="26" nillable="true" ma:displayName="Templates" ma:internalName="Templates">
      <xsd:simpleType>
        <xsd:restriction base="dms:Note">
          <xsd:maxLength value="255"/>
        </xsd:restriction>
      </xsd:simpleType>
    </xsd:element>
    <xsd:element name="MediaServiceMetadata" ma:index="27" nillable="true" ma:displayName="MediaServiceMetadata" ma:description="" ma:hidden="true" ma:internalName="MediaServiceMetadata" ma:readOnly="true">
      <xsd:simpleType>
        <xsd:restriction base="dms:Note"/>
      </xsd:simpleType>
    </xsd:element>
    <xsd:element name="MediaServiceFastMetadata" ma:index="28" nillable="true" ma:displayName="MediaServiceFastMetadata" ma:description="" ma:hidden="true" ma:internalName="MediaServiceFastMetadata" ma:readOnly="true">
      <xsd:simpleType>
        <xsd:restriction base="dms:Note"/>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AutoTags" ma:index="30" nillable="true" ma:displayName="MediaServiceAutoTags" ma:description="" ma:internalName="MediaServiceAutoTags" ma:readOnly="true">
      <xsd:simpleType>
        <xsd:restriction base="dms:Text"/>
      </xsd:simpleType>
    </xsd:element>
    <xsd:element name="MediaServiceLocation" ma:index="31" nillable="true" ma:displayName="MediaServiceLocation" ma:descrip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TeamsChannelId" ma:index="33" nillable="true" ma:displayName="Teams Channel Id" ma:internalName="TeamsChannelId">
      <xsd:simpleType>
        <xsd:restriction base="dms:Text"/>
      </xsd:simpleType>
    </xsd:element>
    <xsd:element name="IsNotebookLocked" ma:index="34" nillable="true" ma:displayName="Is Notebook Locked" ma:internalName="IsNotebookLocked">
      <xsd:simpleType>
        <xsd:restriction base="dms:Boolean"/>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ath_Settings" ma:index="37" nillable="true" ma:displayName="Math Settings" ma:internalName="Math_Settings">
      <xsd:simpleType>
        <xsd:restriction base="dms:Text"/>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642273-E2D2-4784-B97C-30E1C3848F5A}">
  <ds:schemaRefs>
    <ds:schemaRef ds:uri="http://purl.org/dc/elements/1.1/"/>
    <ds:schemaRef ds:uri="eea96a66-d6c2-4d9c-af83-8babcc46a729"/>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bce7efe-5611-445c-8ca3-4062a23aca31"/>
    <ds:schemaRef ds:uri="http://www.w3.org/XML/1998/namespace"/>
    <ds:schemaRef ds:uri="http://purl.org/dc/terms/"/>
  </ds:schemaRefs>
</ds:datastoreItem>
</file>

<file path=customXml/itemProps2.xml><?xml version="1.0" encoding="utf-8"?>
<ds:datastoreItem xmlns:ds="http://schemas.openxmlformats.org/officeDocument/2006/customXml" ds:itemID="{D9FE80E0-0715-4BCB-B9B5-2AA4AFD63C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96a66-d6c2-4d9c-af83-8babcc46a729"/>
    <ds:schemaRef ds:uri="bbce7efe-5611-445c-8ca3-4062a23aca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4BAC05-1AD8-4437-A9B5-8F8B2FD833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Celestial</Template>
  <TotalTime>181</TotalTime>
  <Words>1353</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China – Mao – Maintenance and Consolidation of Rule</vt:lpstr>
      <vt:lpstr>When does this period begin? </vt:lpstr>
      <vt:lpstr>Use of Legal Methods – Governing Structure</vt:lpstr>
      <vt:lpstr>Use of Legal methods/force</vt:lpstr>
      <vt:lpstr>Use of Legal methods/force</vt:lpstr>
      <vt:lpstr>Use of Legal methods/force</vt:lpstr>
      <vt:lpstr>Charismatic leadership</vt:lpstr>
      <vt:lpstr>Propaganda (means/Messages)</vt:lpstr>
      <vt:lpstr>Nature, extent, Treatment of opposition</vt:lpstr>
      <vt:lpstr>Foreign policy</vt:lpstr>
      <vt:lpstr>Foreign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 Mao – Maintenance and Consolidation of Rule</dc:title>
  <dc:creator>Donald Lynch</dc:creator>
  <cp:lastModifiedBy>Donald Lynch</cp:lastModifiedBy>
  <cp:revision>9</cp:revision>
  <dcterms:created xsi:type="dcterms:W3CDTF">2020-10-05T13:40:12Z</dcterms:created>
  <dcterms:modified xsi:type="dcterms:W3CDTF">2021-11-01T12:56:22Z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0x0101000DDC8281CB00BD438BD1B3106515BC45</vt:lpwstr>
  </property>
</Properties>
</file>