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6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9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63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9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87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9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8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24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1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87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16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2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1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C6CDA8-1FFD-4B53-AFD0-F3771A1491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2383F2-D5A3-4C0D-922A-C4629E7C9A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Authoritarian and Single-Party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Stalin and Russia</a:t>
            </a:r>
          </a:p>
          <a:p>
            <a:r>
              <a:rPr lang="en-US" dirty="0" smtClean="0"/>
              <a:t>Hitler and Nazi Germany</a:t>
            </a:r>
          </a:p>
          <a:p>
            <a:r>
              <a:rPr lang="en-US" dirty="0" smtClean="0"/>
              <a:t>Mao and </a:t>
            </a:r>
            <a:r>
              <a:rPr lang="en-US" dirty="0" smtClean="0"/>
              <a:t>China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13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Defeat of the Right 1927-29</a:t>
            </a:r>
          </a:p>
          <a:p>
            <a:r>
              <a:rPr lang="en-US" dirty="0" smtClean="0"/>
              <a:t>Stalin seeks to move more left to fix bread shortages and high food prices, Bukharin and his allies disagree</a:t>
            </a:r>
          </a:p>
          <a:p>
            <a:r>
              <a:rPr lang="en-US" dirty="0" err="1" smtClean="0"/>
              <a:t>Bukharinists</a:t>
            </a:r>
            <a:r>
              <a:rPr lang="en-US" dirty="0" smtClean="0"/>
              <a:t> removed from power</a:t>
            </a:r>
          </a:p>
          <a:p>
            <a:r>
              <a:rPr lang="en-US" dirty="0" smtClean="0"/>
              <a:t>Left and right opposition fears Stalin’s movements, but are afraid to ally together over disagreements about NEP</a:t>
            </a:r>
          </a:p>
          <a:p>
            <a:r>
              <a:rPr lang="en-US" dirty="0" smtClean="0"/>
              <a:t>Nov. 1929 Bukharin removed from Politburo on charges of factionalism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and Rise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676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6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 Politics</a:t>
            </a:r>
          </a:p>
          <a:p>
            <a:pPr lvl="1"/>
            <a:r>
              <a:rPr lang="en-US" dirty="0" smtClean="0"/>
              <a:t>Manipulation of factions within Communist party</a:t>
            </a:r>
          </a:p>
          <a:p>
            <a:pPr lvl="1"/>
            <a:r>
              <a:rPr lang="en-US" dirty="0" smtClean="0"/>
              <a:t>Zinoviev and Kamenev portrayed by Edward </a:t>
            </a:r>
            <a:r>
              <a:rPr lang="en-US" dirty="0" err="1" smtClean="0"/>
              <a:t>Carr</a:t>
            </a:r>
            <a:r>
              <a:rPr lang="en-US" dirty="0" smtClean="0"/>
              <a:t> as careerists and weak</a:t>
            </a:r>
          </a:p>
          <a:p>
            <a:pPr lvl="1"/>
            <a:r>
              <a:rPr lang="en-US" dirty="0" smtClean="0"/>
              <a:t>Bukharin was overly committed to the NEP</a:t>
            </a:r>
          </a:p>
          <a:p>
            <a:pPr lvl="1"/>
            <a:r>
              <a:rPr lang="en-US" dirty="0" smtClean="0"/>
              <a:t>Trotsky miscalculated Stalin’s ability and could not organize his own party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Stalin win?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838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Structuralists</a:t>
            </a:r>
            <a:endParaRPr lang="en-US" dirty="0" smtClean="0"/>
          </a:p>
          <a:p>
            <a:pPr lvl="1"/>
            <a:r>
              <a:rPr lang="en-US" dirty="0" smtClean="0"/>
              <a:t>Stalin wins because of the system in place after 1917</a:t>
            </a:r>
          </a:p>
          <a:p>
            <a:pPr lvl="1"/>
            <a:r>
              <a:rPr lang="en-US" dirty="0" smtClean="0"/>
              <a:t>Red tsar – a long line of absolute rulers</a:t>
            </a:r>
          </a:p>
          <a:p>
            <a:pPr lvl="1"/>
            <a:r>
              <a:rPr lang="en-US" dirty="0" smtClean="0"/>
              <a:t>Death of Bolsheviks in Revolution and Civil War, along with increasing administrative power allows Stalin to position himself at top with supporters in positions below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Stalin win?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5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Socio-cultural</a:t>
            </a:r>
          </a:p>
          <a:p>
            <a:pPr lvl="1"/>
            <a:r>
              <a:rPr lang="en-US" dirty="0" smtClean="0"/>
              <a:t>Bolsheviks attract patriots and peasants</a:t>
            </a:r>
          </a:p>
          <a:p>
            <a:pPr lvl="1"/>
            <a:r>
              <a:rPr lang="en-US" dirty="0" smtClean="0"/>
              <a:t>When other parties are banned, those members are easily manipulated</a:t>
            </a:r>
          </a:p>
          <a:p>
            <a:r>
              <a:rPr lang="en-US" dirty="0" smtClean="0"/>
              <a:t>Ideological</a:t>
            </a:r>
          </a:p>
          <a:p>
            <a:pPr lvl="1"/>
            <a:r>
              <a:rPr lang="en-US" dirty="0" smtClean="0"/>
              <a:t>Left feared the eventual end of the NEP </a:t>
            </a:r>
            <a:r>
              <a:rPr lang="en-US" dirty="0" smtClean="0">
                <a:sym typeface="Wingdings" panose="05000000000000000000" pitchFamily="2" charset="2"/>
              </a:rPr>
              <a:t> return to Capitalism</a:t>
            </a:r>
            <a:endParaRPr lang="en-US" dirty="0" smtClean="0"/>
          </a:p>
          <a:p>
            <a:pPr lvl="1"/>
            <a:r>
              <a:rPr lang="en-US" dirty="0" smtClean="0"/>
              <a:t>Right expected a long term mixed economy under the NEP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Stalin win?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7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Role in Stalin’s rise</a:t>
            </a:r>
          </a:p>
          <a:p>
            <a:r>
              <a:rPr lang="en-US" dirty="0" smtClean="0"/>
              <a:t>Menial roles in political structure – general secretary was an administrative job</a:t>
            </a:r>
          </a:p>
          <a:p>
            <a:r>
              <a:rPr lang="en-US" dirty="0" smtClean="0"/>
              <a:t>Socialism in one country vs. permanent revolution and internationalism</a:t>
            </a:r>
          </a:p>
          <a:p>
            <a:r>
              <a:rPr lang="en-US" dirty="0" smtClean="0"/>
              <a:t>Nov. 1924 Soviet Union could construct socialism alone, without foreign revolution or aid</a:t>
            </a:r>
          </a:p>
          <a:p>
            <a:r>
              <a:rPr lang="en-US" dirty="0" smtClean="0"/>
              <a:t>Trotsky – internationalist</a:t>
            </a:r>
          </a:p>
          <a:p>
            <a:r>
              <a:rPr lang="en-US" dirty="0" smtClean="0"/>
              <a:t>Russia needed peace and to avoid another foreign intervention (Civil War)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Ideology and the Nature of the State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489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party state</a:t>
            </a:r>
          </a:p>
          <a:p>
            <a:r>
              <a:rPr lang="en-US" dirty="0" smtClean="0"/>
              <a:t>Red Tsar:  all-powerful leader, orthodox ideology (communism vs. religion), and national community – creation of socialism in one state</a:t>
            </a:r>
          </a:p>
          <a:p>
            <a:r>
              <a:rPr lang="en-US" dirty="0" smtClean="0"/>
              <a:t>Cult of Personality – Stalin is capable of achieving great things for Soviet Russia</a:t>
            </a:r>
          </a:p>
          <a:p>
            <a:pPr lvl="1"/>
            <a:r>
              <a:rPr lang="en-US" dirty="0" smtClean="0"/>
              <a:t>Omnipotent, Omnipresent state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Stalinist state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43" y="1579141"/>
            <a:ext cx="3581400" cy="23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634343" cy="255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8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Ryutin</a:t>
            </a:r>
            <a:r>
              <a:rPr lang="en-US" b="1" dirty="0" smtClean="0"/>
              <a:t> Affair 1932 </a:t>
            </a:r>
            <a:r>
              <a:rPr lang="en-US" dirty="0" smtClean="0"/>
              <a:t>– calls for end of collectivization, rehabilitation of Trotsky – 17 (Zinoviev and Kamenev included) purged from party</a:t>
            </a:r>
          </a:p>
          <a:p>
            <a:r>
              <a:rPr lang="en-US" b="1" dirty="0" smtClean="0"/>
              <a:t>Kirov Affair 1934 </a:t>
            </a:r>
            <a:r>
              <a:rPr lang="en-US" dirty="0" smtClean="0"/>
              <a:t>– Kirov, who doubted Stalin, was mysteriously assassinated – Stalin claims plotted coup – NKVD sweeps through Leningrad Opposition Centre (Left and United Opposition links). 100 party members shot and 1000’s linked to Trotsky or Zinoviev arrested.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Power: Great Purge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17638"/>
            <a:ext cx="2095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Trial of 16 – 1936</a:t>
            </a:r>
          </a:p>
          <a:p>
            <a:pPr lvl="1"/>
            <a:r>
              <a:rPr lang="en-US" dirty="0" smtClean="0"/>
              <a:t>NKVD noted conspiracy of Trotskyist-</a:t>
            </a:r>
            <a:r>
              <a:rPr lang="en-US" dirty="0" err="1" smtClean="0"/>
              <a:t>Zinovievists</a:t>
            </a:r>
            <a:endParaRPr lang="en-US" dirty="0" smtClean="0"/>
          </a:p>
          <a:p>
            <a:pPr lvl="1"/>
            <a:r>
              <a:rPr lang="en-US" dirty="0" smtClean="0"/>
              <a:t>Plotted to kill Stalin</a:t>
            </a:r>
          </a:p>
          <a:p>
            <a:pPr lvl="1"/>
            <a:r>
              <a:rPr lang="en-US" dirty="0" smtClean="0"/>
              <a:t>All executed</a:t>
            </a:r>
          </a:p>
          <a:p>
            <a:r>
              <a:rPr lang="en-US" dirty="0" smtClean="0"/>
              <a:t>Trial of 17 – 1937</a:t>
            </a:r>
          </a:p>
          <a:p>
            <a:pPr lvl="1"/>
            <a:r>
              <a:rPr lang="en-US" dirty="0" smtClean="0"/>
              <a:t>Plots with Trotsky to sabotage and assassinate party members, 13 death penalty</a:t>
            </a:r>
          </a:p>
          <a:p>
            <a:r>
              <a:rPr lang="en-US" dirty="0" smtClean="0"/>
              <a:t>Trial of 21 – 1938</a:t>
            </a:r>
          </a:p>
          <a:p>
            <a:pPr lvl="1"/>
            <a:r>
              <a:rPr lang="en-US" dirty="0" smtClean="0"/>
              <a:t>Bukharin – Trotsky alliance, 16 shot</a:t>
            </a:r>
          </a:p>
          <a:p>
            <a:r>
              <a:rPr lang="en-US" dirty="0" smtClean="0"/>
              <a:t>Great Terror</a:t>
            </a:r>
          </a:p>
          <a:p>
            <a:pPr lvl="1"/>
            <a:r>
              <a:rPr lang="en-US" dirty="0" smtClean="0"/>
              <a:t>NKVD given quotas per region</a:t>
            </a:r>
          </a:p>
          <a:p>
            <a:pPr lvl="1"/>
            <a:r>
              <a:rPr lang="en-US" dirty="0" smtClean="0"/>
              <a:t>Red Army also purged as WWII approached and Stalin feared military coup</a:t>
            </a:r>
          </a:p>
          <a:p>
            <a:pPr lvl="1"/>
            <a:r>
              <a:rPr lang="en-US" dirty="0" smtClean="0"/>
              <a:t>Entire Ukraine party structure purged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Terror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43526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1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Around 2 million killed</a:t>
            </a:r>
          </a:p>
          <a:p>
            <a:r>
              <a:rPr lang="en-US" dirty="0" smtClean="0"/>
              <a:t>Totalitarian view</a:t>
            </a:r>
          </a:p>
          <a:p>
            <a:pPr lvl="1"/>
            <a:r>
              <a:rPr lang="en-US" dirty="0" smtClean="0"/>
              <a:t>Role of Stalin – determination to remain leader, mental illness, scapegoats for economic failure</a:t>
            </a:r>
          </a:p>
          <a:p>
            <a:r>
              <a:rPr lang="en-US" dirty="0" smtClean="0"/>
              <a:t>Revisionist theory</a:t>
            </a:r>
          </a:p>
          <a:p>
            <a:pPr lvl="1"/>
            <a:r>
              <a:rPr lang="en-US" dirty="0" smtClean="0"/>
              <a:t>Genuine opposition to Stalin as some plots were based in fact</a:t>
            </a:r>
          </a:p>
          <a:p>
            <a:pPr lvl="1"/>
            <a:r>
              <a:rPr lang="en-US" dirty="0" smtClean="0"/>
              <a:t>Local groups took matters well beyond Stalin’s intentions</a:t>
            </a:r>
          </a:p>
          <a:p>
            <a:r>
              <a:rPr lang="en-US" dirty="0" smtClean="0"/>
              <a:t>Stalin and Lenin</a:t>
            </a:r>
          </a:p>
          <a:p>
            <a:pPr lvl="1"/>
            <a:r>
              <a:rPr lang="en-US" dirty="0" smtClean="0"/>
              <a:t>Bolsheviks and Marxists often cite those opposed as enemies of the state/Communism</a:t>
            </a:r>
          </a:p>
          <a:p>
            <a:pPr lvl="1"/>
            <a:r>
              <a:rPr lang="en-US" dirty="0" smtClean="0"/>
              <a:t>Others point to the distinct direction against Party members, which never occurred under Lenin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Great Purge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39886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 smtClean="0"/>
              <a:t>Smychka</a:t>
            </a:r>
            <a:r>
              <a:rPr lang="en-US" i="1" dirty="0" smtClean="0"/>
              <a:t> - </a:t>
            </a:r>
            <a:r>
              <a:rPr lang="en-US" dirty="0" smtClean="0"/>
              <a:t>NEP had created a link between city and countryside – workers and peasants</a:t>
            </a:r>
          </a:p>
          <a:p>
            <a:r>
              <a:rPr lang="en-US" dirty="0" smtClean="0"/>
              <a:t>Rising beliefs that NEP was creating capitalist groups – </a:t>
            </a:r>
            <a:r>
              <a:rPr lang="en-US" i="1" dirty="0" smtClean="0"/>
              <a:t>kulaks </a:t>
            </a:r>
            <a:r>
              <a:rPr lang="en-US" dirty="0" smtClean="0"/>
              <a:t>and </a:t>
            </a:r>
            <a:r>
              <a:rPr lang="en-US" dirty="0" err="1" smtClean="0"/>
              <a:t>nepmen</a:t>
            </a:r>
            <a:endParaRPr lang="en-US" dirty="0" smtClean="0"/>
          </a:p>
          <a:p>
            <a:r>
              <a:rPr lang="en-US" dirty="0" smtClean="0"/>
              <a:t>So how do we move forward economically?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Policies and Impact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571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Communism</a:t>
            </a:r>
          </a:p>
          <a:p>
            <a:pPr lvl="1"/>
            <a:r>
              <a:rPr lang="en-US" b="1" i="1" dirty="0" smtClean="0"/>
              <a:t>Marxism</a:t>
            </a:r>
            <a:r>
              <a:rPr lang="en-US" dirty="0" smtClean="0"/>
              <a:t> – Karl Marx (and Engels)</a:t>
            </a:r>
          </a:p>
          <a:p>
            <a:pPr lvl="2"/>
            <a:r>
              <a:rPr lang="en-US" dirty="0" smtClean="0"/>
              <a:t>History of class struggles</a:t>
            </a:r>
          </a:p>
          <a:p>
            <a:pPr lvl="2"/>
            <a:r>
              <a:rPr lang="en-US" dirty="0" smtClean="0"/>
              <a:t>Classless society based in plenty and democratic principles</a:t>
            </a:r>
          </a:p>
          <a:p>
            <a:pPr lvl="2"/>
            <a:r>
              <a:rPr lang="en-US" dirty="0" smtClean="0"/>
              <a:t>Stages: Agricultural Capitalism, Industrial Capitalism, Socialism, Communism (could jump if aided)</a:t>
            </a:r>
          </a:p>
          <a:p>
            <a:pPr lvl="1"/>
            <a:r>
              <a:rPr lang="en-US" b="1" i="1" dirty="0" smtClean="0"/>
              <a:t>Leninism</a:t>
            </a:r>
            <a:r>
              <a:rPr lang="en-US" dirty="0" smtClean="0"/>
              <a:t>: Democratic centralism – decisions could be debated within the party, until a vote was held, then final decision was upheld by all</a:t>
            </a:r>
            <a:r>
              <a:rPr lang="en-US" smtClean="0"/>
              <a:t>. </a:t>
            </a:r>
          </a:p>
          <a:p>
            <a:pPr lvl="1"/>
            <a:r>
              <a:rPr lang="en-US" b="1" i="1" smtClean="0"/>
              <a:t>Marxism-Leninism</a:t>
            </a:r>
            <a:r>
              <a:rPr lang="en-US" dirty="0" smtClean="0"/>
              <a:t>: Crafted by Stalin, official state beliefs of the Soviet Union (Stalin…)</a:t>
            </a:r>
          </a:p>
          <a:p>
            <a:pPr lvl="1"/>
            <a:r>
              <a:rPr lang="en-US" b="1" i="1" dirty="0" smtClean="0"/>
              <a:t>Stalinism</a:t>
            </a:r>
            <a:r>
              <a:rPr lang="en-US" dirty="0" smtClean="0"/>
              <a:t> – those opposed to Stalin – used to describe rejection of socialist democracy – all those parties who wish to achieve overthrow of Capitalism should be allowed to exist – and Stalin’s dictatorial nature</a:t>
            </a: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4038600" cy="53766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late 1920’s agriculture is experience shortages</a:t>
            </a:r>
          </a:p>
          <a:p>
            <a:r>
              <a:rPr lang="en-US" dirty="0" smtClean="0"/>
              <a:t>Stalin warns of foreign powers, need for industrialization and abandoning the NEP – explains his split with Bukharin</a:t>
            </a:r>
          </a:p>
          <a:p>
            <a:r>
              <a:rPr lang="en-US" dirty="0" smtClean="0"/>
              <a:t>State run industry is now the policy</a:t>
            </a:r>
          </a:p>
          <a:p>
            <a:r>
              <a:rPr lang="en-US" dirty="0" smtClean="0"/>
              <a:t>First Five Year Plan 1928-1932</a:t>
            </a:r>
          </a:p>
          <a:p>
            <a:pPr lvl="1"/>
            <a:r>
              <a:rPr lang="en-US" dirty="0" smtClean="0"/>
              <a:t>Coal, iron, steel, oil, and machine production</a:t>
            </a:r>
          </a:p>
          <a:p>
            <a:pPr lvl="1"/>
            <a:r>
              <a:rPr lang="en-US" dirty="0" smtClean="0"/>
              <a:t>Overall to increase 300%</a:t>
            </a:r>
          </a:p>
          <a:p>
            <a:pPr lvl="1"/>
            <a:r>
              <a:rPr lang="en-US" dirty="0" smtClean="0"/>
              <a:t>Light industry to double</a:t>
            </a:r>
          </a:p>
          <a:p>
            <a:pPr lvl="1"/>
            <a:r>
              <a:rPr lang="en-US" dirty="0" smtClean="0"/>
              <a:t>Electricity +600%</a:t>
            </a:r>
          </a:p>
          <a:p>
            <a:pPr lvl="1"/>
            <a:r>
              <a:rPr lang="en-US" dirty="0" smtClean="0"/>
              <a:t>Rapid growth occurs, but targets unmet</a:t>
            </a:r>
          </a:p>
          <a:p>
            <a:pPr lvl="1"/>
            <a:r>
              <a:rPr lang="en-US" dirty="0" smtClean="0"/>
              <a:t>2+2=5 propaganda targets reportedly met in 4 years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133600" cy="3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4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Rail system could not keep pace with production</a:t>
            </a:r>
          </a:p>
          <a:p>
            <a:r>
              <a:rPr lang="en-US" dirty="0" smtClean="0"/>
              <a:t>Population drawn to cities – housing shortages, food and famine</a:t>
            </a:r>
          </a:p>
          <a:p>
            <a:r>
              <a:rPr lang="en-US" dirty="0" smtClean="0"/>
              <a:t>Second Five Year Plan 1933-37</a:t>
            </a:r>
          </a:p>
          <a:p>
            <a:pPr lvl="1"/>
            <a:r>
              <a:rPr lang="en-US" dirty="0" smtClean="0"/>
              <a:t>Build upon successes of 1</a:t>
            </a:r>
            <a:r>
              <a:rPr lang="en-US" baseline="30000" dirty="0" smtClean="0"/>
              <a:t>st</a:t>
            </a:r>
            <a:r>
              <a:rPr lang="en-US" dirty="0" smtClean="0"/>
              <a:t> 5 year plan</a:t>
            </a:r>
          </a:p>
          <a:p>
            <a:pPr lvl="1"/>
            <a:r>
              <a:rPr lang="en-US" dirty="0" smtClean="0"/>
              <a:t>Iron and steel become practically self-sufficient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Crisis 1932-33 and call for 2</a:t>
            </a:r>
            <a:r>
              <a:rPr lang="en-US" baseline="30000" dirty="0" smtClean="0"/>
              <a:t>nd</a:t>
            </a:r>
            <a:r>
              <a:rPr lang="en-US" dirty="0" smtClean="0"/>
              <a:t>5 Year Plan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Aug. 1935 </a:t>
            </a:r>
            <a:r>
              <a:rPr lang="en-US" dirty="0" err="1" smtClean="0"/>
              <a:t>Aleksei</a:t>
            </a:r>
            <a:r>
              <a:rPr lang="en-US" dirty="0" smtClean="0"/>
              <a:t> </a:t>
            </a:r>
            <a:r>
              <a:rPr lang="en-US" dirty="0" err="1" smtClean="0"/>
              <a:t>Stakhanov</a:t>
            </a:r>
            <a:r>
              <a:rPr lang="en-US" dirty="0" smtClean="0"/>
              <a:t> mined an apparent 102 tons (normal shift was 7 tons) in one shift</a:t>
            </a:r>
          </a:p>
          <a:p>
            <a:r>
              <a:rPr lang="en-US" dirty="0" smtClean="0"/>
              <a:t>Heroes of Social Labor medals created</a:t>
            </a:r>
          </a:p>
          <a:p>
            <a:r>
              <a:rPr lang="en-US" dirty="0" smtClean="0"/>
              <a:t>Third Five Year Plan 1938-42</a:t>
            </a:r>
          </a:p>
          <a:p>
            <a:pPr lvl="1"/>
            <a:r>
              <a:rPr lang="en-US" dirty="0" smtClean="0"/>
              <a:t>Planned to move Soviets from Socialism to Communism</a:t>
            </a:r>
          </a:p>
          <a:p>
            <a:pPr lvl="1"/>
            <a:r>
              <a:rPr lang="en-US" dirty="0" smtClean="0"/>
              <a:t>Disrupted by German invasion</a:t>
            </a:r>
          </a:p>
          <a:p>
            <a:pPr lvl="1"/>
            <a:r>
              <a:rPr lang="en-US" dirty="0" smtClean="0"/>
              <a:t>Also lacking success, consequence of purging and movement of funds and resources towards defense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Stakhanovites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5 Year Plan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07229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NEP held limited success – failed harvests and market grain prices led to needs to collectivize</a:t>
            </a:r>
          </a:p>
          <a:p>
            <a:r>
              <a:rPr lang="en-US" dirty="0" smtClean="0"/>
              <a:t>Dec. 1929 Stalin forces collectivization of farms and end of </a:t>
            </a:r>
            <a:r>
              <a:rPr lang="en-US" i="1" dirty="0" smtClean="0"/>
              <a:t>kulaks</a:t>
            </a:r>
            <a:r>
              <a:rPr lang="en-US" dirty="0" smtClean="0"/>
              <a:t> as a class</a:t>
            </a:r>
          </a:p>
          <a:p>
            <a:r>
              <a:rPr lang="en-US" dirty="0" smtClean="0"/>
              <a:t>Forced collection of grains occurs Jan. 1930 – 16 million tons worth</a:t>
            </a:r>
          </a:p>
          <a:p>
            <a:r>
              <a:rPr lang="en-US" i="1" dirty="0" smtClean="0"/>
              <a:t>Kolkhoz</a:t>
            </a:r>
            <a:r>
              <a:rPr lang="en-US" dirty="0" smtClean="0"/>
              <a:t>- collective farms, reported 58% of peasant communities collectivized</a:t>
            </a:r>
          </a:p>
          <a:p>
            <a:r>
              <a:rPr lang="en-US" dirty="0" smtClean="0"/>
              <a:t>By Oct. 1930, voluntary collectivization returns as official policy and 28% report as collective farms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1762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9731"/>
            <a:ext cx="2438400" cy="34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7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1931 – 50%</a:t>
            </a:r>
          </a:p>
          <a:p>
            <a:r>
              <a:rPr lang="en-US" dirty="0" smtClean="0"/>
              <a:t>1934 – 70%</a:t>
            </a:r>
          </a:p>
          <a:p>
            <a:r>
              <a:rPr lang="en-US" dirty="0" smtClean="0"/>
              <a:t>Upheaval and confusion – along with drought – lead to widespread famine in areas</a:t>
            </a:r>
          </a:p>
          <a:p>
            <a:r>
              <a:rPr lang="en-US" dirty="0" smtClean="0"/>
              <a:t>Ukraine, Caucasus, and eventually Russia experience worst famine in their history</a:t>
            </a:r>
          </a:p>
          <a:p>
            <a:r>
              <a:rPr lang="en-US" dirty="0" smtClean="0"/>
              <a:t>1935 agriculture surpasses pre-collectivized levels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 Return to Collectivization</a:t>
            </a:r>
            <a:endParaRPr lang="en-US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00" y="1481138"/>
            <a:ext cx="34522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7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8432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Historians disagree about Stalin’s goals – uncertainty of his policies directions vs. clear intentions of modernization</a:t>
            </a:r>
          </a:p>
          <a:p>
            <a:r>
              <a:rPr lang="en-US" dirty="0" smtClean="0"/>
              <a:t>Reliability of statistics – official reports are hard to judge, while increases occurred, many managers feared being purged and may fudge numbers</a:t>
            </a:r>
          </a:p>
          <a:p>
            <a:r>
              <a:rPr lang="en-US" dirty="0" smtClean="0"/>
              <a:t>Impact on Workers</a:t>
            </a:r>
          </a:p>
          <a:p>
            <a:pPr lvl="1"/>
            <a:r>
              <a:rPr lang="en-US" b="1" dirty="0" smtClean="0"/>
              <a:t>Uninterrupted Week</a:t>
            </a:r>
            <a:r>
              <a:rPr lang="en-US" dirty="0" smtClean="0"/>
              <a:t> – 4 days on, 1 day off; keeps factory open all the time. </a:t>
            </a:r>
          </a:p>
          <a:p>
            <a:pPr lvl="1"/>
            <a:r>
              <a:rPr lang="en-US" dirty="0" smtClean="0"/>
              <a:t>As women enter workforce, double incomes for families stave off falling standards</a:t>
            </a:r>
          </a:p>
          <a:p>
            <a:pPr lvl="1"/>
            <a:r>
              <a:rPr lang="en-US" dirty="0" smtClean="0"/>
              <a:t>Opening of technical and advanced universities opens education to larger groups of workers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Stalin’s Policies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1600200"/>
            <a:ext cx="434464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9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Zeks</a:t>
            </a:r>
            <a:r>
              <a:rPr lang="en-US" i="1" dirty="0" smtClean="0"/>
              <a:t>:</a:t>
            </a:r>
            <a:r>
              <a:rPr lang="en-US" dirty="0" smtClean="0"/>
              <a:t> prisoners, used in gulags to undertake construction and extraction of resources in remote areas</a:t>
            </a:r>
          </a:p>
          <a:p>
            <a:r>
              <a:rPr lang="en-US" i="1" dirty="0" smtClean="0"/>
              <a:t>Collectivization</a:t>
            </a:r>
          </a:p>
          <a:p>
            <a:pPr lvl="1"/>
            <a:r>
              <a:rPr lang="en-US" dirty="0" smtClean="0"/>
              <a:t>Estimations of deaths because of famine AND process vary widely – 6 million to 20 million</a:t>
            </a:r>
          </a:p>
          <a:p>
            <a:pPr lvl="1"/>
            <a:r>
              <a:rPr lang="en-US" dirty="0" smtClean="0"/>
              <a:t>Shifted food to urban areas, allowing for industrialization</a:t>
            </a:r>
          </a:p>
          <a:p>
            <a:pPr lvl="1"/>
            <a:r>
              <a:rPr lang="en-US" dirty="0" smtClean="0"/>
              <a:t>Others argue that the process was a disaster – see famines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Gulags and Collectivization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800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Family Code – civil marriages, divorce, abortion legalized, education equal</a:t>
            </a:r>
          </a:p>
          <a:p>
            <a:r>
              <a:rPr lang="en-US" dirty="0" smtClean="0"/>
              <a:t>Fear of invasion of slowing population growth Stalin returns to “traditional” values</a:t>
            </a:r>
          </a:p>
          <a:p>
            <a:r>
              <a:rPr lang="en-US" dirty="0" smtClean="0"/>
              <a:t>Divorce more difficult, rewards for large families, abortions only for medical reason, only registered marriages recognized (along with children from only marriages)</a:t>
            </a:r>
          </a:p>
          <a:p>
            <a:r>
              <a:rPr lang="en-US" dirty="0" smtClean="0"/>
              <a:t>Still encouraged to work, though – 1939 1/3 of engineers and 79% of doctors</a:t>
            </a:r>
          </a:p>
          <a:p>
            <a:r>
              <a:rPr lang="en-US" dirty="0" smtClean="0"/>
              <a:t>43% of industrial workers were women by 1940 (were these results </a:t>
            </a:r>
            <a:r>
              <a:rPr lang="en-US" smtClean="0"/>
              <a:t>of policy?)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Women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1524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Bolsheviks saw church as aspects of social-division</a:t>
            </a:r>
          </a:p>
          <a:p>
            <a:r>
              <a:rPr lang="en-US" dirty="0" smtClean="0"/>
              <a:t>Majority Russian Orthodox Church</a:t>
            </a:r>
          </a:p>
          <a:p>
            <a:r>
              <a:rPr lang="en-US" dirty="0" smtClean="0"/>
              <a:t>Initially allowed to coexist</a:t>
            </a:r>
          </a:p>
          <a:p>
            <a:r>
              <a:rPr lang="en-US" dirty="0" smtClean="0"/>
              <a:t>Stalin – 1928 Anti-religion campaign: closure or confiscation of religious places of worship</a:t>
            </a:r>
          </a:p>
          <a:p>
            <a:r>
              <a:rPr lang="en-US" dirty="0" smtClean="0"/>
              <a:t>By 1941 – 40,000 Christian churches and 25,000 Muslim Mosques converted into other uses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97" y="990600"/>
            <a:ext cx="4672803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Stalin’s rise led to the </a:t>
            </a:r>
            <a:r>
              <a:rPr lang="en-US" dirty="0" err="1" smtClean="0"/>
              <a:t>Russification</a:t>
            </a:r>
            <a:r>
              <a:rPr lang="en-US" dirty="0" smtClean="0"/>
              <a:t> of minority populations</a:t>
            </a:r>
          </a:p>
          <a:p>
            <a:r>
              <a:rPr lang="en-US" dirty="0" smtClean="0"/>
              <a:t>Some argue this was for Russian nationalism – to create the Russian Soviet Empire in an ethnic/racial move</a:t>
            </a:r>
          </a:p>
          <a:p>
            <a:r>
              <a:rPr lang="en-US" dirty="0" smtClean="0"/>
              <a:t>Others argue this was to defend against advancing enemies – strategic political/military reactions</a:t>
            </a:r>
          </a:p>
          <a:p>
            <a:r>
              <a:rPr lang="en-US" dirty="0" smtClean="0"/>
              <a:t>Jews – </a:t>
            </a:r>
            <a:r>
              <a:rPr lang="en-US" dirty="0" err="1" smtClean="0"/>
              <a:t>zionism</a:t>
            </a:r>
            <a:r>
              <a:rPr lang="en-US" dirty="0" smtClean="0"/>
              <a:t> (belief in Jewish homeland). Many Soviet policies were anti-Zionist, rather than anti-Semitic.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Minorities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371600"/>
            <a:ext cx="49542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Fascism</a:t>
            </a:r>
            <a:endParaRPr lang="en-US" dirty="0" smtClean="0"/>
          </a:p>
          <a:p>
            <a:pPr lvl="1"/>
            <a:r>
              <a:rPr lang="en-US" dirty="0" smtClean="0"/>
              <a:t>Differences in fascist nations limit an overarching definition, lack of </a:t>
            </a:r>
            <a:r>
              <a:rPr lang="en-US" i="1" dirty="0" smtClean="0"/>
              <a:t>Weltanschauung </a:t>
            </a:r>
            <a:r>
              <a:rPr lang="en-US" dirty="0" smtClean="0"/>
              <a:t>(world view)</a:t>
            </a:r>
          </a:p>
          <a:p>
            <a:pPr lvl="1"/>
            <a:r>
              <a:rPr lang="en-US" dirty="0" smtClean="0"/>
              <a:t>Ultra-nationalism</a:t>
            </a:r>
          </a:p>
          <a:p>
            <a:pPr lvl="1"/>
            <a:r>
              <a:rPr lang="en-US" dirty="0" smtClean="0"/>
              <a:t>General belief in destruction of working-class organizations (socialists and communists)</a:t>
            </a:r>
          </a:p>
          <a:p>
            <a:pPr lvl="1"/>
            <a:r>
              <a:rPr lang="en-US" dirty="0" smtClean="0"/>
              <a:t>Anti-Semitism and/or racism (Nazi Germany)</a:t>
            </a:r>
          </a:p>
          <a:p>
            <a:pPr lvl="1"/>
            <a:r>
              <a:rPr lang="en-US" dirty="0" smtClean="0"/>
              <a:t>“Third Way” – somewhere between capitalism and communism in post-WWI society; attempt to move the world to a third way of political ideology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Priority for industrial workers</a:t>
            </a:r>
          </a:p>
          <a:p>
            <a:pPr lvl="1"/>
            <a:r>
              <a:rPr lang="en-US" dirty="0" smtClean="0"/>
              <a:t>Free, enrollment surges in primary and secondary, literacy jumps to 94% (from around 74% in 1937)</a:t>
            </a:r>
          </a:p>
          <a:p>
            <a:r>
              <a:rPr lang="en-US" dirty="0" smtClean="0"/>
              <a:t>Youth</a:t>
            </a:r>
          </a:p>
          <a:p>
            <a:pPr lvl="1"/>
            <a:r>
              <a:rPr lang="en-US" dirty="0" smtClean="0"/>
              <a:t>KOMSOMOL Communist Union of Youth</a:t>
            </a:r>
          </a:p>
          <a:p>
            <a:pPr lvl="1"/>
            <a:r>
              <a:rPr lang="en-US" dirty="0" smtClean="0"/>
              <a:t>Nationalism promoted as WWII neared</a:t>
            </a:r>
          </a:p>
          <a:p>
            <a:pPr lvl="1"/>
            <a:r>
              <a:rPr lang="en-US" dirty="0" smtClean="0"/>
              <a:t>Some groups rebelled and listened to…jazz.</a:t>
            </a:r>
          </a:p>
          <a:p>
            <a:r>
              <a:rPr lang="en-US" dirty="0" smtClean="0"/>
              <a:t>Arts</a:t>
            </a:r>
          </a:p>
          <a:p>
            <a:pPr lvl="1"/>
            <a:r>
              <a:rPr lang="en-US" dirty="0" smtClean="0"/>
              <a:t>Must be member of Union of Soviet Writers</a:t>
            </a:r>
          </a:p>
          <a:p>
            <a:pPr lvl="1"/>
            <a:r>
              <a:rPr lang="en-US" dirty="0" smtClean="0"/>
              <a:t>Writing must not be anti-socialist</a:t>
            </a:r>
          </a:p>
          <a:p>
            <a:pPr lvl="1"/>
            <a:r>
              <a:rPr lang="en-US" dirty="0" smtClean="0"/>
              <a:t>Also applied to music, theater, film, paintings, etc.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Education, Youth, Arts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1"/>
            <a:ext cx="3657600" cy="28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58638"/>
            <a:ext cx="264143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4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Dictatorship</a:t>
            </a:r>
          </a:p>
          <a:p>
            <a:pPr lvl="1"/>
            <a:r>
              <a:rPr lang="en-US" b="1" i="1" dirty="0" smtClean="0"/>
              <a:t>Authoritarian</a:t>
            </a:r>
            <a:r>
              <a:rPr lang="en-US" dirty="0" smtClean="0"/>
              <a:t> – conservative regime imposing increasingly undemocratic measures or through military coup – maintain or restore traditional structures and values.</a:t>
            </a:r>
          </a:p>
          <a:p>
            <a:pPr lvl="1"/>
            <a:r>
              <a:rPr lang="en-US" b="1" i="1" dirty="0" smtClean="0"/>
              <a:t>Totalitarian</a:t>
            </a:r>
            <a:r>
              <a:rPr lang="en-US" dirty="0"/>
              <a:t> </a:t>
            </a:r>
            <a:r>
              <a:rPr lang="en-US" dirty="0" smtClean="0"/>
              <a:t>– total political power; dictator (usually) that imposes will over state, party, and society. Regimes come to power through mass movement or revolution and are committed to a radical ideology or political, social, or economic change.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1880 – 1953</a:t>
            </a:r>
          </a:p>
          <a:p>
            <a:r>
              <a:rPr lang="en-US" dirty="0" smtClean="0"/>
              <a:t>1922 general secretary of Communist Party</a:t>
            </a:r>
          </a:p>
          <a:p>
            <a:r>
              <a:rPr lang="en-US" dirty="0" smtClean="0"/>
              <a:t>1924 makes himself supreme ruler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 Origins and Rise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44336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05400" y="14478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Bolshevik Revolution 1917</a:t>
            </a:r>
          </a:p>
          <a:p>
            <a:r>
              <a:rPr lang="en-US" dirty="0" smtClean="0"/>
              <a:t>Civil War: Reds vs Whites</a:t>
            </a:r>
          </a:p>
          <a:p>
            <a:r>
              <a:rPr lang="en-US" dirty="0" smtClean="0"/>
              <a:t>War Communism – utter failure</a:t>
            </a:r>
          </a:p>
          <a:p>
            <a:r>
              <a:rPr lang="en-US" dirty="0" smtClean="0"/>
              <a:t>NEP</a:t>
            </a:r>
          </a:p>
          <a:p>
            <a:r>
              <a:rPr lang="en-US" dirty="0" err="1" smtClean="0"/>
              <a:t>Kronstadt</a:t>
            </a:r>
            <a:r>
              <a:rPr lang="en-US" dirty="0" smtClean="0"/>
              <a:t> Rising</a:t>
            </a:r>
          </a:p>
          <a:p>
            <a:r>
              <a:rPr lang="en-US" dirty="0" smtClean="0"/>
              <a:t>Lenin bans opposition parties</a:t>
            </a:r>
          </a:p>
          <a:p>
            <a:r>
              <a:rPr lang="en-US" dirty="0" smtClean="0"/>
              <a:t>1922 Lenin ill (strokes) and death in 1924</a:t>
            </a:r>
          </a:p>
          <a:p>
            <a:r>
              <a:rPr lang="en-US" dirty="0" smtClean="0"/>
              <a:t>Trotsky vs. Stalin</a:t>
            </a:r>
          </a:p>
          <a:p>
            <a:r>
              <a:rPr lang="en-US" dirty="0" smtClean="0"/>
              <a:t>Zinoviev, Kamenev, Stalin Triumvirate</a:t>
            </a:r>
          </a:p>
          <a:p>
            <a:r>
              <a:rPr lang="en-US" dirty="0" smtClean="0"/>
              <a:t>Lenin’s Testament – recommends Stalin’s removal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and Rise </a:t>
            </a:r>
            <a:endParaRPr lang="en-US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’23-’24 Moving against Trotsky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Congress (delegates elected by local parties)</a:t>
            </a:r>
          </a:p>
          <a:p>
            <a:r>
              <a:rPr lang="en-US" dirty="0" smtClean="0"/>
              <a:t>Re-elects Stalin general secretary and Central Committee created (ruling body between Congresses)</a:t>
            </a:r>
          </a:p>
          <a:p>
            <a:r>
              <a:rPr lang="en-US" dirty="0" smtClean="0"/>
              <a:t>Stalin begins replacing those loyal to Trotsky</a:t>
            </a:r>
          </a:p>
          <a:p>
            <a:r>
              <a:rPr lang="en-US" dirty="0" smtClean="0"/>
              <a:t>Trotsky creates Left Opposition 1923</a:t>
            </a:r>
          </a:p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Congress condemns Trotsky’s views – Stalin gives Trotsky wrong date for Lenin’s funeral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and Rise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219200"/>
            <a:ext cx="28475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1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Defeat Left Opposition 1924-27</a:t>
            </a:r>
          </a:p>
          <a:p>
            <a:r>
              <a:rPr lang="en-US" dirty="0" smtClean="0"/>
              <a:t>Lenin’s widow presents </a:t>
            </a:r>
            <a:r>
              <a:rPr lang="en-US" i="1" dirty="0" smtClean="0"/>
              <a:t>Testament </a:t>
            </a:r>
            <a:r>
              <a:rPr lang="en-US" dirty="0" smtClean="0"/>
              <a:t> to 13</a:t>
            </a:r>
            <a:r>
              <a:rPr lang="en-US" baseline="30000" dirty="0" smtClean="0"/>
              <a:t>th</a:t>
            </a:r>
            <a:r>
              <a:rPr lang="en-US" dirty="0" smtClean="0"/>
              <a:t> Congress, Zinoviev and Kamenev believe Stalin to be under their control now</a:t>
            </a:r>
          </a:p>
          <a:p>
            <a:r>
              <a:rPr lang="en-US" dirty="0" smtClean="0"/>
              <a:t>Jan. 1925 Trotsky removed as commissar of war after </a:t>
            </a:r>
            <a:r>
              <a:rPr lang="en-US" i="1" dirty="0" smtClean="0"/>
              <a:t>Lessons of October</a:t>
            </a:r>
            <a:r>
              <a:rPr lang="en-US" dirty="0" smtClean="0"/>
              <a:t> prove he is against Stalin</a:t>
            </a:r>
          </a:p>
          <a:p>
            <a:r>
              <a:rPr lang="en-US" dirty="0" smtClean="0"/>
              <a:t>1925 Triumvirate begins to split</a:t>
            </a:r>
          </a:p>
          <a:p>
            <a:r>
              <a:rPr lang="en-US" dirty="0" smtClean="0"/>
              <a:t>Zinoviev denounced as Trotskyist and his supporters removed </a:t>
            </a:r>
            <a:r>
              <a:rPr lang="en-US" smtClean="0"/>
              <a:t>from Leningrad </a:t>
            </a:r>
            <a:endParaRPr lang="en-US" dirty="0" smtClean="0"/>
          </a:p>
          <a:p>
            <a:r>
              <a:rPr lang="en-US" dirty="0" smtClean="0"/>
              <a:t>Stalin allies with right-wing Bukharin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and Rise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922544" cy="31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United Opposition</a:t>
            </a:r>
          </a:p>
          <a:p>
            <a:r>
              <a:rPr lang="en-US" dirty="0" smtClean="0"/>
              <a:t>1926 Trotsky, Zinoviev, and Kamenev </a:t>
            </a:r>
          </a:p>
          <a:p>
            <a:r>
              <a:rPr lang="en-US" dirty="0" smtClean="0"/>
              <a:t>Publish </a:t>
            </a:r>
            <a:r>
              <a:rPr lang="en-US" i="1" dirty="0" smtClean="0"/>
              <a:t>Testament </a:t>
            </a:r>
            <a:r>
              <a:rPr lang="en-US" dirty="0" smtClean="0"/>
              <a:t>in the NY Times – Trotsky expelled from Central Committee</a:t>
            </a:r>
          </a:p>
          <a:p>
            <a:r>
              <a:rPr lang="en-US" dirty="0" smtClean="0"/>
              <a:t>Nov. 14 Trotsky and Zinoviev expelled from Communist Party, Kamenev from Central Committee – lesser officials to follow</a:t>
            </a:r>
          </a:p>
          <a:p>
            <a:r>
              <a:rPr lang="en-US" dirty="0" smtClean="0"/>
              <a:t>Opposition members begin being deported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and Rise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051167" cy="27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1802</Words>
  <Application>Microsoft Office PowerPoint</Application>
  <PresentationFormat>On-screen Show (4:3)</PresentationFormat>
  <Paragraphs>203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iRespondGraphMaster</vt:lpstr>
      <vt:lpstr>Concourse</vt:lpstr>
      <vt:lpstr>iRespondQuestionMaster</vt:lpstr>
      <vt:lpstr>Authoritarian and Single-Party States</vt:lpstr>
      <vt:lpstr>Terms</vt:lpstr>
      <vt:lpstr>Terms</vt:lpstr>
      <vt:lpstr>Terms</vt:lpstr>
      <vt:lpstr>Stalin Origins and Rise</vt:lpstr>
      <vt:lpstr>Origins and Rise </vt:lpstr>
      <vt:lpstr>Origins and Rise</vt:lpstr>
      <vt:lpstr>Origins and Rise</vt:lpstr>
      <vt:lpstr>Origins and Rise</vt:lpstr>
      <vt:lpstr>Origins and Rise</vt:lpstr>
      <vt:lpstr>How did Stalin win?</vt:lpstr>
      <vt:lpstr>How did Stalin win?</vt:lpstr>
      <vt:lpstr>How did Stalin win?</vt:lpstr>
      <vt:lpstr>Ideology and the Nature of the State</vt:lpstr>
      <vt:lpstr>Nature of Stalinist state</vt:lpstr>
      <vt:lpstr>Establishing Power: Great Purge</vt:lpstr>
      <vt:lpstr>The Great Terror</vt:lpstr>
      <vt:lpstr>Explanation of Great Purge</vt:lpstr>
      <vt:lpstr>Domestic Policies and Impact</vt:lpstr>
      <vt:lpstr>Industry</vt:lpstr>
      <vt:lpstr>Crisis 1932-33 and call for 2nd5 Year Plan</vt:lpstr>
      <vt:lpstr>Stakhanovites and 3rd 5 Year Plan</vt:lpstr>
      <vt:lpstr>Agriculture</vt:lpstr>
      <vt:lpstr>Swift Return to Collectivization</vt:lpstr>
      <vt:lpstr>Success of Stalin’s Policies</vt:lpstr>
      <vt:lpstr>Gulags and Collectivization</vt:lpstr>
      <vt:lpstr>Position of Women</vt:lpstr>
      <vt:lpstr>Religion</vt:lpstr>
      <vt:lpstr>Ethnic Minorities</vt:lpstr>
      <vt:lpstr>Education, Youth, Arts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Authoritarian and Single-Party States</dc:title>
  <dc:creator>Donald Lynch</dc:creator>
  <cp:lastModifiedBy>Donald Lynch</cp:lastModifiedBy>
  <cp:revision>38</cp:revision>
  <dcterms:created xsi:type="dcterms:W3CDTF">2015-03-14T21:55:20Z</dcterms:created>
  <dcterms:modified xsi:type="dcterms:W3CDTF">2018-08-22T13:40:17Z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